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4660"/>
  </p:normalViewPr>
  <p:slideViewPr>
    <p:cSldViewPr snapToGrid="0">
      <p:cViewPr varScale="1">
        <p:scale>
          <a:sx n="45" d="100"/>
          <a:sy n="45" d="100"/>
        </p:scale>
        <p:origin x="1869" y="30"/>
      </p:cViewPr>
      <p:guideLst>
        <p:guide orient="horz" pos="3120"/>
        <p:guide pos="216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A33CC-30C4-4F17-ACCB-23E39D3AA19C}"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GB"/>
        </a:p>
      </dgm:t>
    </dgm:pt>
    <dgm:pt modelId="{EA074351-F53D-410E-B24C-7318505C46A1}">
      <dgm:prSet phldrT="[Text]" custT="1"/>
      <dgm:spPr/>
      <dgm:t>
        <a:bodyPr/>
        <a:lstStyle/>
        <a:p>
          <a:pPr>
            <a:buNone/>
          </a:pPr>
          <a:r>
            <a:rPr lang="en-GB" altLang="en-US" sz="1200" dirty="0">
              <a:latin typeface="+mn-lt"/>
            </a:rPr>
            <a:t>Americans were worried at the cost of keeping the peace</a:t>
          </a:r>
          <a:endParaRPr lang="en-GB" sz="1200" dirty="0">
            <a:latin typeface="+mn-lt"/>
          </a:endParaRPr>
        </a:p>
      </dgm:t>
    </dgm:pt>
    <dgm:pt modelId="{7D724426-54DC-4F08-A1F4-A25BCD6F0B8B}" type="parTrans" cxnId="{0649DD05-8A4C-4742-BDAE-8CECF1913FD2}">
      <dgm:prSet/>
      <dgm:spPr/>
      <dgm:t>
        <a:bodyPr/>
        <a:lstStyle/>
        <a:p>
          <a:endParaRPr lang="en-GB" sz="1200">
            <a:latin typeface="+mn-lt"/>
          </a:endParaRPr>
        </a:p>
      </dgm:t>
    </dgm:pt>
    <dgm:pt modelId="{46A0C8EF-DB36-405A-96BC-675F17C61766}" type="sibTrans" cxnId="{0649DD05-8A4C-4742-BDAE-8CECF1913FD2}">
      <dgm:prSet/>
      <dgm:spPr/>
      <dgm:t>
        <a:bodyPr/>
        <a:lstStyle/>
        <a:p>
          <a:endParaRPr lang="en-GB" sz="1200">
            <a:latin typeface="+mn-lt"/>
          </a:endParaRPr>
        </a:p>
      </dgm:t>
    </dgm:pt>
    <dgm:pt modelId="{0E0FBA20-B447-46A4-91AE-6019EA17E243}">
      <dgm:prSet phldrT="[Text]" custT="1"/>
      <dgm:spPr/>
      <dgm:t>
        <a:bodyPr/>
        <a:lstStyle/>
        <a:p>
          <a:pPr>
            <a:buNone/>
          </a:pPr>
          <a:r>
            <a:rPr lang="en-GB" altLang="en-US" sz="1200">
              <a:latin typeface="+mn-lt"/>
            </a:rPr>
            <a:t>Americans did not want to lose any more men</a:t>
          </a:r>
          <a:endParaRPr lang="en-GB" sz="1200" dirty="0">
            <a:latin typeface="+mn-lt"/>
          </a:endParaRPr>
        </a:p>
      </dgm:t>
    </dgm:pt>
    <dgm:pt modelId="{0133E32C-C7C5-474C-BFA0-0ECB8D7D5176}" type="parTrans" cxnId="{716C0E40-DD93-4CE1-B54E-7A8E34109C61}">
      <dgm:prSet/>
      <dgm:spPr/>
      <dgm:t>
        <a:bodyPr/>
        <a:lstStyle/>
        <a:p>
          <a:endParaRPr lang="en-GB" sz="1200">
            <a:latin typeface="+mn-lt"/>
          </a:endParaRPr>
        </a:p>
      </dgm:t>
    </dgm:pt>
    <dgm:pt modelId="{083ED67B-AD6A-4FDD-A24E-1DF03542094D}" type="sibTrans" cxnId="{716C0E40-DD93-4CE1-B54E-7A8E34109C61}">
      <dgm:prSet/>
      <dgm:spPr/>
      <dgm:t>
        <a:bodyPr/>
        <a:lstStyle/>
        <a:p>
          <a:endParaRPr lang="en-GB" sz="1200">
            <a:latin typeface="+mn-lt"/>
          </a:endParaRPr>
        </a:p>
      </dgm:t>
    </dgm:pt>
    <dgm:pt modelId="{B0B5F23F-9C1C-4B7D-BEC8-82A82817CB33}">
      <dgm:prSet phldrT="[Text]" custT="1"/>
      <dgm:spPr/>
      <dgm:t>
        <a:bodyPr/>
        <a:lstStyle/>
        <a:p>
          <a:pPr>
            <a:buNone/>
          </a:pPr>
          <a:r>
            <a:rPr lang="en-GB" altLang="en-US" sz="1200" dirty="0">
              <a:latin typeface="+mn-lt"/>
            </a:rPr>
            <a:t>The Republicans believed in </a:t>
          </a:r>
          <a:r>
            <a:rPr lang="en-GB" altLang="en-US" sz="1200" b="1" i="1" dirty="0">
              <a:latin typeface="+mn-lt"/>
            </a:rPr>
            <a:t>Isolationism</a:t>
          </a:r>
          <a:r>
            <a:rPr lang="en-GB" altLang="en-US" sz="1200" dirty="0">
              <a:latin typeface="+mn-lt"/>
            </a:rPr>
            <a:t>- keeping out of Europe’s problems</a:t>
          </a:r>
          <a:endParaRPr lang="en-GB" sz="1200" dirty="0">
            <a:latin typeface="+mn-lt"/>
          </a:endParaRPr>
        </a:p>
      </dgm:t>
    </dgm:pt>
    <dgm:pt modelId="{96A45C63-59DA-4AB0-8858-6472682A95FB}" type="parTrans" cxnId="{39CFD11F-90AD-4308-BB94-EC0738855D5C}">
      <dgm:prSet/>
      <dgm:spPr/>
      <dgm:t>
        <a:bodyPr/>
        <a:lstStyle/>
        <a:p>
          <a:endParaRPr lang="en-GB" sz="1200">
            <a:latin typeface="+mn-lt"/>
          </a:endParaRPr>
        </a:p>
      </dgm:t>
    </dgm:pt>
    <dgm:pt modelId="{C7D8F5A3-E715-49E1-955C-499C369FA200}" type="sibTrans" cxnId="{39CFD11F-90AD-4308-BB94-EC0738855D5C}">
      <dgm:prSet/>
      <dgm:spPr/>
      <dgm:t>
        <a:bodyPr/>
        <a:lstStyle/>
        <a:p>
          <a:endParaRPr lang="en-GB" sz="1200">
            <a:latin typeface="+mn-lt"/>
          </a:endParaRPr>
        </a:p>
      </dgm:t>
    </dgm:pt>
    <dgm:pt modelId="{F337E706-7FD4-42FB-A259-C65DB2B802D2}">
      <dgm:prSet custT="1"/>
      <dgm:spPr/>
      <dgm:t>
        <a:bodyPr/>
        <a:lstStyle/>
        <a:p>
          <a:pPr>
            <a:buNone/>
          </a:pPr>
          <a:r>
            <a:rPr lang="en-GB" altLang="en-US" sz="1200">
              <a:latin typeface="+mn-lt"/>
            </a:rPr>
            <a:t>Woodrow Wilson and the Democrats lost the 1919 elections.</a:t>
          </a:r>
          <a:endParaRPr lang="en-GB" altLang="en-US" sz="1200" dirty="0">
            <a:latin typeface="+mn-lt"/>
          </a:endParaRPr>
        </a:p>
      </dgm:t>
    </dgm:pt>
    <dgm:pt modelId="{059296FB-1160-4935-83AE-13EA0C90DBAE}" type="parTrans" cxnId="{563FA1F8-8414-4E1B-A31D-B075A494A103}">
      <dgm:prSet/>
      <dgm:spPr/>
      <dgm:t>
        <a:bodyPr/>
        <a:lstStyle/>
        <a:p>
          <a:endParaRPr lang="en-GB" sz="1200">
            <a:latin typeface="+mn-lt"/>
          </a:endParaRPr>
        </a:p>
      </dgm:t>
    </dgm:pt>
    <dgm:pt modelId="{AAD48FB5-6FE4-4631-BBE1-A66F09183BED}" type="sibTrans" cxnId="{563FA1F8-8414-4E1B-A31D-B075A494A103}">
      <dgm:prSet/>
      <dgm:spPr/>
      <dgm:t>
        <a:bodyPr/>
        <a:lstStyle/>
        <a:p>
          <a:endParaRPr lang="en-GB" sz="1200">
            <a:latin typeface="+mn-lt"/>
          </a:endParaRPr>
        </a:p>
      </dgm:t>
    </dgm:pt>
    <dgm:pt modelId="{CCA919BA-2D4C-465B-B96D-D492219AD832}">
      <dgm:prSet custT="1"/>
      <dgm:spPr/>
      <dgm:t>
        <a:bodyPr/>
        <a:lstStyle/>
        <a:p>
          <a:pPr>
            <a:buNone/>
          </a:pPr>
          <a:r>
            <a:rPr lang="en-GB" altLang="en-US" sz="1200" b="0" dirty="0">
              <a:latin typeface="+mn-lt"/>
            </a:rPr>
            <a:t>The league was linked to the T of V which many Americans thought was unfair</a:t>
          </a:r>
        </a:p>
      </dgm:t>
    </dgm:pt>
    <dgm:pt modelId="{60267DED-2596-452C-941F-649BE5D5F68C}" type="parTrans" cxnId="{7794ACCB-C820-4C34-B291-16875158C3D3}">
      <dgm:prSet/>
      <dgm:spPr/>
      <dgm:t>
        <a:bodyPr/>
        <a:lstStyle/>
        <a:p>
          <a:endParaRPr lang="en-GB" sz="1200">
            <a:latin typeface="+mn-lt"/>
          </a:endParaRPr>
        </a:p>
      </dgm:t>
    </dgm:pt>
    <dgm:pt modelId="{84FAB2F2-EA18-47CD-B533-2145C69E26D0}" type="sibTrans" cxnId="{7794ACCB-C820-4C34-B291-16875158C3D3}">
      <dgm:prSet/>
      <dgm:spPr/>
      <dgm:t>
        <a:bodyPr/>
        <a:lstStyle/>
        <a:p>
          <a:endParaRPr lang="en-GB" sz="1200">
            <a:latin typeface="+mn-lt"/>
          </a:endParaRPr>
        </a:p>
      </dgm:t>
    </dgm:pt>
    <dgm:pt modelId="{22E9EF15-F944-4FB9-9B94-4A5C581D7070}">
      <dgm:prSet custT="1"/>
      <dgm:spPr/>
      <dgm:t>
        <a:bodyPr/>
        <a:lstStyle/>
        <a:p>
          <a:pPr>
            <a:buNone/>
          </a:pPr>
          <a:r>
            <a:rPr lang="en-GB" altLang="en-US" sz="1200">
              <a:latin typeface="+mn-lt"/>
            </a:rPr>
            <a:t>America did not want disruption to business</a:t>
          </a:r>
          <a:endParaRPr lang="en-GB" altLang="en-US" sz="1200" dirty="0">
            <a:latin typeface="+mn-lt"/>
          </a:endParaRPr>
        </a:p>
      </dgm:t>
    </dgm:pt>
    <dgm:pt modelId="{1BEC58A3-D1F8-44C6-96A1-8410C6A0ED82}" type="parTrans" cxnId="{9D83F190-06BB-4A60-83F6-A4B941F8F55B}">
      <dgm:prSet/>
      <dgm:spPr/>
      <dgm:t>
        <a:bodyPr/>
        <a:lstStyle/>
        <a:p>
          <a:endParaRPr lang="en-GB" sz="1200">
            <a:latin typeface="+mn-lt"/>
          </a:endParaRPr>
        </a:p>
      </dgm:t>
    </dgm:pt>
    <dgm:pt modelId="{023F56E3-608E-4321-9DC9-233556289D48}" type="sibTrans" cxnId="{9D83F190-06BB-4A60-83F6-A4B941F8F55B}">
      <dgm:prSet/>
      <dgm:spPr/>
      <dgm:t>
        <a:bodyPr/>
        <a:lstStyle/>
        <a:p>
          <a:endParaRPr lang="en-GB" sz="1200">
            <a:latin typeface="+mn-lt"/>
          </a:endParaRPr>
        </a:p>
      </dgm:t>
    </dgm:pt>
    <dgm:pt modelId="{DF25FD7F-20AC-484B-8C6E-8C5EA1E32612}">
      <dgm:prSet custT="1"/>
      <dgm:spPr/>
      <dgm:t>
        <a:bodyPr/>
        <a:lstStyle/>
        <a:p>
          <a:pPr>
            <a:buNone/>
          </a:pPr>
          <a:r>
            <a:rPr lang="en-GB" altLang="en-US" sz="1200">
              <a:latin typeface="+mn-lt"/>
            </a:rPr>
            <a:t>Many Americans were anti-British and anti-French</a:t>
          </a:r>
          <a:endParaRPr lang="en-GB" altLang="en-US" sz="1200" dirty="0">
            <a:latin typeface="+mn-lt"/>
          </a:endParaRPr>
        </a:p>
      </dgm:t>
    </dgm:pt>
    <dgm:pt modelId="{8A6FFA23-DE60-4578-83EE-C7E90A3E03E2}" type="parTrans" cxnId="{2E3EBE94-A5D8-4880-91D1-3133B6E6B654}">
      <dgm:prSet/>
      <dgm:spPr/>
      <dgm:t>
        <a:bodyPr/>
        <a:lstStyle/>
        <a:p>
          <a:endParaRPr lang="en-GB" sz="1200">
            <a:latin typeface="+mn-lt"/>
          </a:endParaRPr>
        </a:p>
      </dgm:t>
    </dgm:pt>
    <dgm:pt modelId="{F98CC4B8-2844-4076-9897-DD3BEB70F5C3}" type="sibTrans" cxnId="{2E3EBE94-A5D8-4880-91D1-3133B6E6B654}">
      <dgm:prSet/>
      <dgm:spPr/>
      <dgm:t>
        <a:bodyPr/>
        <a:lstStyle/>
        <a:p>
          <a:endParaRPr lang="en-GB" sz="1200">
            <a:latin typeface="+mn-lt"/>
          </a:endParaRPr>
        </a:p>
      </dgm:t>
    </dgm:pt>
    <dgm:pt modelId="{2E7D9E73-AE07-4970-96B3-61D8749BDFE9}">
      <dgm:prSet custT="1"/>
      <dgm:spPr/>
      <dgm:t>
        <a:bodyPr/>
        <a:lstStyle/>
        <a:p>
          <a:pPr>
            <a:buNone/>
          </a:pPr>
          <a:r>
            <a:rPr lang="en-GB" altLang="en-US" sz="1200">
              <a:latin typeface="+mn-lt"/>
            </a:rPr>
            <a:t>Some Americans were anti-empire and did not want to protect colonies</a:t>
          </a:r>
          <a:endParaRPr lang="en-GB" altLang="en-US" sz="1200" dirty="0">
            <a:latin typeface="+mn-lt"/>
          </a:endParaRPr>
        </a:p>
      </dgm:t>
    </dgm:pt>
    <dgm:pt modelId="{060748B2-D2B1-43C1-BC67-9275A9988B6B}" type="parTrans" cxnId="{B3EC043C-E25F-4322-9648-6C5945AB15BC}">
      <dgm:prSet/>
      <dgm:spPr/>
      <dgm:t>
        <a:bodyPr/>
        <a:lstStyle/>
        <a:p>
          <a:endParaRPr lang="en-GB" sz="1200">
            <a:latin typeface="+mn-lt"/>
          </a:endParaRPr>
        </a:p>
      </dgm:t>
    </dgm:pt>
    <dgm:pt modelId="{795C75D5-6670-4C0D-B58E-15940735C961}" type="sibTrans" cxnId="{B3EC043C-E25F-4322-9648-6C5945AB15BC}">
      <dgm:prSet/>
      <dgm:spPr/>
      <dgm:t>
        <a:bodyPr/>
        <a:lstStyle/>
        <a:p>
          <a:endParaRPr lang="en-GB" sz="1200">
            <a:latin typeface="+mn-lt"/>
          </a:endParaRPr>
        </a:p>
      </dgm:t>
    </dgm:pt>
    <dgm:pt modelId="{DD23C332-720A-411B-9D4D-97A4E8D9AF08}">
      <dgm:prSet custT="1"/>
      <dgm:spPr/>
      <dgm:t>
        <a:bodyPr/>
        <a:lstStyle/>
        <a:p>
          <a:pPr>
            <a:buNone/>
          </a:pPr>
          <a:r>
            <a:rPr lang="en-GB" altLang="en-US" sz="1200" b="0" dirty="0">
              <a:latin typeface="+mn-lt"/>
            </a:rPr>
            <a:t>Many Americans had escaped problems in Europe and did not want to get involved again</a:t>
          </a:r>
        </a:p>
      </dgm:t>
    </dgm:pt>
    <dgm:pt modelId="{BBEFB87F-E475-4B43-A347-E24D192EC28D}" type="parTrans" cxnId="{8C4E6151-561B-420F-A24F-F1A9B0939B00}">
      <dgm:prSet/>
      <dgm:spPr/>
      <dgm:t>
        <a:bodyPr/>
        <a:lstStyle/>
        <a:p>
          <a:endParaRPr lang="en-GB" sz="1200">
            <a:latin typeface="+mn-lt"/>
          </a:endParaRPr>
        </a:p>
      </dgm:t>
    </dgm:pt>
    <dgm:pt modelId="{185D6DB6-D8DE-4EAB-9EB0-0FEC556587D4}" type="sibTrans" cxnId="{8C4E6151-561B-420F-A24F-F1A9B0939B00}">
      <dgm:prSet/>
      <dgm:spPr/>
      <dgm:t>
        <a:bodyPr/>
        <a:lstStyle/>
        <a:p>
          <a:endParaRPr lang="en-GB" sz="1200">
            <a:latin typeface="+mn-lt"/>
          </a:endParaRPr>
        </a:p>
      </dgm:t>
    </dgm:pt>
    <dgm:pt modelId="{50FCEA72-7261-4D8E-9DFE-7549B3FC6D96}" type="pres">
      <dgm:prSet presAssocID="{A15A33CC-30C4-4F17-ACCB-23E39D3AA19C}" presName="linear" presStyleCnt="0">
        <dgm:presLayoutVars>
          <dgm:dir/>
          <dgm:resizeHandles val="exact"/>
        </dgm:presLayoutVars>
      </dgm:prSet>
      <dgm:spPr/>
    </dgm:pt>
    <dgm:pt modelId="{331EBF48-5D8D-4ADD-921C-2D11319D00D0}" type="pres">
      <dgm:prSet presAssocID="{EA074351-F53D-410E-B24C-7318505C46A1}" presName="comp" presStyleCnt="0"/>
      <dgm:spPr/>
    </dgm:pt>
    <dgm:pt modelId="{4ACA5D45-681E-481A-8689-49C7553205AB}" type="pres">
      <dgm:prSet presAssocID="{EA074351-F53D-410E-B24C-7318505C46A1}" presName="box" presStyleLbl="node1" presStyleIdx="0" presStyleCnt="9" custLinFactNeighborX="-80318" custLinFactNeighborY="-16555"/>
      <dgm:spPr/>
    </dgm:pt>
    <dgm:pt modelId="{2A5537A1-C3D6-4A3F-B464-1057936CB5B6}" type="pres">
      <dgm:prSet presAssocID="{EA074351-F53D-410E-B24C-7318505C46A1}" presName="img" presStyleLbl="fgImgPlace1" presStyleIdx="0" presStyleCnt="9"/>
      <dgm:spPr/>
    </dgm:pt>
    <dgm:pt modelId="{C9877CB5-AFD3-4184-BC27-9DC63AE1AC07}" type="pres">
      <dgm:prSet presAssocID="{EA074351-F53D-410E-B24C-7318505C46A1}" presName="text" presStyleLbl="node1" presStyleIdx="0" presStyleCnt="9">
        <dgm:presLayoutVars>
          <dgm:bulletEnabled val="1"/>
        </dgm:presLayoutVars>
      </dgm:prSet>
      <dgm:spPr/>
    </dgm:pt>
    <dgm:pt modelId="{06AEAAE5-D284-43FE-AE07-6906D4CC8E02}" type="pres">
      <dgm:prSet presAssocID="{46A0C8EF-DB36-405A-96BC-675F17C61766}" presName="spacer" presStyleCnt="0"/>
      <dgm:spPr/>
    </dgm:pt>
    <dgm:pt modelId="{0B28FD40-7C72-4187-85A3-246B139B35CD}" type="pres">
      <dgm:prSet presAssocID="{0E0FBA20-B447-46A4-91AE-6019EA17E243}" presName="comp" presStyleCnt="0"/>
      <dgm:spPr/>
    </dgm:pt>
    <dgm:pt modelId="{9FF7ED5C-8C72-4164-8196-37195154BF39}" type="pres">
      <dgm:prSet presAssocID="{0E0FBA20-B447-46A4-91AE-6019EA17E243}" presName="box" presStyleLbl="node1" presStyleIdx="1" presStyleCnt="9"/>
      <dgm:spPr/>
    </dgm:pt>
    <dgm:pt modelId="{4B78D57E-F60B-4C24-8E63-DB6B43DDB333}" type="pres">
      <dgm:prSet presAssocID="{0E0FBA20-B447-46A4-91AE-6019EA17E243}" presName="img" presStyleLbl="fgImgPlace1" presStyleIdx="1" presStyleCnt="9"/>
      <dgm:spPr/>
    </dgm:pt>
    <dgm:pt modelId="{64CCCBB9-D2F1-470F-B91B-5CA4B3A03520}" type="pres">
      <dgm:prSet presAssocID="{0E0FBA20-B447-46A4-91AE-6019EA17E243}" presName="text" presStyleLbl="node1" presStyleIdx="1" presStyleCnt="9">
        <dgm:presLayoutVars>
          <dgm:bulletEnabled val="1"/>
        </dgm:presLayoutVars>
      </dgm:prSet>
      <dgm:spPr/>
    </dgm:pt>
    <dgm:pt modelId="{5BEB4D92-F2DD-4DF3-962A-44827C489CB6}" type="pres">
      <dgm:prSet presAssocID="{083ED67B-AD6A-4FDD-A24E-1DF03542094D}" presName="spacer" presStyleCnt="0"/>
      <dgm:spPr/>
    </dgm:pt>
    <dgm:pt modelId="{449D759A-9E21-43BA-95F1-C1C884F79EEF}" type="pres">
      <dgm:prSet presAssocID="{B0B5F23F-9C1C-4B7D-BEC8-82A82817CB33}" presName="comp" presStyleCnt="0"/>
      <dgm:spPr/>
    </dgm:pt>
    <dgm:pt modelId="{77B62B69-7140-496F-865C-34806772835B}" type="pres">
      <dgm:prSet presAssocID="{B0B5F23F-9C1C-4B7D-BEC8-82A82817CB33}" presName="box" presStyleLbl="node1" presStyleIdx="2" presStyleCnt="9"/>
      <dgm:spPr/>
    </dgm:pt>
    <dgm:pt modelId="{7B5CB907-1C84-459E-9634-CED1DB52141D}" type="pres">
      <dgm:prSet presAssocID="{B0B5F23F-9C1C-4B7D-BEC8-82A82817CB33}" presName="img" presStyleLbl="fgImgPlace1" presStyleIdx="2" presStyleCnt="9"/>
      <dgm:spPr/>
    </dgm:pt>
    <dgm:pt modelId="{B666424C-7670-485D-9846-C80EA028CA82}" type="pres">
      <dgm:prSet presAssocID="{B0B5F23F-9C1C-4B7D-BEC8-82A82817CB33}" presName="text" presStyleLbl="node1" presStyleIdx="2" presStyleCnt="9">
        <dgm:presLayoutVars>
          <dgm:bulletEnabled val="1"/>
        </dgm:presLayoutVars>
      </dgm:prSet>
      <dgm:spPr/>
    </dgm:pt>
    <dgm:pt modelId="{878DA135-D0A5-428E-92F1-B6F159164D1D}" type="pres">
      <dgm:prSet presAssocID="{C7D8F5A3-E715-49E1-955C-499C369FA200}" presName="spacer" presStyleCnt="0"/>
      <dgm:spPr/>
    </dgm:pt>
    <dgm:pt modelId="{03674C9C-8338-4FF0-AB94-344F9CE0BE31}" type="pres">
      <dgm:prSet presAssocID="{F337E706-7FD4-42FB-A259-C65DB2B802D2}" presName="comp" presStyleCnt="0"/>
      <dgm:spPr/>
    </dgm:pt>
    <dgm:pt modelId="{6285D021-28B2-4EF8-82F5-FFF4EE99385D}" type="pres">
      <dgm:prSet presAssocID="{F337E706-7FD4-42FB-A259-C65DB2B802D2}" presName="box" presStyleLbl="node1" presStyleIdx="3" presStyleCnt="9"/>
      <dgm:spPr/>
    </dgm:pt>
    <dgm:pt modelId="{03227119-BAA1-4AEA-A184-E5086991F9CC}" type="pres">
      <dgm:prSet presAssocID="{F337E706-7FD4-42FB-A259-C65DB2B802D2}" presName="img" presStyleLbl="fgImgPlace1" presStyleIdx="3" presStyleCnt="9"/>
      <dgm:spPr/>
    </dgm:pt>
    <dgm:pt modelId="{8181DA2C-C974-427D-B2C0-5AD872D0F34F}" type="pres">
      <dgm:prSet presAssocID="{F337E706-7FD4-42FB-A259-C65DB2B802D2}" presName="text" presStyleLbl="node1" presStyleIdx="3" presStyleCnt="9">
        <dgm:presLayoutVars>
          <dgm:bulletEnabled val="1"/>
        </dgm:presLayoutVars>
      </dgm:prSet>
      <dgm:spPr/>
    </dgm:pt>
    <dgm:pt modelId="{BF9B6485-E50A-48EA-92A7-AD7B15A02308}" type="pres">
      <dgm:prSet presAssocID="{AAD48FB5-6FE4-4631-BBE1-A66F09183BED}" presName="spacer" presStyleCnt="0"/>
      <dgm:spPr/>
    </dgm:pt>
    <dgm:pt modelId="{DBE4845D-025B-4069-8E22-64AD4FD54CA9}" type="pres">
      <dgm:prSet presAssocID="{CCA919BA-2D4C-465B-B96D-D492219AD832}" presName="comp" presStyleCnt="0"/>
      <dgm:spPr/>
    </dgm:pt>
    <dgm:pt modelId="{0D4267B0-9DD9-49DD-8930-97895FD5599B}" type="pres">
      <dgm:prSet presAssocID="{CCA919BA-2D4C-465B-B96D-D492219AD832}" presName="box" presStyleLbl="node1" presStyleIdx="4" presStyleCnt="9"/>
      <dgm:spPr/>
    </dgm:pt>
    <dgm:pt modelId="{E0E0C871-C594-4262-9A12-B527F377CD31}" type="pres">
      <dgm:prSet presAssocID="{CCA919BA-2D4C-465B-B96D-D492219AD832}" presName="img" presStyleLbl="fgImgPlace1" presStyleIdx="4" presStyleCnt="9"/>
      <dgm:spPr/>
    </dgm:pt>
    <dgm:pt modelId="{572C5D73-70AE-4309-A2CD-BF8C75C2C1F7}" type="pres">
      <dgm:prSet presAssocID="{CCA919BA-2D4C-465B-B96D-D492219AD832}" presName="text" presStyleLbl="node1" presStyleIdx="4" presStyleCnt="9">
        <dgm:presLayoutVars>
          <dgm:bulletEnabled val="1"/>
        </dgm:presLayoutVars>
      </dgm:prSet>
      <dgm:spPr/>
    </dgm:pt>
    <dgm:pt modelId="{2DC32A2F-6101-453D-AF4D-9156A683622E}" type="pres">
      <dgm:prSet presAssocID="{84FAB2F2-EA18-47CD-B533-2145C69E26D0}" presName="spacer" presStyleCnt="0"/>
      <dgm:spPr/>
    </dgm:pt>
    <dgm:pt modelId="{1FFE411C-72F1-4022-AB68-DDC29EACF66F}" type="pres">
      <dgm:prSet presAssocID="{22E9EF15-F944-4FB9-9B94-4A5C581D7070}" presName="comp" presStyleCnt="0"/>
      <dgm:spPr/>
    </dgm:pt>
    <dgm:pt modelId="{52A83970-0F32-45FB-BB21-5419239F30DF}" type="pres">
      <dgm:prSet presAssocID="{22E9EF15-F944-4FB9-9B94-4A5C581D7070}" presName="box" presStyleLbl="node1" presStyleIdx="5" presStyleCnt="9"/>
      <dgm:spPr/>
    </dgm:pt>
    <dgm:pt modelId="{18A81AB0-1884-4061-B383-F01733AA2ACD}" type="pres">
      <dgm:prSet presAssocID="{22E9EF15-F944-4FB9-9B94-4A5C581D7070}" presName="img" presStyleLbl="fgImgPlace1" presStyleIdx="5" presStyleCnt="9"/>
      <dgm:spPr/>
    </dgm:pt>
    <dgm:pt modelId="{8ACF4B8E-5FE9-49A0-8BFD-EEE9BAF15297}" type="pres">
      <dgm:prSet presAssocID="{22E9EF15-F944-4FB9-9B94-4A5C581D7070}" presName="text" presStyleLbl="node1" presStyleIdx="5" presStyleCnt="9">
        <dgm:presLayoutVars>
          <dgm:bulletEnabled val="1"/>
        </dgm:presLayoutVars>
      </dgm:prSet>
      <dgm:spPr/>
    </dgm:pt>
    <dgm:pt modelId="{F86FA9E7-7A0F-42EC-B2A6-4EDFEB3E9497}" type="pres">
      <dgm:prSet presAssocID="{023F56E3-608E-4321-9DC9-233556289D48}" presName="spacer" presStyleCnt="0"/>
      <dgm:spPr/>
    </dgm:pt>
    <dgm:pt modelId="{FDD6BB62-77FD-4DC1-924F-4FE27A6449FC}" type="pres">
      <dgm:prSet presAssocID="{DF25FD7F-20AC-484B-8C6E-8C5EA1E32612}" presName="comp" presStyleCnt="0"/>
      <dgm:spPr/>
    </dgm:pt>
    <dgm:pt modelId="{476B5D9C-B975-43E6-9D03-F9D47B0268BA}" type="pres">
      <dgm:prSet presAssocID="{DF25FD7F-20AC-484B-8C6E-8C5EA1E32612}" presName="box" presStyleLbl="node1" presStyleIdx="6" presStyleCnt="9"/>
      <dgm:spPr/>
    </dgm:pt>
    <dgm:pt modelId="{3BA506C8-02FE-4268-BDE4-61BB3BA62B6B}" type="pres">
      <dgm:prSet presAssocID="{DF25FD7F-20AC-484B-8C6E-8C5EA1E32612}" presName="img" presStyleLbl="fgImgPlace1" presStyleIdx="6" presStyleCnt="9"/>
      <dgm:spPr/>
    </dgm:pt>
    <dgm:pt modelId="{4A4D6A73-F367-4A8A-A7CE-6B1EF714C33C}" type="pres">
      <dgm:prSet presAssocID="{DF25FD7F-20AC-484B-8C6E-8C5EA1E32612}" presName="text" presStyleLbl="node1" presStyleIdx="6" presStyleCnt="9">
        <dgm:presLayoutVars>
          <dgm:bulletEnabled val="1"/>
        </dgm:presLayoutVars>
      </dgm:prSet>
      <dgm:spPr/>
    </dgm:pt>
    <dgm:pt modelId="{C8423A05-1214-4E70-B2D6-5E05C8CFDFB1}" type="pres">
      <dgm:prSet presAssocID="{F98CC4B8-2844-4076-9897-DD3BEB70F5C3}" presName="spacer" presStyleCnt="0"/>
      <dgm:spPr/>
    </dgm:pt>
    <dgm:pt modelId="{9E3851EA-497A-4239-AFE3-8A274656A0CA}" type="pres">
      <dgm:prSet presAssocID="{2E7D9E73-AE07-4970-96B3-61D8749BDFE9}" presName="comp" presStyleCnt="0"/>
      <dgm:spPr/>
    </dgm:pt>
    <dgm:pt modelId="{F2CD47FB-2E72-44F6-BB12-B93BEC00ADCC}" type="pres">
      <dgm:prSet presAssocID="{2E7D9E73-AE07-4970-96B3-61D8749BDFE9}" presName="box" presStyleLbl="node1" presStyleIdx="7" presStyleCnt="9"/>
      <dgm:spPr/>
    </dgm:pt>
    <dgm:pt modelId="{6EF9E1D3-6ABD-4679-8DA8-F4050A27B81A}" type="pres">
      <dgm:prSet presAssocID="{2E7D9E73-AE07-4970-96B3-61D8749BDFE9}" presName="img" presStyleLbl="fgImgPlace1" presStyleIdx="7" presStyleCnt="9"/>
      <dgm:spPr/>
    </dgm:pt>
    <dgm:pt modelId="{75171824-E40C-4014-864F-36AE969D6B24}" type="pres">
      <dgm:prSet presAssocID="{2E7D9E73-AE07-4970-96B3-61D8749BDFE9}" presName="text" presStyleLbl="node1" presStyleIdx="7" presStyleCnt="9">
        <dgm:presLayoutVars>
          <dgm:bulletEnabled val="1"/>
        </dgm:presLayoutVars>
      </dgm:prSet>
      <dgm:spPr/>
    </dgm:pt>
    <dgm:pt modelId="{1318588E-3755-4EF6-8DB2-EBA30E949964}" type="pres">
      <dgm:prSet presAssocID="{795C75D5-6670-4C0D-B58E-15940735C961}" presName="spacer" presStyleCnt="0"/>
      <dgm:spPr/>
    </dgm:pt>
    <dgm:pt modelId="{8BB050AF-D4A3-4A71-8498-EED2B4AD664F}" type="pres">
      <dgm:prSet presAssocID="{DD23C332-720A-411B-9D4D-97A4E8D9AF08}" presName="comp" presStyleCnt="0"/>
      <dgm:spPr/>
    </dgm:pt>
    <dgm:pt modelId="{A1433A25-0564-4795-99BC-FC53EBC3E63D}" type="pres">
      <dgm:prSet presAssocID="{DD23C332-720A-411B-9D4D-97A4E8D9AF08}" presName="box" presStyleLbl="node1" presStyleIdx="8" presStyleCnt="9"/>
      <dgm:spPr/>
    </dgm:pt>
    <dgm:pt modelId="{7F2425CA-D746-478E-8FB1-F6034031CB4C}" type="pres">
      <dgm:prSet presAssocID="{DD23C332-720A-411B-9D4D-97A4E8D9AF08}" presName="img" presStyleLbl="fgImgPlace1" presStyleIdx="8" presStyleCnt="9"/>
      <dgm:spPr/>
    </dgm:pt>
    <dgm:pt modelId="{510D579B-8C53-454C-968D-E744D88F760E}" type="pres">
      <dgm:prSet presAssocID="{DD23C332-720A-411B-9D4D-97A4E8D9AF08}" presName="text" presStyleLbl="node1" presStyleIdx="8" presStyleCnt="9">
        <dgm:presLayoutVars>
          <dgm:bulletEnabled val="1"/>
        </dgm:presLayoutVars>
      </dgm:prSet>
      <dgm:spPr/>
    </dgm:pt>
  </dgm:ptLst>
  <dgm:cxnLst>
    <dgm:cxn modelId="{98AA7402-52E8-489B-9294-40BA347191D4}" type="presOf" srcId="{EA074351-F53D-410E-B24C-7318505C46A1}" destId="{C9877CB5-AFD3-4184-BC27-9DC63AE1AC07}" srcOrd="1" destOrd="0" presId="urn:microsoft.com/office/officeart/2005/8/layout/vList4"/>
    <dgm:cxn modelId="{0649DD05-8A4C-4742-BDAE-8CECF1913FD2}" srcId="{A15A33CC-30C4-4F17-ACCB-23E39D3AA19C}" destId="{EA074351-F53D-410E-B24C-7318505C46A1}" srcOrd="0" destOrd="0" parTransId="{7D724426-54DC-4F08-A1F4-A25BCD6F0B8B}" sibTransId="{46A0C8EF-DB36-405A-96BC-675F17C61766}"/>
    <dgm:cxn modelId="{1EC63D06-1678-4329-8304-279D0E33A113}" type="presOf" srcId="{2E7D9E73-AE07-4970-96B3-61D8749BDFE9}" destId="{75171824-E40C-4014-864F-36AE969D6B24}" srcOrd="1" destOrd="0" presId="urn:microsoft.com/office/officeart/2005/8/layout/vList4"/>
    <dgm:cxn modelId="{43BA5A0B-2391-4036-9F03-A220CDCCA972}" type="presOf" srcId="{22E9EF15-F944-4FB9-9B94-4A5C581D7070}" destId="{52A83970-0F32-45FB-BB21-5419239F30DF}" srcOrd="0" destOrd="0" presId="urn:microsoft.com/office/officeart/2005/8/layout/vList4"/>
    <dgm:cxn modelId="{3B9C430C-1ECD-4926-BB55-72664582C0CC}" type="presOf" srcId="{22E9EF15-F944-4FB9-9B94-4A5C581D7070}" destId="{8ACF4B8E-5FE9-49A0-8BFD-EEE9BAF15297}" srcOrd="1" destOrd="0" presId="urn:microsoft.com/office/officeart/2005/8/layout/vList4"/>
    <dgm:cxn modelId="{F932BA0C-629F-4645-A3C2-9C369E11DD68}" type="presOf" srcId="{A15A33CC-30C4-4F17-ACCB-23E39D3AA19C}" destId="{50FCEA72-7261-4D8E-9DFE-7549B3FC6D96}" srcOrd="0" destOrd="0" presId="urn:microsoft.com/office/officeart/2005/8/layout/vList4"/>
    <dgm:cxn modelId="{39CFD11F-90AD-4308-BB94-EC0738855D5C}" srcId="{A15A33CC-30C4-4F17-ACCB-23E39D3AA19C}" destId="{B0B5F23F-9C1C-4B7D-BEC8-82A82817CB33}" srcOrd="2" destOrd="0" parTransId="{96A45C63-59DA-4AB0-8858-6472682A95FB}" sibTransId="{C7D8F5A3-E715-49E1-955C-499C369FA200}"/>
    <dgm:cxn modelId="{E3663B24-E292-4ECD-B52A-9B495FF5FCBA}" type="presOf" srcId="{F337E706-7FD4-42FB-A259-C65DB2B802D2}" destId="{6285D021-28B2-4EF8-82F5-FFF4EE99385D}" srcOrd="0" destOrd="0" presId="urn:microsoft.com/office/officeart/2005/8/layout/vList4"/>
    <dgm:cxn modelId="{D4FA0D2C-C715-4386-BF02-04D1AE918739}" type="presOf" srcId="{DD23C332-720A-411B-9D4D-97A4E8D9AF08}" destId="{510D579B-8C53-454C-968D-E744D88F760E}" srcOrd="1" destOrd="0" presId="urn:microsoft.com/office/officeart/2005/8/layout/vList4"/>
    <dgm:cxn modelId="{B3EC043C-E25F-4322-9648-6C5945AB15BC}" srcId="{A15A33CC-30C4-4F17-ACCB-23E39D3AA19C}" destId="{2E7D9E73-AE07-4970-96B3-61D8749BDFE9}" srcOrd="7" destOrd="0" parTransId="{060748B2-D2B1-43C1-BC67-9275A9988B6B}" sibTransId="{795C75D5-6670-4C0D-B58E-15940735C961}"/>
    <dgm:cxn modelId="{716C0E40-DD93-4CE1-B54E-7A8E34109C61}" srcId="{A15A33CC-30C4-4F17-ACCB-23E39D3AA19C}" destId="{0E0FBA20-B447-46A4-91AE-6019EA17E243}" srcOrd="1" destOrd="0" parTransId="{0133E32C-C7C5-474C-BFA0-0ECB8D7D5176}" sibTransId="{083ED67B-AD6A-4FDD-A24E-1DF03542094D}"/>
    <dgm:cxn modelId="{0527325D-5D5C-4624-8315-DE9E28AAAFEC}" type="presOf" srcId="{CCA919BA-2D4C-465B-B96D-D492219AD832}" destId="{572C5D73-70AE-4309-A2CD-BF8C75C2C1F7}" srcOrd="1" destOrd="0" presId="urn:microsoft.com/office/officeart/2005/8/layout/vList4"/>
    <dgm:cxn modelId="{EA894544-BE20-48B0-BF39-A63192AA7513}" type="presOf" srcId="{F337E706-7FD4-42FB-A259-C65DB2B802D2}" destId="{8181DA2C-C974-427D-B2C0-5AD872D0F34F}" srcOrd="1" destOrd="0" presId="urn:microsoft.com/office/officeart/2005/8/layout/vList4"/>
    <dgm:cxn modelId="{A6562068-083D-4B44-BAB5-B54AFD66B15A}" type="presOf" srcId="{EA074351-F53D-410E-B24C-7318505C46A1}" destId="{4ACA5D45-681E-481A-8689-49C7553205AB}" srcOrd="0" destOrd="0" presId="urn:microsoft.com/office/officeart/2005/8/layout/vList4"/>
    <dgm:cxn modelId="{8C4E6151-561B-420F-A24F-F1A9B0939B00}" srcId="{A15A33CC-30C4-4F17-ACCB-23E39D3AA19C}" destId="{DD23C332-720A-411B-9D4D-97A4E8D9AF08}" srcOrd="8" destOrd="0" parTransId="{BBEFB87F-E475-4B43-A347-E24D192EC28D}" sibTransId="{185D6DB6-D8DE-4EAB-9EB0-0FEC556587D4}"/>
    <dgm:cxn modelId="{E46E9378-EF30-4830-9021-731BC2EC0170}" type="presOf" srcId="{B0B5F23F-9C1C-4B7D-BEC8-82A82817CB33}" destId="{B666424C-7670-485D-9846-C80EA028CA82}" srcOrd="1" destOrd="0" presId="urn:microsoft.com/office/officeart/2005/8/layout/vList4"/>
    <dgm:cxn modelId="{6D253C86-466D-49D9-B1AA-AF90CAD8BBE9}" type="presOf" srcId="{2E7D9E73-AE07-4970-96B3-61D8749BDFE9}" destId="{F2CD47FB-2E72-44F6-BB12-B93BEC00ADCC}" srcOrd="0" destOrd="0" presId="urn:microsoft.com/office/officeart/2005/8/layout/vList4"/>
    <dgm:cxn modelId="{9D83F190-06BB-4A60-83F6-A4B941F8F55B}" srcId="{A15A33CC-30C4-4F17-ACCB-23E39D3AA19C}" destId="{22E9EF15-F944-4FB9-9B94-4A5C581D7070}" srcOrd="5" destOrd="0" parTransId="{1BEC58A3-D1F8-44C6-96A1-8410C6A0ED82}" sibTransId="{023F56E3-608E-4321-9DC9-233556289D48}"/>
    <dgm:cxn modelId="{2E3EBE94-A5D8-4880-91D1-3133B6E6B654}" srcId="{A15A33CC-30C4-4F17-ACCB-23E39D3AA19C}" destId="{DF25FD7F-20AC-484B-8C6E-8C5EA1E32612}" srcOrd="6" destOrd="0" parTransId="{8A6FFA23-DE60-4578-83EE-C7E90A3E03E2}" sibTransId="{F98CC4B8-2844-4076-9897-DD3BEB70F5C3}"/>
    <dgm:cxn modelId="{24B7CF95-7EC4-47D0-9567-24E73368AD94}" type="presOf" srcId="{DF25FD7F-20AC-484B-8C6E-8C5EA1E32612}" destId="{476B5D9C-B975-43E6-9D03-F9D47B0268BA}" srcOrd="0" destOrd="0" presId="urn:microsoft.com/office/officeart/2005/8/layout/vList4"/>
    <dgm:cxn modelId="{9BC11A99-7859-4A03-A3C2-7D8261AD854F}" type="presOf" srcId="{DF25FD7F-20AC-484B-8C6E-8C5EA1E32612}" destId="{4A4D6A73-F367-4A8A-A7CE-6B1EF714C33C}" srcOrd="1" destOrd="0" presId="urn:microsoft.com/office/officeart/2005/8/layout/vList4"/>
    <dgm:cxn modelId="{E2FF03B3-288D-46C9-BBC3-267EF507290C}" type="presOf" srcId="{CCA919BA-2D4C-465B-B96D-D492219AD832}" destId="{0D4267B0-9DD9-49DD-8930-97895FD5599B}" srcOrd="0" destOrd="0" presId="urn:microsoft.com/office/officeart/2005/8/layout/vList4"/>
    <dgm:cxn modelId="{262A48BB-7636-4568-A85B-F34DEA75E7E2}" type="presOf" srcId="{0E0FBA20-B447-46A4-91AE-6019EA17E243}" destId="{9FF7ED5C-8C72-4164-8196-37195154BF39}" srcOrd="0" destOrd="0" presId="urn:microsoft.com/office/officeart/2005/8/layout/vList4"/>
    <dgm:cxn modelId="{7794ACCB-C820-4C34-B291-16875158C3D3}" srcId="{A15A33CC-30C4-4F17-ACCB-23E39D3AA19C}" destId="{CCA919BA-2D4C-465B-B96D-D492219AD832}" srcOrd="4" destOrd="0" parTransId="{60267DED-2596-452C-941F-649BE5D5F68C}" sibTransId="{84FAB2F2-EA18-47CD-B533-2145C69E26D0}"/>
    <dgm:cxn modelId="{FE0794D0-C135-451A-9F5A-134D6E799412}" type="presOf" srcId="{0E0FBA20-B447-46A4-91AE-6019EA17E243}" destId="{64CCCBB9-D2F1-470F-B91B-5CA4B3A03520}" srcOrd="1" destOrd="0" presId="urn:microsoft.com/office/officeart/2005/8/layout/vList4"/>
    <dgm:cxn modelId="{04A4E1EB-BD8C-44C7-A97D-3A6F6108180E}" type="presOf" srcId="{DD23C332-720A-411B-9D4D-97A4E8D9AF08}" destId="{A1433A25-0564-4795-99BC-FC53EBC3E63D}" srcOrd="0" destOrd="0" presId="urn:microsoft.com/office/officeart/2005/8/layout/vList4"/>
    <dgm:cxn modelId="{A83870F2-0E9F-4F6B-A278-5C3EB08523E3}" type="presOf" srcId="{B0B5F23F-9C1C-4B7D-BEC8-82A82817CB33}" destId="{77B62B69-7140-496F-865C-34806772835B}" srcOrd="0" destOrd="0" presId="urn:microsoft.com/office/officeart/2005/8/layout/vList4"/>
    <dgm:cxn modelId="{563FA1F8-8414-4E1B-A31D-B075A494A103}" srcId="{A15A33CC-30C4-4F17-ACCB-23E39D3AA19C}" destId="{F337E706-7FD4-42FB-A259-C65DB2B802D2}" srcOrd="3" destOrd="0" parTransId="{059296FB-1160-4935-83AE-13EA0C90DBAE}" sibTransId="{AAD48FB5-6FE4-4631-BBE1-A66F09183BED}"/>
    <dgm:cxn modelId="{6FA34B80-1C99-411B-A908-4B29967F68FE}" type="presParOf" srcId="{50FCEA72-7261-4D8E-9DFE-7549B3FC6D96}" destId="{331EBF48-5D8D-4ADD-921C-2D11319D00D0}" srcOrd="0" destOrd="0" presId="urn:microsoft.com/office/officeart/2005/8/layout/vList4"/>
    <dgm:cxn modelId="{5981F838-BA3F-4BAB-9CCF-6201C4FEFEDC}" type="presParOf" srcId="{331EBF48-5D8D-4ADD-921C-2D11319D00D0}" destId="{4ACA5D45-681E-481A-8689-49C7553205AB}" srcOrd="0" destOrd="0" presId="urn:microsoft.com/office/officeart/2005/8/layout/vList4"/>
    <dgm:cxn modelId="{625C6E26-2207-447E-80A1-E22F0D12A77C}" type="presParOf" srcId="{331EBF48-5D8D-4ADD-921C-2D11319D00D0}" destId="{2A5537A1-C3D6-4A3F-B464-1057936CB5B6}" srcOrd="1" destOrd="0" presId="urn:microsoft.com/office/officeart/2005/8/layout/vList4"/>
    <dgm:cxn modelId="{B661E969-7429-4814-B93F-E1E5515791C0}" type="presParOf" srcId="{331EBF48-5D8D-4ADD-921C-2D11319D00D0}" destId="{C9877CB5-AFD3-4184-BC27-9DC63AE1AC07}" srcOrd="2" destOrd="0" presId="urn:microsoft.com/office/officeart/2005/8/layout/vList4"/>
    <dgm:cxn modelId="{F01334EA-D2DF-41A0-AD67-B67B0A9545A0}" type="presParOf" srcId="{50FCEA72-7261-4D8E-9DFE-7549B3FC6D96}" destId="{06AEAAE5-D284-43FE-AE07-6906D4CC8E02}" srcOrd="1" destOrd="0" presId="urn:microsoft.com/office/officeart/2005/8/layout/vList4"/>
    <dgm:cxn modelId="{027A939B-683A-459F-81EC-428CC2A2CF69}" type="presParOf" srcId="{50FCEA72-7261-4D8E-9DFE-7549B3FC6D96}" destId="{0B28FD40-7C72-4187-85A3-246B139B35CD}" srcOrd="2" destOrd="0" presId="urn:microsoft.com/office/officeart/2005/8/layout/vList4"/>
    <dgm:cxn modelId="{0F61C09E-4849-4BF7-B9EC-124B48FA6444}" type="presParOf" srcId="{0B28FD40-7C72-4187-85A3-246B139B35CD}" destId="{9FF7ED5C-8C72-4164-8196-37195154BF39}" srcOrd="0" destOrd="0" presId="urn:microsoft.com/office/officeart/2005/8/layout/vList4"/>
    <dgm:cxn modelId="{30B88F5A-5316-4BB1-B130-E1475469926C}" type="presParOf" srcId="{0B28FD40-7C72-4187-85A3-246B139B35CD}" destId="{4B78D57E-F60B-4C24-8E63-DB6B43DDB333}" srcOrd="1" destOrd="0" presId="urn:microsoft.com/office/officeart/2005/8/layout/vList4"/>
    <dgm:cxn modelId="{20118AAC-2DB5-4ECB-BDB5-0B766E3C984B}" type="presParOf" srcId="{0B28FD40-7C72-4187-85A3-246B139B35CD}" destId="{64CCCBB9-D2F1-470F-B91B-5CA4B3A03520}" srcOrd="2" destOrd="0" presId="urn:microsoft.com/office/officeart/2005/8/layout/vList4"/>
    <dgm:cxn modelId="{B37DB7FF-ED4F-4C79-BF58-877409197A26}" type="presParOf" srcId="{50FCEA72-7261-4D8E-9DFE-7549B3FC6D96}" destId="{5BEB4D92-F2DD-4DF3-962A-44827C489CB6}" srcOrd="3" destOrd="0" presId="urn:microsoft.com/office/officeart/2005/8/layout/vList4"/>
    <dgm:cxn modelId="{4DA10BBC-8468-4DE6-AF35-61D30802889A}" type="presParOf" srcId="{50FCEA72-7261-4D8E-9DFE-7549B3FC6D96}" destId="{449D759A-9E21-43BA-95F1-C1C884F79EEF}" srcOrd="4" destOrd="0" presId="urn:microsoft.com/office/officeart/2005/8/layout/vList4"/>
    <dgm:cxn modelId="{F4DAE275-972B-488B-971E-34905FB29ED7}" type="presParOf" srcId="{449D759A-9E21-43BA-95F1-C1C884F79EEF}" destId="{77B62B69-7140-496F-865C-34806772835B}" srcOrd="0" destOrd="0" presId="urn:microsoft.com/office/officeart/2005/8/layout/vList4"/>
    <dgm:cxn modelId="{7A0A15AA-C178-4F99-A3C4-91CF8D6F9500}" type="presParOf" srcId="{449D759A-9E21-43BA-95F1-C1C884F79EEF}" destId="{7B5CB907-1C84-459E-9634-CED1DB52141D}" srcOrd="1" destOrd="0" presId="urn:microsoft.com/office/officeart/2005/8/layout/vList4"/>
    <dgm:cxn modelId="{BA89A0ED-1BE5-4F88-BFCB-F1899867EF6A}" type="presParOf" srcId="{449D759A-9E21-43BA-95F1-C1C884F79EEF}" destId="{B666424C-7670-485D-9846-C80EA028CA82}" srcOrd="2" destOrd="0" presId="urn:microsoft.com/office/officeart/2005/8/layout/vList4"/>
    <dgm:cxn modelId="{6C97194A-CF6A-4667-8739-60D1ABA0F6E5}" type="presParOf" srcId="{50FCEA72-7261-4D8E-9DFE-7549B3FC6D96}" destId="{878DA135-D0A5-428E-92F1-B6F159164D1D}" srcOrd="5" destOrd="0" presId="urn:microsoft.com/office/officeart/2005/8/layout/vList4"/>
    <dgm:cxn modelId="{1F683D9F-D447-4759-AA72-611769A32B00}" type="presParOf" srcId="{50FCEA72-7261-4D8E-9DFE-7549B3FC6D96}" destId="{03674C9C-8338-4FF0-AB94-344F9CE0BE31}" srcOrd="6" destOrd="0" presId="urn:microsoft.com/office/officeart/2005/8/layout/vList4"/>
    <dgm:cxn modelId="{54AB8AC4-9704-41A0-B83D-CF2D11195757}" type="presParOf" srcId="{03674C9C-8338-4FF0-AB94-344F9CE0BE31}" destId="{6285D021-28B2-4EF8-82F5-FFF4EE99385D}" srcOrd="0" destOrd="0" presId="urn:microsoft.com/office/officeart/2005/8/layout/vList4"/>
    <dgm:cxn modelId="{52405FE7-26E1-4429-B6F8-3C8EFFB84812}" type="presParOf" srcId="{03674C9C-8338-4FF0-AB94-344F9CE0BE31}" destId="{03227119-BAA1-4AEA-A184-E5086991F9CC}" srcOrd="1" destOrd="0" presId="urn:microsoft.com/office/officeart/2005/8/layout/vList4"/>
    <dgm:cxn modelId="{7F0CE0EB-6CDD-4713-9004-A55C8CB83B3F}" type="presParOf" srcId="{03674C9C-8338-4FF0-AB94-344F9CE0BE31}" destId="{8181DA2C-C974-427D-B2C0-5AD872D0F34F}" srcOrd="2" destOrd="0" presId="urn:microsoft.com/office/officeart/2005/8/layout/vList4"/>
    <dgm:cxn modelId="{36C10CE6-DABC-4446-9D24-2EA3D994F82C}" type="presParOf" srcId="{50FCEA72-7261-4D8E-9DFE-7549B3FC6D96}" destId="{BF9B6485-E50A-48EA-92A7-AD7B15A02308}" srcOrd="7" destOrd="0" presId="urn:microsoft.com/office/officeart/2005/8/layout/vList4"/>
    <dgm:cxn modelId="{2A0226BD-CD6E-47B3-A6DC-6C2E5558383F}" type="presParOf" srcId="{50FCEA72-7261-4D8E-9DFE-7549B3FC6D96}" destId="{DBE4845D-025B-4069-8E22-64AD4FD54CA9}" srcOrd="8" destOrd="0" presId="urn:microsoft.com/office/officeart/2005/8/layout/vList4"/>
    <dgm:cxn modelId="{981C4727-FA76-438A-9EE7-784CEAE2D1AC}" type="presParOf" srcId="{DBE4845D-025B-4069-8E22-64AD4FD54CA9}" destId="{0D4267B0-9DD9-49DD-8930-97895FD5599B}" srcOrd="0" destOrd="0" presId="urn:microsoft.com/office/officeart/2005/8/layout/vList4"/>
    <dgm:cxn modelId="{1D18FC18-4D33-4187-9905-7292855FEBCD}" type="presParOf" srcId="{DBE4845D-025B-4069-8E22-64AD4FD54CA9}" destId="{E0E0C871-C594-4262-9A12-B527F377CD31}" srcOrd="1" destOrd="0" presId="urn:microsoft.com/office/officeart/2005/8/layout/vList4"/>
    <dgm:cxn modelId="{E56EE2B4-45E2-4B65-A000-763BB7CB78B6}" type="presParOf" srcId="{DBE4845D-025B-4069-8E22-64AD4FD54CA9}" destId="{572C5D73-70AE-4309-A2CD-BF8C75C2C1F7}" srcOrd="2" destOrd="0" presId="urn:microsoft.com/office/officeart/2005/8/layout/vList4"/>
    <dgm:cxn modelId="{33CBB525-65ED-4392-BD21-28A1E391D423}" type="presParOf" srcId="{50FCEA72-7261-4D8E-9DFE-7549B3FC6D96}" destId="{2DC32A2F-6101-453D-AF4D-9156A683622E}" srcOrd="9" destOrd="0" presId="urn:microsoft.com/office/officeart/2005/8/layout/vList4"/>
    <dgm:cxn modelId="{1FAACC92-4BB2-4965-9326-DF7A818CD5FB}" type="presParOf" srcId="{50FCEA72-7261-4D8E-9DFE-7549B3FC6D96}" destId="{1FFE411C-72F1-4022-AB68-DDC29EACF66F}" srcOrd="10" destOrd="0" presId="urn:microsoft.com/office/officeart/2005/8/layout/vList4"/>
    <dgm:cxn modelId="{FE3E291A-EB72-43C2-9C83-3C5872AB26F9}" type="presParOf" srcId="{1FFE411C-72F1-4022-AB68-DDC29EACF66F}" destId="{52A83970-0F32-45FB-BB21-5419239F30DF}" srcOrd="0" destOrd="0" presId="urn:microsoft.com/office/officeart/2005/8/layout/vList4"/>
    <dgm:cxn modelId="{6F47AE93-ABB5-48CA-9A9B-D140E2ACCC93}" type="presParOf" srcId="{1FFE411C-72F1-4022-AB68-DDC29EACF66F}" destId="{18A81AB0-1884-4061-B383-F01733AA2ACD}" srcOrd="1" destOrd="0" presId="urn:microsoft.com/office/officeart/2005/8/layout/vList4"/>
    <dgm:cxn modelId="{CD378E30-61B3-45E7-910B-3981B0186042}" type="presParOf" srcId="{1FFE411C-72F1-4022-AB68-DDC29EACF66F}" destId="{8ACF4B8E-5FE9-49A0-8BFD-EEE9BAF15297}" srcOrd="2" destOrd="0" presId="urn:microsoft.com/office/officeart/2005/8/layout/vList4"/>
    <dgm:cxn modelId="{45A708F5-7C9C-4168-A190-8C9EE561C973}" type="presParOf" srcId="{50FCEA72-7261-4D8E-9DFE-7549B3FC6D96}" destId="{F86FA9E7-7A0F-42EC-B2A6-4EDFEB3E9497}" srcOrd="11" destOrd="0" presId="urn:microsoft.com/office/officeart/2005/8/layout/vList4"/>
    <dgm:cxn modelId="{1EBA3769-FEDB-41CD-A125-F8B37D0AD048}" type="presParOf" srcId="{50FCEA72-7261-4D8E-9DFE-7549B3FC6D96}" destId="{FDD6BB62-77FD-4DC1-924F-4FE27A6449FC}" srcOrd="12" destOrd="0" presId="urn:microsoft.com/office/officeart/2005/8/layout/vList4"/>
    <dgm:cxn modelId="{A71A7484-E769-4AB3-A5A1-4C76AEE37E29}" type="presParOf" srcId="{FDD6BB62-77FD-4DC1-924F-4FE27A6449FC}" destId="{476B5D9C-B975-43E6-9D03-F9D47B0268BA}" srcOrd="0" destOrd="0" presId="urn:microsoft.com/office/officeart/2005/8/layout/vList4"/>
    <dgm:cxn modelId="{E7E70750-DE30-434B-B145-1D44E4D1B650}" type="presParOf" srcId="{FDD6BB62-77FD-4DC1-924F-4FE27A6449FC}" destId="{3BA506C8-02FE-4268-BDE4-61BB3BA62B6B}" srcOrd="1" destOrd="0" presId="urn:microsoft.com/office/officeart/2005/8/layout/vList4"/>
    <dgm:cxn modelId="{F0432035-D324-49A5-821A-827E0BD830EA}" type="presParOf" srcId="{FDD6BB62-77FD-4DC1-924F-4FE27A6449FC}" destId="{4A4D6A73-F367-4A8A-A7CE-6B1EF714C33C}" srcOrd="2" destOrd="0" presId="urn:microsoft.com/office/officeart/2005/8/layout/vList4"/>
    <dgm:cxn modelId="{DAD9F106-4F40-4BFC-8CB3-9E78359A2C13}" type="presParOf" srcId="{50FCEA72-7261-4D8E-9DFE-7549B3FC6D96}" destId="{C8423A05-1214-4E70-B2D6-5E05C8CFDFB1}" srcOrd="13" destOrd="0" presId="urn:microsoft.com/office/officeart/2005/8/layout/vList4"/>
    <dgm:cxn modelId="{E3E784AC-465E-487D-9263-E18AC3158887}" type="presParOf" srcId="{50FCEA72-7261-4D8E-9DFE-7549B3FC6D96}" destId="{9E3851EA-497A-4239-AFE3-8A274656A0CA}" srcOrd="14" destOrd="0" presId="urn:microsoft.com/office/officeart/2005/8/layout/vList4"/>
    <dgm:cxn modelId="{F561BC56-3CB0-4AD6-9D8A-9ABD4E2417D9}" type="presParOf" srcId="{9E3851EA-497A-4239-AFE3-8A274656A0CA}" destId="{F2CD47FB-2E72-44F6-BB12-B93BEC00ADCC}" srcOrd="0" destOrd="0" presId="urn:microsoft.com/office/officeart/2005/8/layout/vList4"/>
    <dgm:cxn modelId="{268BA93D-37E1-4CE2-87A0-2D19471F84C6}" type="presParOf" srcId="{9E3851EA-497A-4239-AFE3-8A274656A0CA}" destId="{6EF9E1D3-6ABD-4679-8DA8-F4050A27B81A}" srcOrd="1" destOrd="0" presId="urn:microsoft.com/office/officeart/2005/8/layout/vList4"/>
    <dgm:cxn modelId="{202358BB-5C9F-4CBB-99C3-4602A5BE7B37}" type="presParOf" srcId="{9E3851EA-497A-4239-AFE3-8A274656A0CA}" destId="{75171824-E40C-4014-864F-36AE969D6B24}" srcOrd="2" destOrd="0" presId="urn:microsoft.com/office/officeart/2005/8/layout/vList4"/>
    <dgm:cxn modelId="{6769DFA1-B005-4D3A-AC79-BCE7C2BB3AE9}" type="presParOf" srcId="{50FCEA72-7261-4D8E-9DFE-7549B3FC6D96}" destId="{1318588E-3755-4EF6-8DB2-EBA30E949964}" srcOrd="15" destOrd="0" presId="urn:microsoft.com/office/officeart/2005/8/layout/vList4"/>
    <dgm:cxn modelId="{8217EC8A-E7B9-482E-9C80-59C489243ECD}" type="presParOf" srcId="{50FCEA72-7261-4D8E-9DFE-7549B3FC6D96}" destId="{8BB050AF-D4A3-4A71-8498-EED2B4AD664F}" srcOrd="16" destOrd="0" presId="urn:microsoft.com/office/officeart/2005/8/layout/vList4"/>
    <dgm:cxn modelId="{A155E3C0-745A-4F04-B89E-9005CCAB387C}" type="presParOf" srcId="{8BB050AF-D4A3-4A71-8498-EED2B4AD664F}" destId="{A1433A25-0564-4795-99BC-FC53EBC3E63D}" srcOrd="0" destOrd="0" presId="urn:microsoft.com/office/officeart/2005/8/layout/vList4"/>
    <dgm:cxn modelId="{ECF452EF-166F-463C-803D-B17CDAF11BAF}" type="presParOf" srcId="{8BB050AF-D4A3-4A71-8498-EED2B4AD664F}" destId="{7F2425CA-D746-478E-8FB1-F6034031CB4C}" srcOrd="1" destOrd="0" presId="urn:microsoft.com/office/officeart/2005/8/layout/vList4"/>
    <dgm:cxn modelId="{069F0197-2C8A-491B-BE8C-120D24896A63}" type="presParOf" srcId="{8BB050AF-D4A3-4A71-8498-EED2B4AD664F}" destId="{510D579B-8C53-454C-968D-E744D88F760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F01E87-C29F-4DBD-857E-E7AE41116E89}" type="doc">
      <dgm:prSet loTypeId="urn:microsoft.com/office/officeart/2005/8/layout/cycle8" loCatId="cycle" qsTypeId="urn:microsoft.com/office/officeart/2005/8/quickstyle/simple1" qsCatId="simple" csTypeId="urn:microsoft.com/office/officeart/2005/8/colors/accent0_1" csCatId="mainScheme" phldr="1"/>
      <dgm:spPr/>
    </dgm:pt>
    <dgm:pt modelId="{075F53D0-8AD4-4395-AE23-E13488ADFCD3}">
      <dgm:prSet phldrT="[Text]"/>
      <dgm:spPr/>
      <dgm:t>
        <a:bodyPr/>
        <a:lstStyle/>
        <a:p>
          <a:r>
            <a:rPr lang="en-GB" dirty="0"/>
            <a:t>Mass production means that goods can be made a lot cheaper</a:t>
          </a:r>
        </a:p>
      </dgm:t>
    </dgm:pt>
    <dgm:pt modelId="{6D9C540B-B51F-46E4-8FDD-90F1E5038DD3}" type="parTrans" cxnId="{87138CDF-27AF-4609-A29A-EC63871E17CB}">
      <dgm:prSet/>
      <dgm:spPr/>
      <dgm:t>
        <a:bodyPr/>
        <a:lstStyle/>
        <a:p>
          <a:endParaRPr lang="en-GB"/>
        </a:p>
      </dgm:t>
    </dgm:pt>
    <dgm:pt modelId="{E868E2AC-D194-402B-BF68-2C6D55E846D5}" type="sibTrans" cxnId="{87138CDF-27AF-4609-A29A-EC63871E17CB}">
      <dgm:prSet/>
      <dgm:spPr/>
      <dgm:t>
        <a:bodyPr/>
        <a:lstStyle/>
        <a:p>
          <a:endParaRPr lang="en-GB"/>
        </a:p>
      </dgm:t>
    </dgm:pt>
    <dgm:pt modelId="{C2F5810D-F3B4-499C-BC32-B7EB2872FE64}">
      <dgm:prSet phldrT="[Text]"/>
      <dgm:spPr/>
      <dgm:t>
        <a:bodyPr/>
        <a:lstStyle/>
        <a:p>
          <a:endParaRPr lang="en-GB" dirty="0"/>
        </a:p>
      </dgm:t>
    </dgm:pt>
    <dgm:pt modelId="{70DDF3A6-9418-4CCD-9FC9-38CE6DFD4455}" type="parTrans" cxnId="{79C78A0B-13C4-45F3-A3B1-49870A39F7C7}">
      <dgm:prSet/>
      <dgm:spPr/>
      <dgm:t>
        <a:bodyPr/>
        <a:lstStyle/>
        <a:p>
          <a:endParaRPr lang="en-GB"/>
        </a:p>
      </dgm:t>
    </dgm:pt>
    <dgm:pt modelId="{09119C7B-36D1-4758-800B-54793C8B0DF6}" type="sibTrans" cxnId="{79C78A0B-13C4-45F3-A3B1-49870A39F7C7}">
      <dgm:prSet/>
      <dgm:spPr/>
      <dgm:t>
        <a:bodyPr/>
        <a:lstStyle/>
        <a:p>
          <a:endParaRPr lang="en-GB"/>
        </a:p>
      </dgm:t>
    </dgm:pt>
    <dgm:pt modelId="{11DD851F-B8DC-4C45-9391-0173CE5E0AEB}">
      <dgm:prSet phldrT="[Text]"/>
      <dgm:spPr/>
      <dgm:t>
        <a:bodyPr/>
        <a:lstStyle/>
        <a:p>
          <a:endParaRPr lang="en-GB" dirty="0"/>
        </a:p>
      </dgm:t>
    </dgm:pt>
    <dgm:pt modelId="{E607132C-8F77-4E67-ACFC-C782DE7EEABF}" type="parTrans" cxnId="{90DB9C99-A86A-4BF4-97B3-6AA6CBDC947F}">
      <dgm:prSet/>
      <dgm:spPr/>
      <dgm:t>
        <a:bodyPr/>
        <a:lstStyle/>
        <a:p>
          <a:endParaRPr lang="en-GB"/>
        </a:p>
      </dgm:t>
    </dgm:pt>
    <dgm:pt modelId="{B5D50217-6C38-4AA2-889C-920C9BB92FBF}" type="sibTrans" cxnId="{90DB9C99-A86A-4BF4-97B3-6AA6CBDC947F}">
      <dgm:prSet/>
      <dgm:spPr/>
      <dgm:t>
        <a:bodyPr/>
        <a:lstStyle/>
        <a:p>
          <a:endParaRPr lang="en-GB"/>
        </a:p>
      </dgm:t>
    </dgm:pt>
    <dgm:pt modelId="{18F6B5E3-06B8-4ECD-A1BE-1F5300ECD810}">
      <dgm:prSet phldrT="[Text]"/>
      <dgm:spPr/>
      <dgm:t>
        <a:bodyPr/>
        <a:lstStyle/>
        <a:p>
          <a:endParaRPr lang="en-GB" dirty="0"/>
        </a:p>
      </dgm:t>
    </dgm:pt>
    <dgm:pt modelId="{3404EEA3-055E-4A77-BD09-56F486CBA2B9}" type="parTrans" cxnId="{649F0D11-3C1D-4E62-9258-5097C41A914A}">
      <dgm:prSet/>
      <dgm:spPr/>
      <dgm:t>
        <a:bodyPr/>
        <a:lstStyle/>
        <a:p>
          <a:endParaRPr lang="en-GB"/>
        </a:p>
      </dgm:t>
    </dgm:pt>
    <dgm:pt modelId="{6CF2AAC3-1793-4111-8B7E-B67ECEDF2D74}" type="sibTrans" cxnId="{649F0D11-3C1D-4E62-9258-5097C41A914A}">
      <dgm:prSet/>
      <dgm:spPr/>
      <dgm:t>
        <a:bodyPr/>
        <a:lstStyle/>
        <a:p>
          <a:endParaRPr lang="en-GB"/>
        </a:p>
      </dgm:t>
    </dgm:pt>
    <dgm:pt modelId="{3D32C372-B0C9-4330-AEE2-7E5023F7EDFE}">
      <dgm:prSet phldrT="[Text]"/>
      <dgm:spPr/>
      <dgm:t>
        <a:bodyPr/>
        <a:lstStyle/>
        <a:p>
          <a:endParaRPr lang="en-GB" dirty="0"/>
        </a:p>
      </dgm:t>
    </dgm:pt>
    <dgm:pt modelId="{182F3F93-3F89-4168-8F53-C819D9FA74CB}" type="parTrans" cxnId="{9B042960-00CB-4BBF-8128-BA435E96F9AF}">
      <dgm:prSet/>
      <dgm:spPr/>
      <dgm:t>
        <a:bodyPr/>
        <a:lstStyle/>
        <a:p>
          <a:endParaRPr lang="en-GB"/>
        </a:p>
      </dgm:t>
    </dgm:pt>
    <dgm:pt modelId="{C0AFB569-47EB-43C0-85BA-A76873BF79E3}" type="sibTrans" cxnId="{9B042960-00CB-4BBF-8128-BA435E96F9AF}">
      <dgm:prSet/>
      <dgm:spPr/>
      <dgm:t>
        <a:bodyPr/>
        <a:lstStyle/>
        <a:p>
          <a:endParaRPr lang="en-GB"/>
        </a:p>
      </dgm:t>
    </dgm:pt>
    <dgm:pt modelId="{DEA1A530-F059-447E-A045-B5102554FED1}">
      <dgm:prSet phldrT="[Text]"/>
      <dgm:spPr/>
      <dgm:t>
        <a:bodyPr/>
        <a:lstStyle/>
        <a:p>
          <a:endParaRPr lang="en-GB" dirty="0"/>
        </a:p>
      </dgm:t>
    </dgm:pt>
    <dgm:pt modelId="{50F39C88-7A26-4150-A241-70D3013CCBFB}" type="sibTrans" cxnId="{86E93B0E-0288-4FA8-A90F-C996BC9B87DC}">
      <dgm:prSet/>
      <dgm:spPr/>
      <dgm:t>
        <a:bodyPr/>
        <a:lstStyle/>
        <a:p>
          <a:endParaRPr lang="en-GB"/>
        </a:p>
      </dgm:t>
    </dgm:pt>
    <dgm:pt modelId="{CCF53141-001A-4423-9DEF-E88688623288}" type="parTrans" cxnId="{86E93B0E-0288-4FA8-A90F-C996BC9B87DC}">
      <dgm:prSet/>
      <dgm:spPr/>
      <dgm:t>
        <a:bodyPr/>
        <a:lstStyle/>
        <a:p>
          <a:endParaRPr lang="en-GB"/>
        </a:p>
      </dgm:t>
    </dgm:pt>
    <dgm:pt modelId="{01CA48C8-E319-4321-9563-BCDF6EBECF30}" type="pres">
      <dgm:prSet presAssocID="{E2F01E87-C29F-4DBD-857E-E7AE41116E89}" presName="compositeShape" presStyleCnt="0">
        <dgm:presLayoutVars>
          <dgm:chMax val="7"/>
          <dgm:dir/>
          <dgm:resizeHandles val="exact"/>
        </dgm:presLayoutVars>
      </dgm:prSet>
      <dgm:spPr/>
    </dgm:pt>
    <dgm:pt modelId="{4B9B96CE-8AB0-49C9-860E-060FC2B685F9}" type="pres">
      <dgm:prSet presAssocID="{E2F01E87-C29F-4DBD-857E-E7AE41116E89}" presName="wedge1" presStyleLbl="node1" presStyleIdx="0" presStyleCnt="6"/>
      <dgm:spPr/>
    </dgm:pt>
    <dgm:pt modelId="{F1437E53-04FF-49FC-AEB8-9E72F62F55F5}" type="pres">
      <dgm:prSet presAssocID="{E2F01E87-C29F-4DBD-857E-E7AE41116E89}" presName="dummy1a" presStyleCnt="0"/>
      <dgm:spPr/>
    </dgm:pt>
    <dgm:pt modelId="{18B05CF5-F211-4C44-A9CB-4B69D3B70D76}" type="pres">
      <dgm:prSet presAssocID="{E2F01E87-C29F-4DBD-857E-E7AE41116E89}" presName="dummy1b" presStyleCnt="0"/>
      <dgm:spPr/>
    </dgm:pt>
    <dgm:pt modelId="{39B55AC2-6B80-48CB-B057-FC91FB8B1362}" type="pres">
      <dgm:prSet presAssocID="{E2F01E87-C29F-4DBD-857E-E7AE41116E89}" presName="wedge1Tx" presStyleLbl="node1" presStyleIdx="0" presStyleCnt="6">
        <dgm:presLayoutVars>
          <dgm:chMax val="0"/>
          <dgm:chPref val="0"/>
          <dgm:bulletEnabled val="1"/>
        </dgm:presLayoutVars>
      </dgm:prSet>
      <dgm:spPr/>
    </dgm:pt>
    <dgm:pt modelId="{5D470186-5F0C-4570-984B-A54FE47AFF99}" type="pres">
      <dgm:prSet presAssocID="{E2F01E87-C29F-4DBD-857E-E7AE41116E89}" presName="wedge2" presStyleLbl="node1" presStyleIdx="1" presStyleCnt="6"/>
      <dgm:spPr/>
    </dgm:pt>
    <dgm:pt modelId="{59765F46-211F-43C3-8429-F41D281BA31D}" type="pres">
      <dgm:prSet presAssocID="{E2F01E87-C29F-4DBD-857E-E7AE41116E89}" presName="dummy2a" presStyleCnt="0"/>
      <dgm:spPr/>
    </dgm:pt>
    <dgm:pt modelId="{B2C2C2DA-DF38-40FE-94C1-17FC0E0AF077}" type="pres">
      <dgm:prSet presAssocID="{E2F01E87-C29F-4DBD-857E-E7AE41116E89}" presName="dummy2b" presStyleCnt="0"/>
      <dgm:spPr/>
    </dgm:pt>
    <dgm:pt modelId="{903D628B-36E4-4FA8-8552-6B9715D55FB0}" type="pres">
      <dgm:prSet presAssocID="{E2F01E87-C29F-4DBD-857E-E7AE41116E89}" presName="wedge2Tx" presStyleLbl="node1" presStyleIdx="1" presStyleCnt="6">
        <dgm:presLayoutVars>
          <dgm:chMax val="0"/>
          <dgm:chPref val="0"/>
          <dgm:bulletEnabled val="1"/>
        </dgm:presLayoutVars>
      </dgm:prSet>
      <dgm:spPr/>
    </dgm:pt>
    <dgm:pt modelId="{DF4D23F6-6E9F-4040-AE53-5D3455DF34A7}" type="pres">
      <dgm:prSet presAssocID="{E2F01E87-C29F-4DBD-857E-E7AE41116E89}" presName="wedge3" presStyleLbl="node1" presStyleIdx="2" presStyleCnt="6"/>
      <dgm:spPr/>
    </dgm:pt>
    <dgm:pt modelId="{3442547D-038E-4B28-8636-E998E1411866}" type="pres">
      <dgm:prSet presAssocID="{E2F01E87-C29F-4DBD-857E-E7AE41116E89}" presName="dummy3a" presStyleCnt="0"/>
      <dgm:spPr/>
    </dgm:pt>
    <dgm:pt modelId="{7782DD31-4BC8-44C6-A0B6-E08BDC0D52F6}" type="pres">
      <dgm:prSet presAssocID="{E2F01E87-C29F-4DBD-857E-E7AE41116E89}" presName="dummy3b" presStyleCnt="0"/>
      <dgm:spPr/>
    </dgm:pt>
    <dgm:pt modelId="{CA950EAE-743A-4A27-BF7F-2BD561874A7E}" type="pres">
      <dgm:prSet presAssocID="{E2F01E87-C29F-4DBD-857E-E7AE41116E89}" presName="wedge3Tx" presStyleLbl="node1" presStyleIdx="2" presStyleCnt="6">
        <dgm:presLayoutVars>
          <dgm:chMax val="0"/>
          <dgm:chPref val="0"/>
          <dgm:bulletEnabled val="1"/>
        </dgm:presLayoutVars>
      </dgm:prSet>
      <dgm:spPr/>
    </dgm:pt>
    <dgm:pt modelId="{C49CEF4F-7E71-42CD-A786-CC8E7C63D40E}" type="pres">
      <dgm:prSet presAssocID="{E2F01E87-C29F-4DBD-857E-E7AE41116E89}" presName="wedge4" presStyleLbl="node1" presStyleIdx="3" presStyleCnt="6"/>
      <dgm:spPr/>
    </dgm:pt>
    <dgm:pt modelId="{A268D24D-760B-416D-9014-40E8020409FE}" type="pres">
      <dgm:prSet presAssocID="{E2F01E87-C29F-4DBD-857E-E7AE41116E89}" presName="dummy4a" presStyleCnt="0"/>
      <dgm:spPr/>
    </dgm:pt>
    <dgm:pt modelId="{AE4BAE2B-9B87-4545-AD50-17859CD24AC4}" type="pres">
      <dgm:prSet presAssocID="{E2F01E87-C29F-4DBD-857E-E7AE41116E89}" presName="dummy4b" presStyleCnt="0"/>
      <dgm:spPr/>
    </dgm:pt>
    <dgm:pt modelId="{89334C0A-D163-4280-885D-438D5BCCC6FC}" type="pres">
      <dgm:prSet presAssocID="{E2F01E87-C29F-4DBD-857E-E7AE41116E89}" presName="wedge4Tx" presStyleLbl="node1" presStyleIdx="3" presStyleCnt="6">
        <dgm:presLayoutVars>
          <dgm:chMax val="0"/>
          <dgm:chPref val="0"/>
          <dgm:bulletEnabled val="1"/>
        </dgm:presLayoutVars>
      </dgm:prSet>
      <dgm:spPr/>
    </dgm:pt>
    <dgm:pt modelId="{315D25B4-B098-4700-8132-AAC732250851}" type="pres">
      <dgm:prSet presAssocID="{E2F01E87-C29F-4DBD-857E-E7AE41116E89}" presName="wedge5" presStyleLbl="node1" presStyleIdx="4" presStyleCnt="6"/>
      <dgm:spPr/>
    </dgm:pt>
    <dgm:pt modelId="{886D1228-B665-4DFA-8DE1-82771C57DCF1}" type="pres">
      <dgm:prSet presAssocID="{E2F01E87-C29F-4DBD-857E-E7AE41116E89}" presName="dummy5a" presStyleCnt="0"/>
      <dgm:spPr/>
    </dgm:pt>
    <dgm:pt modelId="{38C3EFCD-3AA0-4A9D-B3FD-6C9A97002360}" type="pres">
      <dgm:prSet presAssocID="{E2F01E87-C29F-4DBD-857E-E7AE41116E89}" presName="dummy5b" presStyleCnt="0"/>
      <dgm:spPr/>
    </dgm:pt>
    <dgm:pt modelId="{87CC4283-0F2A-4F81-9BF1-086624812A54}" type="pres">
      <dgm:prSet presAssocID="{E2F01E87-C29F-4DBD-857E-E7AE41116E89}" presName="wedge5Tx" presStyleLbl="node1" presStyleIdx="4" presStyleCnt="6">
        <dgm:presLayoutVars>
          <dgm:chMax val="0"/>
          <dgm:chPref val="0"/>
          <dgm:bulletEnabled val="1"/>
        </dgm:presLayoutVars>
      </dgm:prSet>
      <dgm:spPr/>
    </dgm:pt>
    <dgm:pt modelId="{BF7548C4-6655-41D3-A01B-D53238542159}" type="pres">
      <dgm:prSet presAssocID="{E2F01E87-C29F-4DBD-857E-E7AE41116E89}" presName="wedge6" presStyleLbl="node1" presStyleIdx="5" presStyleCnt="6"/>
      <dgm:spPr/>
    </dgm:pt>
    <dgm:pt modelId="{CD6DE2C8-9BA1-45C0-A6BA-DA484A54AA64}" type="pres">
      <dgm:prSet presAssocID="{E2F01E87-C29F-4DBD-857E-E7AE41116E89}" presName="dummy6a" presStyleCnt="0"/>
      <dgm:spPr/>
    </dgm:pt>
    <dgm:pt modelId="{23280A63-8088-414C-A30D-FB5EF298E1BC}" type="pres">
      <dgm:prSet presAssocID="{E2F01E87-C29F-4DBD-857E-E7AE41116E89}" presName="dummy6b" presStyleCnt="0"/>
      <dgm:spPr/>
    </dgm:pt>
    <dgm:pt modelId="{0DF14FC9-86AB-465C-AEA8-ADE0500430F7}" type="pres">
      <dgm:prSet presAssocID="{E2F01E87-C29F-4DBD-857E-E7AE41116E89}" presName="wedge6Tx" presStyleLbl="node1" presStyleIdx="5" presStyleCnt="6">
        <dgm:presLayoutVars>
          <dgm:chMax val="0"/>
          <dgm:chPref val="0"/>
          <dgm:bulletEnabled val="1"/>
        </dgm:presLayoutVars>
      </dgm:prSet>
      <dgm:spPr/>
    </dgm:pt>
    <dgm:pt modelId="{9ED2CADC-27D0-4116-8C86-6BAE65D48032}" type="pres">
      <dgm:prSet presAssocID="{E868E2AC-D194-402B-BF68-2C6D55E846D5}" presName="arrowWedge1" presStyleLbl="fgSibTrans2D1" presStyleIdx="0" presStyleCnt="6"/>
      <dgm:spPr/>
    </dgm:pt>
    <dgm:pt modelId="{70BA4D4A-1F1D-4B8C-A9FB-F45FD883EAAB}" type="pres">
      <dgm:prSet presAssocID="{B5D50217-6C38-4AA2-889C-920C9BB92FBF}" presName="arrowWedge2" presStyleLbl="fgSibTrans2D1" presStyleIdx="1" presStyleCnt="6"/>
      <dgm:spPr/>
    </dgm:pt>
    <dgm:pt modelId="{6E3A8EDB-3B2C-44D8-B5AC-963BF4D0944E}" type="pres">
      <dgm:prSet presAssocID="{6CF2AAC3-1793-4111-8B7E-B67ECEDF2D74}" presName="arrowWedge3" presStyleLbl="fgSibTrans2D1" presStyleIdx="2" presStyleCnt="6"/>
      <dgm:spPr/>
    </dgm:pt>
    <dgm:pt modelId="{D6330F98-D7FD-48F0-9968-85FBB4ECF61F}" type="pres">
      <dgm:prSet presAssocID="{C0AFB569-47EB-43C0-85BA-A76873BF79E3}" presName="arrowWedge4" presStyleLbl="fgSibTrans2D1" presStyleIdx="3" presStyleCnt="6"/>
      <dgm:spPr/>
    </dgm:pt>
    <dgm:pt modelId="{57EE2F09-4DDE-4F38-A193-FE6C666A66AB}" type="pres">
      <dgm:prSet presAssocID="{09119C7B-36D1-4758-800B-54793C8B0DF6}" presName="arrowWedge5" presStyleLbl="fgSibTrans2D1" presStyleIdx="4" presStyleCnt="6"/>
      <dgm:spPr/>
    </dgm:pt>
    <dgm:pt modelId="{5F849821-D0C7-4B35-9EF9-89BA6165688F}" type="pres">
      <dgm:prSet presAssocID="{50F39C88-7A26-4150-A241-70D3013CCBFB}" presName="arrowWedge6" presStyleLbl="fgSibTrans2D1" presStyleIdx="5" presStyleCnt="6"/>
      <dgm:spPr/>
    </dgm:pt>
  </dgm:ptLst>
  <dgm:cxnLst>
    <dgm:cxn modelId="{29960A02-ADF6-4D1A-BE2E-9321BB004C16}" type="presOf" srcId="{3D32C372-B0C9-4330-AEE2-7E5023F7EDFE}" destId="{C49CEF4F-7E71-42CD-A786-CC8E7C63D40E}" srcOrd="0" destOrd="0" presId="urn:microsoft.com/office/officeart/2005/8/layout/cycle8"/>
    <dgm:cxn modelId="{79C78A0B-13C4-45F3-A3B1-49870A39F7C7}" srcId="{E2F01E87-C29F-4DBD-857E-E7AE41116E89}" destId="{C2F5810D-F3B4-499C-BC32-B7EB2872FE64}" srcOrd="4" destOrd="0" parTransId="{70DDF3A6-9418-4CCD-9FC9-38CE6DFD4455}" sibTransId="{09119C7B-36D1-4758-800B-54793C8B0DF6}"/>
    <dgm:cxn modelId="{FF58FE0B-A58C-4C78-8D22-AE6B1A413766}" type="presOf" srcId="{C2F5810D-F3B4-499C-BC32-B7EB2872FE64}" destId="{87CC4283-0F2A-4F81-9BF1-086624812A54}" srcOrd="1" destOrd="0" presId="urn:microsoft.com/office/officeart/2005/8/layout/cycle8"/>
    <dgm:cxn modelId="{256C3F0D-B0F6-49F7-BA4A-AEAE1CFD5771}" type="presOf" srcId="{11DD851F-B8DC-4C45-9391-0173CE5E0AEB}" destId="{903D628B-36E4-4FA8-8552-6B9715D55FB0}" srcOrd="1" destOrd="0" presId="urn:microsoft.com/office/officeart/2005/8/layout/cycle8"/>
    <dgm:cxn modelId="{86E93B0E-0288-4FA8-A90F-C996BC9B87DC}" srcId="{E2F01E87-C29F-4DBD-857E-E7AE41116E89}" destId="{DEA1A530-F059-447E-A045-B5102554FED1}" srcOrd="5" destOrd="0" parTransId="{CCF53141-001A-4423-9DEF-E88688623288}" sibTransId="{50F39C88-7A26-4150-A241-70D3013CCBFB}"/>
    <dgm:cxn modelId="{649F0D11-3C1D-4E62-9258-5097C41A914A}" srcId="{E2F01E87-C29F-4DBD-857E-E7AE41116E89}" destId="{18F6B5E3-06B8-4ECD-A1BE-1F5300ECD810}" srcOrd="2" destOrd="0" parTransId="{3404EEA3-055E-4A77-BD09-56F486CBA2B9}" sibTransId="{6CF2AAC3-1793-4111-8B7E-B67ECEDF2D74}"/>
    <dgm:cxn modelId="{C69A7611-2FBA-4F1D-83BF-458FBB0F38D9}" type="presOf" srcId="{E2F01E87-C29F-4DBD-857E-E7AE41116E89}" destId="{01CA48C8-E319-4321-9563-BCDF6EBECF30}" srcOrd="0" destOrd="0" presId="urn:microsoft.com/office/officeart/2005/8/layout/cycle8"/>
    <dgm:cxn modelId="{19B02640-8326-4DB4-A312-F21904C5D5E1}" type="presOf" srcId="{18F6B5E3-06B8-4ECD-A1BE-1F5300ECD810}" destId="{CA950EAE-743A-4A27-BF7F-2BD561874A7E}" srcOrd="1" destOrd="0" presId="urn:microsoft.com/office/officeart/2005/8/layout/cycle8"/>
    <dgm:cxn modelId="{9B042960-00CB-4BBF-8128-BA435E96F9AF}" srcId="{E2F01E87-C29F-4DBD-857E-E7AE41116E89}" destId="{3D32C372-B0C9-4330-AEE2-7E5023F7EDFE}" srcOrd="3" destOrd="0" parTransId="{182F3F93-3F89-4168-8F53-C819D9FA74CB}" sibTransId="{C0AFB569-47EB-43C0-85BA-A76873BF79E3}"/>
    <dgm:cxn modelId="{EBF7924A-0CB1-40C3-80DF-C3011DD1407E}" type="presOf" srcId="{075F53D0-8AD4-4395-AE23-E13488ADFCD3}" destId="{39B55AC2-6B80-48CB-B057-FC91FB8B1362}" srcOrd="1" destOrd="0" presId="urn:microsoft.com/office/officeart/2005/8/layout/cycle8"/>
    <dgm:cxn modelId="{3D0A3A6E-75F5-4CC2-A012-3EF703575D74}" type="presOf" srcId="{18F6B5E3-06B8-4ECD-A1BE-1F5300ECD810}" destId="{DF4D23F6-6E9F-4040-AE53-5D3455DF34A7}" srcOrd="0" destOrd="0" presId="urn:microsoft.com/office/officeart/2005/8/layout/cycle8"/>
    <dgm:cxn modelId="{BCBE9E83-CAC7-47C8-AB71-E36BB116ED45}" type="presOf" srcId="{C2F5810D-F3B4-499C-BC32-B7EB2872FE64}" destId="{315D25B4-B098-4700-8132-AAC732250851}" srcOrd="0" destOrd="0" presId="urn:microsoft.com/office/officeart/2005/8/layout/cycle8"/>
    <dgm:cxn modelId="{90DB9C99-A86A-4BF4-97B3-6AA6CBDC947F}" srcId="{E2F01E87-C29F-4DBD-857E-E7AE41116E89}" destId="{11DD851F-B8DC-4C45-9391-0173CE5E0AEB}" srcOrd="1" destOrd="0" parTransId="{E607132C-8F77-4E67-ACFC-C782DE7EEABF}" sibTransId="{B5D50217-6C38-4AA2-889C-920C9BB92FBF}"/>
    <dgm:cxn modelId="{50082FA2-6E41-4935-B62E-17543F0110E2}" type="presOf" srcId="{075F53D0-8AD4-4395-AE23-E13488ADFCD3}" destId="{4B9B96CE-8AB0-49C9-860E-060FC2B685F9}" srcOrd="0" destOrd="0" presId="urn:microsoft.com/office/officeart/2005/8/layout/cycle8"/>
    <dgm:cxn modelId="{AA1149A6-FD82-4DD7-9060-8E384A6C7252}" type="presOf" srcId="{3D32C372-B0C9-4330-AEE2-7E5023F7EDFE}" destId="{89334C0A-D163-4280-885D-438D5BCCC6FC}" srcOrd="1" destOrd="0" presId="urn:microsoft.com/office/officeart/2005/8/layout/cycle8"/>
    <dgm:cxn modelId="{F29C6DCC-6A5E-4DED-B4B8-8BBF427153DE}" type="presOf" srcId="{DEA1A530-F059-447E-A045-B5102554FED1}" destId="{BF7548C4-6655-41D3-A01B-D53238542159}" srcOrd="0" destOrd="0" presId="urn:microsoft.com/office/officeart/2005/8/layout/cycle8"/>
    <dgm:cxn modelId="{69302DDF-490A-446C-AA21-43B6A059FB36}" type="presOf" srcId="{11DD851F-B8DC-4C45-9391-0173CE5E0AEB}" destId="{5D470186-5F0C-4570-984B-A54FE47AFF99}" srcOrd="0" destOrd="0" presId="urn:microsoft.com/office/officeart/2005/8/layout/cycle8"/>
    <dgm:cxn modelId="{87138CDF-27AF-4609-A29A-EC63871E17CB}" srcId="{E2F01E87-C29F-4DBD-857E-E7AE41116E89}" destId="{075F53D0-8AD4-4395-AE23-E13488ADFCD3}" srcOrd="0" destOrd="0" parTransId="{6D9C540B-B51F-46E4-8FDD-90F1E5038DD3}" sibTransId="{E868E2AC-D194-402B-BF68-2C6D55E846D5}"/>
    <dgm:cxn modelId="{BE4B89E5-C594-4A55-803B-5E56E2F441BC}" type="presOf" srcId="{DEA1A530-F059-447E-A045-B5102554FED1}" destId="{0DF14FC9-86AB-465C-AEA8-ADE0500430F7}" srcOrd="1" destOrd="0" presId="urn:microsoft.com/office/officeart/2005/8/layout/cycle8"/>
    <dgm:cxn modelId="{4C28C5EE-8FD1-416E-8875-653F8D73D910}" type="presParOf" srcId="{01CA48C8-E319-4321-9563-BCDF6EBECF30}" destId="{4B9B96CE-8AB0-49C9-860E-060FC2B685F9}" srcOrd="0" destOrd="0" presId="urn:microsoft.com/office/officeart/2005/8/layout/cycle8"/>
    <dgm:cxn modelId="{A1A02A67-E8FA-4526-893B-2D3FD2B8F19B}" type="presParOf" srcId="{01CA48C8-E319-4321-9563-BCDF6EBECF30}" destId="{F1437E53-04FF-49FC-AEB8-9E72F62F55F5}" srcOrd="1" destOrd="0" presId="urn:microsoft.com/office/officeart/2005/8/layout/cycle8"/>
    <dgm:cxn modelId="{945A88C2-9EB1-48E7-86DE-02BEF21D78AC}" type="presParOf" srcId="{01CA48C8-E319-4321-9563-BCDF6EBECF30}" destId="{18B05CF5-F211-4C44-A9CB-4B69D3B70D76}" srcOrd="2" destOrd="0" presId="urn:microsoft.com/office/officeart/2005/8/layout/cycle8"/>
    <dgm:cxn modelId="{67C50105-100C-46DF-9F5B-0FBD6E2E9982}" type="presParOf" srcId="{01CA48C8-E319-4321-9563-BCDF6EBECF30}" destId="{39B55AC2-6B80-48CB-B057-FC91FB8B1362}" srcOrd="3" destOrd="0" presId="urn:microsoft.com/office/officeart/2005/8/layout/cycle8"/>
    <dgm:cxn modelId="{47D87217-0C6B-4D6B-B8DA-C66D40E4D29E}" type="presParOf" srcId="{01CA48C8-E319-4321-9563-BCDF6EBECF30}" destId="{5D470186-5F0C-4570-984B-A54FE47AFF99}" srcOrd="4" destOrd="0" presId="urn:microsoft.com/office/officeart/2005/8/layout/cycle8"/>
    <dgm:cxn modelId="{B9CEF0D4-8D7B-43C6-A0A1-73387F2F7A26}" type="presParOf" srcId="{01CA48C8-E319-4321-9563-BCDF6EBECF30}" destId="{59765F46-211F-43C3-8429-F41D281BA31D}" srcOrd="5" destOrd="0" presId="urn:microsoft.com/office/officeart/2005/8/layout/cycle8"/>
    <dgm:cxn modelId="{6F20283A-3788-45DC-AEE0-9D77F76E54F5}" type="presParOf" srcId="{01CA48C8-E319-4321-9563-BCDF6EBECF30}" destId="{B2C2C2DA-DF38-40FE-94C1-17FC0E0AF077}" srcOrd="6" destOrd="0" presId="urn:microsoft.com/office/officeart/2005/8/layout/cycle8"/>
    <dgm:cxn modelId="{F613B5AF-8E1B-4460-BA35-CB9A261828ED}" type="presParOf" srcId="{01CA48C8-E319-4321-9563-BCDF6EBECF30}" destId="{903D628B-36E4-4FA8-8552-6B9715D55FB0}" srcOrd="7" destOrd="0" presId="urn:microsoft.com/office/officeart/2005/8/layout/cycle8"/>
    <dgm:cxn modelId="{5A053E10-C3C5-4AE0-979C-C90B5C58B3F9}" type="presParOf" srcId="{01CA48C8-E319-4321-9563-BCDF6EBECF30}" destId="{DF4D23F6-6E9F-4040-AE53-5D3455DF34A7}" srcOrd="8" destOrd="0" presId="urn:microsoft.com/office/officeart/2005/8/layout/cycle8"/>
    <dgm:cxn modelId="{F2C79147-8BEB-44E3-8B01-A0DE63AC72B3}" type="presParOf" srcId="{01CA48C8-E319-4321-9563-BCDF6EBECF30}" destId="{3442547D-038E-4B28-8636-E998E1411866}" srcOrd="9" destOrd="0" presId="urn:microsoft.com/office/officeart/2005/8/layout/cycle8"/>
    <dgm:cxn modelId="{3A7B4A4E-6DA3-439B-AEEE-BE32C69FE363}" type="presParOf" srcId="{01CA48C8-E319-4321-9563-BCDF6EBECF30}" destId="{7782DD31-4BC8-44C6-A0B6-E08BDC0D52F6}" srcOrd="10" destOrd="0" presId="urn:microsoft.com/office/officeart/2005/8/layout/cycle8"/>
    <dgm:cxn modelId="{DB589F1A-28FD-4061-8032-501D75B6EF2F}" type="presParOf" srcId="{01CA48C8-E319-4321-9563-BCDF6EBECF30}" destId="{CA950EAE-743A-4A27-BF7F-2BD561874A7E}" srcOrd="11" destOrd="0" presId="urn:microsoft.com/office/officeart/2005/8/layout/cycle8"/>
    <dgm:cxn modelId="{85FDAAA1-8109-4CBB-A52B-1C02A8A74391}" type="presParOf" srcId="{01CA48C8-E319-4321-9563-BCDF6EBECF30}" destId="{C49CEF4F-7E71-42CD-A786-CC8E7C63D40E}" srcOrd="12" destOrd="0" presId="urn:microsoft.com/office/officeart/2005/8/layout/cycle8"/>
    <dgm:cxn modelId="{FCF987C8-AA92-430B-A5F2-75117EC37DFA}" type="presParOf" srcId="{01CA48C8-E319-4321-9563-BCDF6EBECF30}" destId="{A268D24D-760B-416D-9014-40E8020409FE}" srcOrd="13" destOrd="0" presId="urn:microsoft.com/office/officeart/2005/8/layout/cycle8"/>
    <dgm:cxn modelId="{853EB4CD-23D0-4E3C-AC3F-CC463FB37D5E}" type="presParOf" srcId="{01CA48C8-E319-4321-9563-BCDF6EBECF30}" destId="{AE4BAE2B-9B87-4545-AD50-17859CD24AC4}" srcOrd="14" destOrd="0" presId="urn:microsoft.com/office/officeart/2005/8/layout/cycle8"/>
    <dgm:cxn modelId="{4AE31C78-C29A-4937-9EE1-80822E1EA4F8}" type="presParOf" srcId="{01CA48C8-E319-4321-9563-BCDF6EBECF30}" destId="{89334C0A-D163-4280-885D-438D5BCCC6FC}" srcOrd="15" destOrd="0" presId="urn:microsoft.com/office/officeart/2005/8/layout/cycle8"/>
    <dgm:cxn modelId="{B740C4DF-60B9-4F75-8A37-3CDD8C9C93DC}" type="presParOf" srcId="{01CA48C8-E319-4321-9563-BCDF6EBECF30}" destId="{315D25B4-B098-4700-8132-AAC732250851}" srcOrd="16" destOrd="0" presId="urn:microsoft.com/office/officeart/2005/8/layout/cycle8"/>
    <dgm:cxn modelId="{F2B38B3F-A9D9-4E0F-AC35-4D95FCF072BE}" type="presParOf" srcId="{01CA48C8-E319-4321-9563-BCDF6EBECF30}" destId="{886D1228-B665-4DFA-8DE1-82771C57DCF1}" srcOrd="17" destOrd="0" presId="urn:microsoft.com/office/officeart/2005/8/layout/cycle8"/>
    <dgm:cxn modelId="{E73D4F46-E318-4021-A7D1-1A39A9CC3277}" type="presParOf" srcId="{01CA48C8-E319-4321-9563-BCDF6EBECF30}" destId="{38C3EFCD-3AA0-4A9D-B3FD-6C9A97002360}" srcOrd="18" destOrd="0" presId="urn:microsoft.com/office/officeart/2005/8/layout/cycle8"/>
    <dgm:cxn modelId="{3E2A0868-5C91-4664-A943-9B76DB5E2E9F}" type="presParOf" srcId="{01CA48C8-E319-4321-9563-BCDF6EBECF30}" destId="{87CC4283-0F2A-4F81-9BF1-086624812A54}" srcOrd="19" destOrd="0" presId="urn:microsoft.com/office/officeart/2005/8/layout/cycle8"/>
    <dgm:cxn modelId="{F6423E1B-A862-4CE3-A0B7-505C4ADD9948}" type="presParOf" srcId="{01CA48C8-E319-4321-9563-BCDF6EBECF30}" destId="{BF7548C4-6655-41D3-A01B-D53238542159}" srcOrd="20" destOrd="0" presId="urn:microsoft.com/office/officeart/2005/8/layout/cycle8"/>
    <dgm:cxn modelId="{9A357B5C-29E5-4E30-B30D-49513E291901}" type="presParOf" srcId="{01CA48C8-E319-4321-9563-BCDF6EBECF30}" destId="{CD6DE2C8-9BA1-45C0-A6BA-DA484A54AA64}" srcOrd="21" destOrd="0" presId="urn:microsoft.com/office/officeart/2005/8/layout/cycle8"/>
    <dgm:cxn modelId="{1C9DC4D5-DB40-4B8A-9CF2-B15A6B432F8E}" type="presParOf" srcId="{01CA48C8-E319-4321-9563-BCDF6EBECF30}" destId="{23280A63-8088-414C-A30D-FB5EF298E1BC}" srcOrd="22" destOrd="0" presId="urn:microsoft.com/office/officeart/2005/8/layout/cycle8"/>
    <dgm:cxn modelId="{C58D8336-1678-400D-A1C4-0ACA82145A65}" type="presParOf" srcId="{01CA48C8-E319-4321-9563-BCDF6EBECF30}" destId="{0DF14FC9-86AB-465C-AEA8-ADE0500430F7}" srcOrd="23" destOrd="0" presId="urn:microsoft.com/office/officeart/2005/8/layout/cycle8"/>
    <dgm:cxn modelId="{88147CED-B7D4-40FA-AF50-8708A74957E7}" type="presParOf" srcId="{01CA48C8-E319-4321-9563-BCDF6EBECF30}" destId="{9ED2CADC-27D0-4116-8C86-6BAE65D48032}" srcOrd="24" destOrd="0" presId="urn:microsoft.com/office/officeart/2005/8/layout/cycle8"/>
    <dgm:cxn modelId="{219C50F4-B1FA-44CE-B296-73D3403EF83D}" type="presParOf" srcId="{01CA48C8-E319-4321-9563-BCDF6EBECF30}" destId="{70BA4D4A-1F1D-4B8C-A9FB-F45FD883EAAB}" srcOrd="25" destOrd="0" presId="urn:microsoft.com/office/officeart/2005/8/layout/cycle8"/>
    <dgm:cxn modelId="{3EEA2000-D643-40F9-B2E5-F1ED343CA410}" type="presParOf" srcId="{01CA48C8-E319-4321-9563-BCDF6EBECF30}" destId="{6E3A8EDB-3B2C-44D8-B5AC-963BF4D0944E}" srcOrd="26" destOrd="0" presId="urn:microsoft.com/office/officeart/2005/8/layout/cycle8"/>
    <dgm:cxn modelId="{82C6BCF3-915C-4C1B-BCE8-31B8E2AD7433}" type="presParOf" srcId="{01CA48C8-E319-4321-9563-BCDF6EBECF30}" destId="{D6330F98-D7FD-48F0-9968-85FBB4ECF61F}" srcOrd="27" destOrd="0" presId="urn:microsoft.com/office/officeart/2005/8/layout/cycle8"/>
    <dgm:cxn modelId="{0D088A5F-83EE-48F8-88D7-7F3BFD6A4B1C}" type="presParOf" srcId="{01CA48C8-E319-4321-9563-BCDF6EBECF30}" destId="{57EE2F09-4DDE-4F38-A193-FE6C666A66AB}" srcOrd="28" destOrd="0" presId="urn:microsoft.com/office/officeart/2005/8/layout/cycle8"/>
    <dgm:cxn modelId="{95E80391-A384-4090-BB98-D4BE61F6C3B8}" type="presParOf" srcId="{01CA48C8-E319-4321-9563-BCDF6EBECF30}" destId="{5F849821-D0C7-4B35-9EF9-89BA6165688F}"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A5D45-681E-481A-8689-49C7553205AB}">
      <dsp:nvSpPr>
        <dsp:cNvPr id="0" name=""/>
        <dsp:cNvSpPr/>
      </dsp:nvSpPr>
      <dsp:spPr>
        <a:xfrm>
          <a:off x="0" y="0"/>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dirty="0">
              <a:latin typeface="+mn-lt"/>
            </a:rPr>
            <a:t>Americans were worried at the cost of keeping the peace</a:t>
          </a:r>
          <a:endParaRPr lang="en-GB" sz="1200" kern="1200" dirty="0">
            <a:latin typeface="+mn-lt"/>
          </a:endParaRPr>
        </a:p>
      </dsp:txBody>
      <dsp:txXfrm>
        <a:off x="1283964" y="0"/>
        <a:ext cx="4872148" cy="527421"/>
      </dsp:txXfrm>
    </dsp:sp>
    <dsp:sp modelId="{2A5537A1-C3D6-4A3F-B464-1057936CB5B6}">
      <dsp:nvSpPr>
        <dsp:cNvPr id="0" name=""/>
        <dsp:cNvSpPr/>
      </dsp:nvSpPr>
      <dsp:spPr>
        <a:xfrm>
          <a:off x="52742" y="52742"/>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F7ED5C-8C72-4164-8196-37195154BF39}">
      <dsp:nvSpPr>
        <dsp:cNvPr id="0" name=""/>
        <dsp:cNvSpPr/>
      </dsp:nvSpPr>
      <dsp:spPr>
        <a:xfrm>
          <a:off x="0" y="580163"/>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a:latin typeface="+mn-lt"/>
            </a:rPr>
            <a:t>Americans did not want to lose any more men</a:t>
          </a:r>
          <a:endParaRPr lang="en-GB" sz="1200" kern="1200" dirty="0">
            <a:latin typeface="+mn-lt"/>
          </a:endParaRPr>
        </a:p>
      </dsp:txBody>
      <dsp:txXfrm>
        <a:off x="1283964" y="580163"/>
        <a:ext cx="4872148" cy="527421"/>
      </dsp:txXfrm>
    </dsp:sp>
    <dsp:sp modelId="{4B78D57E-F60B-4C24-8E63-DB6B43DDB333}">
      <dsp:nvSpPr>
        <dsp:cNvPr id="0" name=""/>
        <dsp:cNvSpPr/>
      </dsp:nvSpPr>
      <dsp:spPr>
        <a:xfrm>
          <a:off x="52742" y="632905"/>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62B69-7140-496F-865C-34806772835B}">
      <dsp:nvSpPr>
        <dsp:cNvPr id="0" name=""/>
        <dsp:cNvSpPr/>
      </dsp:nvSpPr>
      <dsp:spPr>
        <a:xfrm>
          <a:off x="0" y="1160326"/>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dirty="0">
              <a:latin typeface="+mn-lt"/>
            </a:rPr>
            <a:t>The Republicans believed in </a:t>
          </a:r>
          <a:r>
            <a:rPr lang="en-GB" altLang="en-US" sz="1200" b="1" i="1" kern="1200" dirty="0">
              <a:latin typeface="+mn-lt"/>
            </a:rPr>
            <a:t>Isolationism</a:t>
          </a:r>
          <a:r>
            <a:rPr lang="en-GB" altLang="en-US" sz="1200" kern="1200" dirty="0">
              <a:latin typeface="+mn-lt"/>
            </a:rPr>
            <a:t>- keeping out of Europe’s problems</a:t>
          </a:r>
          <a:endParaRPr lang="en-GB" sz="1200" kern="1200" dirty="0">
            <a:latin typeface="+mn-lt"/>
          </a:endParaRPr>
        </a:p>
      </dsp:txBody>
      <dsp:txXfrm>
        <a:off x="1283964" y="1160326"/>
        <a:ext cx="4872148" cy="527421"/>
      </dsp:txXfrm>
    </dsp:sp>
    <dsp:sp modelId="{7B5CB907-1C84-459E-9634-CED1DB52141D}">
      <dsp:nvSpPr>
        <dsp:cNvPr id="0" name=""/>
        <dsp:cNvSpPr/>
      </dsp:nvSpPr>
      <dsp:spPr>
        <a:xfrm>
          <a:off x="52742" y="1213068"/>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5D021-28B2-4EF8-82F5-FFF4EE99385D}">
      <dsp:nvSpPr>
        <dsp:cNvPr id="0" name=""/>
        <dsp:cNvSpPr/>
      </dsp:nvSpPr>
      <dsp:spPr>
        <a:xfrm>
          <a:off x="0" y="1740489"/>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a:latin typeface="+mn-lt"/>
            </a:rPr>
            <a:t>Woodrow Wilson and the Democrats lost the 1919 elections.</a:t>
          </a:r>
          <a:endParaRPr lang="en-GB" altLang="en-US" sz="1200" kern="1200" dirty="0">
            <a:latin typeface="+mn-lt"/>
          </a:endParaRPr>
        </a:p>
      </dsp:txBody>
      <dsp:txXfrm>
        <a:off x="1283964" y="1740489"/>
        <a:ext cx="4872148" cy="527421"/>
      </dsp:txXfrm>
    </dsp:sp>
    <dsp:sp modelId="{03227119-BAA1-4AEA-A184-E5086991F9CC}">
      <dsp:nvSpPr>
        <dsp:cNvPr id="0" name=""/>
        <dsp:cNvSpPr/>
      </dsp:nvSpPr>
      <dsp:spPr>
        <a:xfrm>
          <a:off x="52742" y="1793231"/>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267B0-9DD9-49DD-8930-97895FD5599B}">
      <dsp:nvSpPr>
        <dsp:cNvPr id="0" name=""/>
        <dsp:cNvSpPr/>
      </dsp:nvSpPr>
      <dsp:spPr>
        <a:xfrm>
          <a:off x="0" y="2320652"/>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b="0" kern="1200" dirty="0">
              <a:latin typeface="+mn-lt"/>
            </a:rPr>
            <a:t>The league was linked to the T of V which many Americans thought was unfair</a:t>
          </a:r>
        </a:p>
      </dsp:txBody>
      <dsp:txXfrm>
        <a:off x="1283964" y="2320652"/>
        <a:ext cx="4872148" cy="527421"/>
      </dsp:txXfrm>
    </dsp:sp>
    <dsp:sp modelId="{E0E0C871-C594-4262-9A12-B527F377CD31}">
      <dsp:nvSpPr>
        <dsp:cNvPr id="0" name=""/>
        <dsp:cNvSpPr/>
      </dsp:nvSpPr>
      <dsp:spPr>
        <a:xfrm>
          <a:off x="52742" y="2373394"/>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83970-0F32-45FB-BB21-5419239F30DF}">
      <dsp:nvSpPr>
        <dsp:cNvPr id="0" name=""/>
        <dsp:cNvSpPr/>
      </dsp:nvSpPr>
      <dsp:spPr>
        <a:xfrm>
          <a:off x="0" y="2900815"/>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a:latin typeface="+mn-lt"/>
            </a:rPr>
            <a:t>America did not want disruption to business</a:t>
          </a:r>
          <a:endParaRPr lang="en-GB" altLang="en-US" sz="1200" kern="1200" dirty="0">
            <a:latin typeface="+mn-lt"/>
          </a:endParaRPr>
        </a:p>
      </dsp:txBody>
      <dsp:txXfrm>
        <a:off x="1283964" y="2900815"/>
        <a:ext cx="4872148" cy="527421"/>
      </dsp:txXfrm>
    </dsp:sp>
    <dsp:sp modelId="{18A81AB0-1884-4061-B383-F01733AA2ACD}">
      <dsp:nvSpPr>
        <dsp:cNvPr id="0" name=""/>
        <dsp:cNvSpPr/>
      </dsp:nvSpPr>
      <dsp:spPr>
        <a:xfrm>
          <a:off x="52742" y="2953557"/>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B5D9C-B975-43E6-9D03-F9D47B0268BA}">
      <dsp:nvSpPr>
        <dsp:cNvPr id="0" name=""/>
        <dsp:cNvSpPr/>
      </dsp:nvSpPr>
      <dsp:spPr>
        <a:xfrm>
          <a:off x="0" y="3480978"/>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a:latin typeface="+mn-lt"/>
            </a:rPr>
            <a:t>Many Americans were anti-British and anti-French</a:t>
          </a:r>
          <a:endParaRPr lang="en-GB" altLang="en-US" sz="1200" kern="1200" dirty="0">
            <a:latin typeface="+mn-lt"/>
          </a:endParaRPr>
        </a:p>
      </dsp:txBody>
      <dsp:txXfrm>
        <a:off x="1283964" y="3480978"/>
        <a:ext cx="4872148" cy="527421"/>
      </dsp:txXfrm>
    </dsp:sp>
    <dsp:sp modelId="{3BA506C8-02FE-4268-BDE4-61BB3BA62B6B}">
      <dsp:nvSpPr>
        <dsp:cNvPr id="0" name=""/>
        <dsp:cNvSpPr/>
      </dsp:nvSpPr>
      <dsp:spPr>
        <a:xfrm>
          <a:off x="52742" y="3533720"/>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D47FB-2E72-44F6-BB12-B93BEC00ADCC}">
      <dsp:nvSpPr>
        <dsp:cNvPr id="0" name=""/>
        <dsp:cNvSpPr/>
      </dsp:nvSpPr>
      <dsp:spPr>
        <a:xfrm>
          <a:off x="0" y="4061142"/>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kern="1200">
              <a:latin typeface="+mn-lt"/>
            </a:rPr>
            <a:t>Some Americans were anti-empire and did not want to protect colonies</a:t>
          </a:r>
          <a:endParaRPr lang="en-GB" altLang="en-US" sz="1200" kern="1200" dirty="0">
            <a:latin typeface="+mn-lt"/>
          </a:endParaRPr>
        </a:p>
      </dsp:txBody>
      <dsp:txXfrm>
        <a:off x="1283964" y="4061142"/>
        <a:ext cx="4872148" cy="527421"/>
      </dsp:txXfrm>
    </dsp:sp>
    <dsp:sp modelId="{6EF9E1D3-6ABD-4679-8DA8-F4050A27B81A}">
      <dsp:nvSpPr>
        <dsp:cNvPr id="0" name=""/>
        <dsp:cNvSpPr/>
      </dsp:nvSpPr>
      <dsp:spPr>
        <a:xfrm>
          <a:off x="52742" y="4113884"/>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33A25-0564-4795-99BC-FC53EBC3E63D}">
      <dsp:nvSpPr>
        <dsp:cNvPr id="0" name=""/>
        <dsp:cNvSpPr/>
      </dsp:nvSpPr>
      <dsp:spPr>
        <a:xfrm>
          <a:off x="0" y="4641305"/>
          <a:ext cx="6156113" cy="5274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n-US" sz="1200" b="0" kern="1200" dirty="0">
              <a:latin typeface="+mn-lt"/>
            </a:rPr>
            <a:t>Many Americans had escaped problems in Europe and did not want to get involved again</a:t>
          </a:r>
        </a:p>
      </dsp:txBody>
      <dsp:txXfrm>
        <a:off x="1283964" y="4641305"/>
        <a:ext cx="4872148" cy="527421"/>
      </dsp:txXfrm>
    </dsp:sp>
    <dsp:sp modelId="{7F2425CA-D746-478E-8FB1-F6034031CB4C}">
      <dsp:nvSpPr>
        <dsp:cNvPr id="0" name=""/>
        <dsp:cNvSpPr/>
      </dsp:nvSpPr>
      <dsp:spPr>
        <a:xfrm>
          <a:off x="52742" y="4694047"/>
          <a:ext cx="1231222" cy="42193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B96CE-8AB0-49C9-860E-060FC2B685F9}">
      <dsp:nvSpPr>
        <dsp:cNvPr id="0" name=""/>
        <dsp:cNvSpPr/>
      </dsp:nvSpPr>
      <dsp:spPr>
        <a:xfrm>
          <a:off x="1842346" y="321750"/>
          <a:ext cx="4551680" cy="4551680"/>
        </a:xfrm>
        <a:prstGeom prst="pie">
          <a:avLst>
            <a:gd name="adj1" fmla="val 16200000"/>
            <a:gd name="adj2" fmla="val 19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Mass production means that goods can be made a lot cheaper</a:t>
          </a:r>
        </a:p>
      </dsp:txBody>
      <dsp:txXfrm>
        <a:off x="4226560" y="903173"/>
        <a:ext cx="1192106" cy="921173"/>
      </dsp:txXfrm>
    </dsp:sp>
    <dsp:sp modelId="{5D470186-5F0C-4570-984B-A54FE47AFF99}">
      <dsp:nvSpPr>
        <dsp:cNvPr id="0" name=""/>
        <dsp:cNvSpPr/>
      </dsp:nvSpPr>
      <dsp:spPr>
        <a:xfrm>
          <a:off x="1896533" y="415493"/>
          <a:ext cx="4551680" cy="4551680"/>
        </a:xfrm>
        <a:prstGeom prst="pie">
          <a:avLst>
            <a:gd name="adj1" fmla="val 19800000"/>
            <a:gd name="adj2" fmla="val 1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985173" y="2257840"/>
        <a:ext cx="1246293" cy="894080"/>
      </dsp:txXfrm>
    </dsp:sp>
    <dsp:sp modelId="{DF4D23F6-6E9F-4040-AE53-5D3455DF34A7}">
      <dsp:nvSpPr>
        <dsp:cNvPr id="0" name=""/>
        <dsp:cNvSpPr/>
      </dsp:nvSpPr>
      <dsp:spPr>
        <a:xfrm>
          <a:off x="1842346" y="509236"/>
          <a:ext cx="4551680" cy="4551680"/>
        </a:xfrm>
        <a:prstGeom prst="pie">
          <a:avLst>
            <a:gd name="adj1" fmla="val 1800000"/>
            <a:gd name="adj2" fmla="val 54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226560" y="3585413"/>
        <a:ext cx="1192106" cy="921173"/>
      </dsp:txXfrm>
    </dsp:sp>
    <dsp:sp modelId="{C49CEF4F-7E71-42CD-A786-CC8E7C63D40E}">
      <dsp:nvSpPr>
        <dsp:cNvPr id="0" name=""/>
        <dsp:cNvSpPr/>
      </dsp:nvSpPr>
      <dsp:spPr>
        <a:xfrm>
          <a:off x="1733973" y="509236"/>
          <a:ext cx="4551680" cy="4551680"/>
        </a:xfrm>
        <a:prstGeom prst="pie">
          <a:avLst>
            <a:gd name="adj1" fmla="val 5400000"/>
            <a:gd name="adj2" fmla="val 90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709333" y="3585413"/>
        <a:ext cx="1192106" cy="921173"/>
      </dsp:txXfrm>
    </dsp:sp>
    <dsp:sp modelId="{315D25B4-B098-4700-8132-AAC732250851}">
      <dsp:nvSpPr>
        <dsp:cNvPr id="0" name=""/>
        <dsp:cNvSpPr/>
      </dsp:nvSpPr>
      <dsp:spPr>
        <a:xfrm>
          <a:off x="1679786" y="415493"/>
          <a:ext cx="4551680" cy="4551680"/>
        </a:xfrm>
        <a:prstGeom prst="pie">
          <a:avLst>
            <a:gd name="adj1" fmla="val 9000000"/>
            <a:gd name="adj2" fmla="val 126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896533" y="2257840"/>
        <a:ext cx="1246293" cy="894080"/>
      </dsp:txXfrm>
    </dsp:sp>
    <dsp:sp modelId="{BF7548C4-6655-41D3-A01B-D53238542159}">
      <dsp:nvSpPr>
        <dsp:cNvPr id="0" name=""/>
        <dsp:cNvSpPr/>
      </dsp:nvSpPr>
      <dsp:spPr>
        <a:xfrm>
          <a:off x="1733973" y="321750"/>
          <a:ext cx="4551680" cy="4551680"/>
        </a:xfrm>
        <a:prstGeom prst="pie">
          <a:avLst>
            <a:gd name="adj1" fmla="val 126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709333" y="903173"/>
        <a:ext cx="1192106" cy="921173"/>
      </dsp:txXfrm>
    </dsp:sp>
    <dsp:sp modelId="{9ED2CADC-27D0-4116-8C86-6BAE65D48032}">
      <dsp:nvSpPr>
        <dsp:cNvPr id="0" name=""/>
        <dsp:cNvSpPr/>
      </dsp:nvSpPr>
      <dsp:spPr>
        <a:xfrm>
          <a:off x="1560409" y="39979"/>
          <a:ext cx="5115221" cy="5115221"/>
        </a:xfrm>
        <a:prstGeom prst="circularArrow">
          <a:avLst>
            <a:gd name="adj1" fmla="val 5085"/>
            <a:gd name="adj2" fmla="val 327528"/>
            <a:gd name="adj3" fmla="val 19472472"/>
            <a:gd name="adj4" fmla="val 16200251"/>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BA4D4A-1F1D-4B8C-A9FB-F45FD883EAAB}">
      <dsp:nvSpPr>
        <dsp:cNvPr id="0" name=""/>
        <dsp:cNvSpPr/>
      </dsp:nvSpPr>
      <dsp:spPr>
        <a:xfrm>
          <a:off x="1614596" y="133722"/>
          <a:ext cx="5115221" cy="5115221"/>
        </a:xfrm>
        <a:prstGeom prst="circularArrow">
          <a:avLst>
            <a:gd name="adj1" fmla="val 5085"/>
            <a:gd name="adj2" fmla="val 327528"/>
            <a:gd name="adj3" fmla="val 1472472"/>
            <a:gd name="adj4" fmla="val 198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3A8EDB-3B2C-44D8-B5AC-963BF4D0944E}">
      <dsp:nvSpPr>
        <dsp:cNvPr id="0" name=""/>
        <dsp:cNvSpPr/>
      </dsp:nvSpPr>
      <dsp:spPr>
        <a:xfrm>
          <a:off x="1560409" y="227465"/>
          <a:ext cx="5115221" cy="5115221"/>
        </a:xfrm>
        <a:prstGeom prst="circularArrow">
          <a:avLst>
            <a:gd name="adj1" fmla="val 5085"/>
            <a:gd name="adj2" fmla="val 327528"/>
            <a:gd name="adj3" fmla="val 5072221"/>
            <a:gd name="adj4" fmla="val 18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330F98-D7FD-48F0-9968-85FBB4ECF61F}">
      <dsp:nvSpPr>
        <dsp:cNvPr id="0" name=""/>
        <dsp:cNvSpPr/>
      </dsp:nvSpPr>
      <dsp:spPr>
        <a:xfrm>
          <a:off x="1452368" y="227465"/>
          <a:ext cx="5115221" cy="5115221"/>
        </a:xfrm>
        <a:prstGeom prst="circularArrow">
          <a:avLst>
            <a:gd name="adj1" fmla="val 5085"/>
            <a:gd name="adj2" fmla="val 327528"/>
            <a:gd name="adj3" fmla="val 8672472"/>
            <a:gd name="adj4" fmla="val 5400251"/>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EE2F09-4DDE-4F38-A193-FE6C666A66AB}">
      <dsp:nvSpPr>
        <dsp:cNvPr id="0" name=""/>
        <dsp:cNvSpPr/>
      </dsp:nvSpPr>
      <dsp:spPr>
        <a:xfrm>
          <a:off x="1398182" y="133722"/>
          <a:ext cx="5115221" cy="5115221"/>
        </a:xfrm>
        <a:prstGeom prst="circularArrow">
          <a:avLst>
            <a:gd name="adj1" fmla="val 5085"/>
            <a:gd name="adj2" fmla="val 327528"/>
            <a:gd name="adj3" fmla="val 12272472"/>
            <a:gd name="adj4" fmla="val 90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849821-D0C7-4B35-9EF9-89BA6165688F}">
      <dsp:nvSpPr>
        <dsp:cNvPr id="0" name=""/>
        <dsp:cNvSpPr/>
      </dsp:nvSpPr>
      <dsp:spPr>
        <a:xfrm>
          <a:off x="1452368" y="39979"/>
          <a:ext cx="5115221" cy="5115221"/>
        </a:xfrm>
        <a:prstGeom prst="circularArrow">
          <a:avLst>
            <a:gd name="adj1" fmla="val 5085"/>
            <a:gd name="adj2" fmla="val 327528"/>
            <a:gd name="adj3" fmla="val 15872221"/>
            <a:gd name="adj4" fmla="val 12600000"/>
            <a:gd name="adj5" fmla="val 593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71846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86123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1450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7CF3-E93F-4FE2-9401-A498E686C58F}"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371189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617CF3-E93F-4FE2-9401-A498E686C58F}" type="datetimeFigureOut">
              <a:rPr lang="en-GB" smtClean="0"/>
              <a:t>01/06/2020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53049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17CF3-E93F-4FE2-9401-A498E686C58F}"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267363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17CF3-E93F-4FE2-9401-A498E686C58F}" type="datetimeFigureOut">
              <a:rPr lang="en-GB" smtClean="0"/>
              <a:t>01/06/2020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86921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17CF3-E93F-4FE2-9401-A498E686C58F}" type="datetimeFigureOut">
              <a:rPr lang="en-GB" smtClean="0"/>
              <a:t>01/06/2020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179557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7CF3-E93F-4FE2-9401-A498E686C58F}" type="datetimeFigureOut">
              <a:rPr lang="en-GB" smtClean="0"/>
              <a:t>01/06/2020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419871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617CF3-E93F-4FE2-9401-A498E686C58F}"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98060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617CF3-E93F-4FE2-9401-A498E686C58F}" type="datetimeFigureOut">
              <a:rPr lang="en-GB" smtClean="0"/>
              <a:t>01/06/2020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17C35A-FB90-4B78-880F-21DB09A7A6BE}" type="slidenum">
              <a:rPr lang="en-GB" smtClean="0"/>
              <a:t>‹#›</a:t>
            </a:fld>
            <a:endParaRPr lang="en-GB"/>
          </a:p>
        </p:txBody>
      </p:sp>
    </p:spTree>
    <p:extLst>
      <p:ext uri="{BB962C8B-B14F-4D97-AF65-F5344CB8AC3E}">
        <p14:creationId xmlns:p14="http://schemas.microsoft.com/office/powerpoint/2010/main" val="309304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617CF3-E93F-4FE2-9401-A498E686C58F}" type="datetimeFigureOut">
              <a:rPr lang="en-GB" smtClean="0"/>
              <a:t>01/06/2020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617C35A-FB90-4B78-880F-21DB09A7A6BE}" type="slidenum">
              <a:rPr lang="en-GB" smtClean="0"/>
              <a:t>‹#›</a:t>
            </a:fld>
            <a:endParaRPr lang="en-GB"/>
          </a:p>
        </p:txBody>
      </p:sp>
    </p:spTree>
    <p:extLst>
      <p:ext uri="{BB962C8B-B14F-4D97-AF65-F5344CB8AC3E}">
        <p14:creationId xmlns:p14="http://schemas.microsoft.com/office/powerpoint/2010/main" val="3334509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8.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BEBA8EAE-BF5A-486C-A8C5-ECC9F3942E4B}">
                <a14:imgProps xmlns:a14="http://schemas.microsoft.com/office/drawing/2010/main">
                  <a14:imgLayer r:embed="rId3">
                    <a14:imgEffect>
                      <a14:backgroundRemoval t="59896" b="87500" l="8712" r="37921"/>
                    </a14:imgEffect>
                  </a14:imgLayer>
                </a14:imgProps>
              </a:ext>
            </a:extLst>
          </a:blip>
          <a:srcRect l="8493" t="59845" r="61899" b="10625"/>
          <a:stretch/>
        </p:blipFill>
        <p:spPr>
          <a:xfrm>
            <a:off x="28057" y="138185"/>
            <a:ext cx="1743075" cy="977265"/>
          </a:xfrm>
          <a:prstGeom prst="rect">
            <a:avLst/>
          </a:prstGeom>
        </p:spPr>
      </p:pic>
      <p:grpSp>
        <p:nvGrpSpPr>
          <p:cNvPr id="9" name="Group 8">
            <a:extLst>
              <a:ext uri="{FF2B5EF4-FFF2-40B4-BE49-F238E27FC236}">
                <a16:creationId xmlns:a16="http://schemas.microsoft.com/office/drawing/2014/main" id="{B5F45268-B3E6-44B0-97CA-B9D239D846E0}"/>
              </a:ext>
            </a:extLst>
          </p:cNvPr>
          <p:cNvGrpSpPr/>
          <p:nvPr/>
        </p:nvGrpSpPr>
        <p:grpSpPr>
          <a:xfrm>
            <a:off x="5434647" y="129050"/>
            <a:ext cx="1315720" cy="1619250"/>
            <a:chOff x="0" y="0"/>
            <a:chExt cx="6070815" cy="6645156"/>
          </a:xfrm>
        </p:grpSpPr>
        <p:pic>
          <p:nvPicPr>
            <p:cNvPr id="12" name="Picture 11">
              <a:extLst>
                <a:ext uri="{FF2B5EF4-FFF2-40B4-BE49-F238E27FC236}">
                  <a16:creationId xmlns:a16="http://schemas.microsoft.com/office/drawing/2014/main" id="{D8952F21-13CC-4EA4-8A84-6FF93ECA7ED6}"/>
                </a:ext>
              </a:extLst>
            </p:cNvPr>
            <p:cNvPicPr>
              <a:picLocks noChangeAspect="1"/>
            </p:cNvPicPr>
            <p:nvPr/>
          </p:nvPicPr>
          <p:blipFill rotWithShape="1">
            <a:blip r:embed="rId4"/>
            <a:srcRect l="5387" r="1718"/>
            <a:stretch/>
          </p:blipFill>
          <p:spPr>
            <a:xfrm>
              <a:off x="0" y="0"/>
              <a:ext cx="6070815" cy="3674257"/>
            </a:xfrm>
            <a:prstGeom prst="rect">
              <a:avLst/>
            </a:prstGeom>
          </p:spPr>
        </p:pic>
        <p:grpSp>
          <p:nvGrpSpPr>
            <p:cNvPr id="13" name="Group 12">
              <a:extLst>
                <a:ext uri="{FF2B5EF4-FFF2-40B4-BE49-F238E27FC236}">
                  <a16:creationId xmlns:a16="http://schemas.microsoft.com/office/drawing/2014/main" id="{D6CBB54C-8311-48F5-B625-DC830AE586DC}"/>
                </a:ext>
              </a:extLst>
            </p:cNvPr>
            <p:cNvGrpSpPr/>
            <p:nvPr/>
          </p:nvGrpSpPr>
          <p:grpSpPr>
            <a:xfrm>
              <a:off x="399898" y="3407559"/>
              <a:ext cx="5274792" cy="3237597"/>
              <a:chOff x="399933" y="3407559"/>
              <a:chExt cx="4072941" cy="2412720"/>
            </a:xfrm>
          </p:grpSpPr>
          <p:pic>
            <p:nvPicPr>
              <p:cNvPr id="14" name="Picture 13">
                <a:extLst>
                  <a:ext uri="{FF2B5EF4-FFF2-40B4-BE49-F238E27FC236}">
                    <a16:creationId xmlns:a16="http://schemas.microsoft.com/office/drawing/2014/main" id="{589CAAFE-6A18-496E-9AE3-D05A02056B05}"/>
                  </a:ext>
                </a:extLst>
              </p:cNvPr>
              <p:cNvPicPr>
                <a:picLocks noChangeAspect="1"/>
              </p:cNvPicPr>
              <p:nvPr/>
            </p:nvPicPr>
            <p:blipFill rotWithShape="1">
              <a:blip r:embed="rId5"/>
              <a:srcRect l="38378" t="71845" r="40038" b="10625"/>
              <a:stretch/>
            </p:blipFill>
            <p:spPr>
              <a:xfrm>
                <a:off x="556053" y="3407559"/>
                <a:ext cx="3763167" cy="1718464"/>
              </a:xfrm>
              <a:prstGeom prst="rect">
                <a:avLst/>
              </a:prstGeom>
            </p:spPr>
          </p:pic>
          <p:sp>
            <p:nvSpPr>
              <p:cNvPr id="15" name="Rectangle 14">
                <a:extLst>
                  <a:ext uri="{FF2B5EF4-FFF2-40B4-BE49-F238E27FC236}">
                    <a16:creationId xmlns:a16="http://schemas.microsoft.com/office/drawing/2014/main" id="{C45CD317-16AB-4935-9A6D-F4CA5972D55E}"/>
                  </a:ext>
                </a:extLst>
              </p:cNvPr>
              <p:cNvSpPr/>
              <p:nvPr/>
            </p:nvSpPr>
            <p:spPr>
              <a:xfrm>
                <a:off x="399933" y="4802779"/>
                <a:ext cx="4072941" cy="1017500"/>
              </a:xfrm>
              <a:prstGeom prst="rect">
                <a:avLst/>
              </a:prstGeom>
              <a:noFill/>
            </p:spPr>
            <p:txBody>
              <a:bodyPr wrap="square" lIns="91440" tIns="45720" rIns="91440" bIns="45720">
                <a:spAutoFit/>
              </a:bodyPr>
              <a:lstStyle/>
              <a:p>
                <a:pPr algn="ctr">
                  <a:spcAft>
                    <a:spcPts val="0"/>
                  </a:spcAft>
                </a:pPr>
                <a:r>
                  <a:rPr lang="en-US" sz="1400" kern="1200" dirty="0">
                    <a:solidFill>
                      <a:srgbClr val="4F81BD"/>
                    </a:solidFill>
                    <a:effectLst>
                      <a:outerShdw blurRad="38100" dist="25400" dir="5400000" algn="ctr">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Team History</a:t>
                </a:r>
                <a:endParaRPr lang="en-GB" sz="1200" dirty="0">
                  <a:effectLst/>
                  <a:latin typeface="Times New Roman" panose="02020603050405020304" pitchFamily="18" charset="0"/>
                  <a:ea typeface="Times New Roman" panose="02020603050405020304" pitchFamily="18" charset="0"/>
                </a:endParaRPr>
              </a:p>
            </p:txBody>
          </p:sp>
        </p:grpSp>
      </p:grpSp>
      <p:sp>
        <p:nvSpPr>
          <p:cNvPr id="7" name="TextBox 4"/>
          <p:cNvSpPr txBox="1"/>
          <p:nvPr/>
        </p:nvSpPr>
        <p:spPr>
          <a:xfrm>
            <a:off x="0" y="9004573"/>
            <a:ext cx="6857999" cy="307777"/>
          </a:xfrm>
          <a:prstGeom prst="rect">
            <a:avLst/>
          </a:prstGeom>
          <a:noFill/>
        </p:spPr>
        <p:txBody>
          <a:bodyPr wrap="square" rtlCol="0">
            <a:spAutoFit/>
          </a:bodyPr>
          <a:lstStyle/>
          <a:p>
            <a:pPr algn="ctr">
              <a:spcAft>
                <a:spcPts val="0"/>
              </a:spcAft>
            </a:pPr>
            <a:r>
              <a:rPr lang="en-GB" sz="1400" b="1" kern="1200" dirty="0">
                <a:solidFill>
                  <a:srgbClr val="808080"/>
                </a:solidFill>
                <a:effectLst/>
                <a:latin typeface="Calibri" panose="020F0502020204030204" pitchFamily="34" charset="0"/>
                <a:ea typeface="Times New Roman" panose="02020603050405020304" pitchFamily="18" charset="0"/>
                <a:cs typeface="Times New Roman" panose="02020603050405020304" pitchFamily="18" charset="0"/>
              </a:rPr>
              <a:t>“Enabling all individuals to unlock their unique potential” </a:t>
            </a:r>
            <a:endParaRPr lang="en-GB" sz="1200" dirty="0">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737435" y="6353985"/>
            <a:ext cx="5327015" cy="1015663"/>
          </a:xfrm>
          <a:prstGeom prst="rect">
            <a:avLst/>
          </a:prstGeom>
          <a:noFill/>
        </p:spPr>
        <p:txBody>
          <a:bodyPr wrap="square" rtlCol="0">
            <a:spAutoFit/>
          </a:bodyPr>
          <a:lstStyle/>
          <a:p>
            <a:pPr algn="ctr"/>
            <a:r>
              <a:rPr lang="en-US" sz="2000" b="1" dirty="0"/>
              <a:t>GCSE History </a:t>
            </a:r>
          </a:p>
          <a:p>
            <a:pPr algn="ctr"/>
            <a:r>
              <a:rPr lang="en-US" sz="2000" b="1" dirty="0"/>
              <a:t>Masters of recall</a:t>
            </a:r>
          </a:p>
          <a:p>
            <a:pPr algn="ctr"/>
            <a:r>
              <a:rPr lang="en-US" sz="2000" b="1" dirty="0"/>
              <a:t>America 1920-73 Opportunity and inequality</a:t>
            </a:r>
            <a:endParaRPr lang="en-GB" sz="2000" b="1" dirty="0"/>
          </a:p>
        </p:txBody>
      </p:sp>
      <p:sp>
        <p:nvSpPr>
          <p:cNvPr id="11" name="TextBox 10"/>
          <p:cNvSpPr txBox="1"/>
          <p:nvPr/>
        </p:nvSpPr>
        <p:spPr>
          <a:xfrm>
            <a:off x="1016994" y="7596657"/>
            <a:ext cx="4767898" cy="923330"/>
          </a:xfrm>
          <a:prstGeom prst="rect">
            <a:avLst/>
          </a:prstGeom>
          <a:noFill/>
        </p:spPr>
        <p:txBody>
          <a:bodyPr wrap="square" rtlCol="0">
            <a:spAutoFit/>
          </a:bodyPr>
          <a:lstStyle/>
          <a:p>
            <a:r>
              <a:rPr lang="en-US" b="1" dirty="0"/>
              <a:t>Name: ……………………………………………………………..</a:t>
            </a:r>
          </a:p>
          <a:p>
            <a:endParaRPr lang="en-US" b="1" dirty="0"/>
          </a:p>
          <a:p>
            <a:r>
              <a:rPr lang="en-US" b="1" dirty="0"/>
              <a:t>Teacher: ………………………………………………………….</a:t>
            </a:r>
            <a:endParaRPr lang="en-GB" b="1" dirty="0"/>
          </a:p>
        </p:txBody>
      </p:sp>
      <p:grpSp>
        <p:nvGrpSpPr>
          <p:cNvPr id="2" name="Group 1">
            <a:extLst>
              <a:ext uri="{FF2B5EF4-FFF2-40B4-BE49-F238E27FC236}">
                <a16:creationId xmlns:a16="http://schemas.microsoft.com/office/drawing/2014/main" id="{EC493807-A75B-4B04-965E-008F91615198}"/>
              </a:ext>
            </a:extLst>
          </p:cNvPr>
          <p:cNvGrpSpPr/>
          <p:nvPr/>
        </p:nvGrpSpPr>
        <p:grpSpPr>
          <a:xfrm>
            <a:off x="1105738" y="1748300"/>
            <a:ext cx="4679154" cy="4286340"/>
            <a:chOff x="1133795" y="2212900"/>
            <a:chExt cx="4679154" cy="4286340"/>
          </a:xfrm>
        </p:grpSpPr>
        <p:pic>
          <p:nvPicPr>
            <p:cNvPr id="18" name="Picture 2" descr="Paint Splat Royalty Free Cliparts, Vectors, And Stock Illustration ...">
              <a:extLst>
                <a:ext uri="{FF2B5EF4-FFF2-40B4-BE49-F238E27FC236}">
                  <a16:creationId xmlns:a16="http://schemas.microsoft.com/office/drawing/2014/main" id="{08C03556-8629-4EDE-A97A-41BB1203978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9AFC4A5-8869-4793-9928-F4ABFE0F7BD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spTree>
    <p:extLst>
      <p:ext uri="{BB962C8B-B14F-4D97-AF65-F5344CB8AC3E}">
        <p14:creationId xmlns:p14="http://schemas.microsoft.com/office/powerpoint/2010/main" val="75889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E209BD-0825-4173-8ECB-774FCC91CE49}"/>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32164"/>
          <a:stretch/>
        </p:blipFill>
        <p:spPr>
          <a:xfrm>
            <a:off x="84221" y="3243500"/>
            <a:ext cx="6858000" cy="4652211"/>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Al Capone and Prohibition</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graphicFrame>
        <p:nvGraphicFramePr>
          <p:cNvPr id="26" name="Content Placeholder 3">
            <a:extLst>
              <a:ext uri="{FF2B5EF4-FFF2-40B4-BE49-F238E27FC236}">
                <a16:creationId xmlns:a16="http://schemas.microsoft.com/office/drawing/2014/main" id="{AA7A7609-8208-4EA4-8E2D-2242057B8B0D}"/>
              </a:ext>
            </a:extLst>
          </p:cNvPr>
          <p:cNvGraphicFramePr>
            <a:graphicFrameLocks/>
          </p:cNvGraphicFramePr>
          <p:nvPr>
            <p:extLst>
              <p:ext uri="{D42A27DB-BD31-4B8C-83A1-F6EECF244321}">
                <p14:modId xmlns:p14="http://schemas.microsoft.com/office/powerpoint/2010/main" val="2995695963"/>
              </p:ext>
            </p:extLst>
          </p:nvPr>
        </p:nvGraphicFramePr>
        <p:xfrm>
          <a:off x="711978" y="2098523"/>
          <a:ext cx="5611452" cy="3163110"/>
        </p:xfrm>
        <a:graphic>
          <a:graphicData uri="http://schemas.openxmlformats.org/drawingml/2006/table">
            <a:tbl>
              <a:tblPr firstRow="1" bandRow="1">
                <a:tableStyleId>{5940675A-B579-460E-94D1-54222C63F5DA}</a:tableStyleId>
              </a:tblPr>
              <a:tblGrid>
                <a:gridCol w="1870484">
                  <a:extLst>
                    <a:ext uri="{9D8B030D-6E8A-4147-A177-3AD203B41FA5}">
                      <a16:colId xmlns:a16="http://schemas.microsoft.com/office/drawing/2014/main" val="2470156060"/>
                    </a:ext>
                  </a:extLst>
                </a:gridCol>
                <a:gridCol w="1870484">
                  <a:extLst>
                    <a:ext uri="{9D8B030D-6E8A-4147-A177-3AD203B41FA5}">
                      <a16:colId xmlns:a16="http://schemas.microsoft.com/office/drawing/2014/main" val="2837739276"/>
                    </a:ext>
                  </a:extLst>
                </a:gridCol>
                <a:gridCol w="1870484">
                  <a:extLst>
                    <a:ext uri="{9D8B030D-6E8A-4147-A177-3AD203B41FA5}">
                      <a16:colId xmlns:a16="http://schemas.microsoft.com/office/drawing/2014/main" val="3448707148"/>
                    </a:ext>
                  </a:extLst>
                </a:gridCol>
              </a:tblGrid>
              <a:tr h="1054370">
                <a:tc>
                  <a:txBody>
                    <a:bodyPr/>
                    <a:lstStyle/>
                    <a:p>
                      <a:pPr algn="ctr"/>
                      <a:r>
                        <a:rPr lang="en-GB" sz="1200" dirty="0"/>
                        <a:t>The Democrat government had a policy of Laissez-faire meaning business could make more money.</a:t>
                      </a:r>
                    </a:p>
                  </a:txBody>
                  <a:tcPr/>
                </a:tc>
                <a:tc>
                  <a:txBody>
                    <a:bodyPr/>
                    <a:lstStyle/>
                    <a:p>
                      <a:pPr algn="ctr"/>
                      <a:r>
                        <a:rPr lang="en-GB" sz="1200" dirty="0"/>
                        <a:t>The first mass produced car was the ‘Model Z’ Ford. It made cars affordable to the ordinary person in America.</a:t>
                      </a:r>
                    </a:p>
                  </a:txBody>
                  <a:tcPr/>
                </a:tc>
                <a:tc>
                  <a:txBody>
                    <a:bodyPr/>
                    <a:lstStyle/>
                    <a:p>
                      <a:pPr algn="ctr"/>
                      <a:r>
                        <a:rPr lang="en-GB" sz="1200" dirty="0"/>
                        <a:t>Charlie Chaplin was a famous actor in ‘talkies’.</a:t>
                      </a:r>
                    </a:p>
                  </a:txBody>
                  <a:tcPr/>
                </a:tc>
                <a:extLst>
                  <a:ext uri="{0D108BD9-81ED-4DB2-BD59-A6C34878D82A}">
                    <a16:rowId xmlns:a16="http://schemas.microsoft.com/office/drawing/2014/main" val="1137083975"/>
                  </a:ext>
                </a:extLst>
              </a:tr>
              <a:tr h="1054370">
                <a:tc>
                  <a:txBody>
                    <a:bodyPr/>
                    <a:lstStyle/>
                    <a:p>
                      <a:pPr algn="ctr"/>
                      <a:r>
                        <a:rPr lang="en-GB" sz="1200" dirty="0"/>
                        <a:t>Alvin ‘Shipwreck’ Kelly set the record for flagpole sitting when he remained on top of a flagpole for 50 days. </a:t>
                      </a:r>
                    </a:p>
                  </a:txBody>
                  <a:tcPr/>
                </a:tc>
                <a:tc>
                  <a:txBody>
                    <a:bodyPr/>
                    <a:lstStyle/>
                    <a:p>
                      <a:pPr algn="ctr"/>
                      <a:r>
                        <a:rPr lang="en-GB" sz="1200" dirty="0"/>
                        <a:t>When an investor gets money back from a business this is called a share.</a:t>
                      </a:r>
                    </a:p>
                  </a:txBody>
                  <a:tcPr/>
                </a:tc>
                <a:tc>
                  <a:txBody>
                    <a:bodyPr/>
                    <a:lstStyle/>
                    <a:p>
                      <a:pPr algn="ctr"/>
                      <a:r>
                        <a:rPr lang="en-GB" sz="1200" dirty="0"/>
                        <a:t>Hire purchase made it more difficult to buy products like cars. </a:t>
                      </a:r>
                    </a:p>
                  </a:txBody>
                  <a:tcPr/>
                </a:tc>
                <a:extLst>
                  <a:ext uri="{0D108BD9-81ED-4DB2-BD59-A6C34878D82A}">
                    <a16:rowId xmlns:a16="http://schemas.microsoft.com/office/drawing/2014/main" val="2348708315"/>
                  </a:ext>
                </a:extLst>
              </a:tr>
              <a:tr h="1054370">
                <a:tc>
                  <a:txBody>
                    <a:bodyPr/>
                    <a:lstStyle/>
                    <a:p>
                      <a:pPr algn="ctr"/>
                      <a:r>
                        <a:rPr lang="en-GB" sz="1200" dirty="0"/>
                        <a:t>42% of families in America has an income of less than $1500 a year, they were living below the poverty line. </a:t>
                      </a:r>
                    </a:p>
                  </a:txBody>
                  <a:tcPr/>
                </a:tc>
                <a:tc>
                  <a:txBody>
                    <a:bodyPr/>
                    <a:lstStyle/>
                    <a:p>
                      <a:pPr algn="ctr"/>
                      <a:r>
                        <a:rPr lang="en-GB" sz="1200" dirty="0"/>
                        <a:t>Reservations were set up for Native Americans to live on. This preserved their lifestyle and gave them good land to farm.</a:t>
                      </a:r>
                    </a:p>
                  </a:txBody>
                  <a:tcPr/>
                </a:tc>
                <a:tc>
                  <a:txBody>
                    <a:bodyPr/>
                    <a:lstStyle/>
                    <a:p>
                      <a:pPr algn="ctr"/>
                      <a:r>
                        <a:rPr lang="en-GB" sz="1200" dirty="0"/>
                        <a:t>Working class women were the ones you would associate with being a ‘flapper’</a:t>
                      </a:r>
                    </a:p>
                  </a:txBody>
                  <a:tcPr/>
                </a:tc>
                <a:extLst>
                  <a:ext uri="{0D108BD9-81ED-4DB2-BD59-A6C34878D82A}">
                    <a16:rowId xmlns:a16="http://schemas.microsoft.com/office/drawing/2014/main" val="2538190976"/>
                  </a:ext>
                </a:extLst>
              </a:tr>
            </a:tbl>
          </a:graphicData>
        </a:graphic>
      </p:graphicFrame>
      <p:sp>
        <p:nvSpPr>
          <p:cNvPr id="3" name="Rectangle 2">
            <a:extLst>
              <a:ext uri="{FF2B5EF4-FFF2-40B4-BE49-F238E27FC236}">
                <a16:creationId xmlns:a16="http://schemas.microsoft.com/office/drawing/2014/main" id="{A1DAAA46-722E-4CFE-846A-DA92A8F83EDC}"/>
              </a:ext>
            </a:extLst>
          </p:cNvPr>
          <p:cNvSpPr/>
          <p:nvPr/>
        </p:nvSpPr>
        <p:spPr>
          <a:xfrm>
            <a:off x="534570" y="1034835"/>
            <a:ext cx="5788860" cy="830997"/>
          </a:xfrm>
          <a:prstGeom prst="rect">
            <a:avLst/>
          </a:prstGeom>
        </p:spPr>
        <p:txBody>
          <a:bodyPr wrap="square">
            <a:spAutoFit/>
          </a:bodyPr>
          <a:lstStyle/>
          <a:p>
            <a:r>
              <a:rPr lang="en-GB" sz="1200" b="1" dirty="0"/>
              <a:t>Find it and fix!</a:t>
            </a:r>
          </a:p>
          <a:p>
            <a:endParaRPr lang="en-GB" sz="1200" b="1" dirty="0"/>
          </a:p>
          <a:p>
            <a:r>
              <a:rPr lang="en-GB" sz="1200" dirty="0"/>
              <a:t>In each box there is </a:t>
            </a:r>
            <a:r>
              <a:rPr lang="en-GB" sz="1200" u="sng" dirty="0"/>
              <a:t>at least</a:t>
            </a:r>
            <a:r>
              <a:rPr lang="en-GB" sz="1200" dirty="0"/>
              <a:t> one error. Find and highlight the error and around the side, correct the error using your correct own knowledge.</a:t>
            </a:r>
          </a:p>
        </p:txBody>
      </p:sp>
      <p:sp>
        <p:nvSpPr>
          <p:cNvPr id="37" name="TextBox 36">
            <a:extLst>
              <a:ext uri="{FF2B5EF4-FFF2-40B4-BE49-F238E27FC236}">
                <a16:creationId xmlns:a16="http://schemas.microsoft.com/office/drawing/2014/main" id="{41306391-02A8-4119-BA21-016D19FBC15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38" name="TextBox 37">
            <a:extLst>
              <a:ext uri="{FF2B5EF4-FFF2-40B4-BE49-F238E27FC236}">
                <a16:creationId xmlns:a16="http://schemas.microsoft.com/office/drawing/2014/main" id="{FDC0A7E5-2CE4-4E08-AF76-90464ACC5922}"/>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So far, do the 1920s deserve the tag ‘Roaring Twenties’? </a:t>
            </a:r>
          </a:p>
          <a:p>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203859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2454A38-E8A3-47A6-8364-478DEAD0F7ED}"/>
              </a:ext>
            </a:extLst>
          </p:cNvPr>
          <p:cNvPicPr>
            <a:picLocks noChangeAspect="1"/>
          </p:cNvPicPr>
          <p:nvPr/>
        </p:nvPicPr>
        <p:blipFill rotWithShape="1">
          <a:blip r:embed="rId2">
            <a:lum bright="70000" contrast="-70000"/>
            <a:alphaModFix amt="35000"/>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b="13540"/>
          <a:stretch/>
        </p:blipFill>
        <p:spPr>
          <a:xfrm>
            <a:off x="84221" y="3265414"/>
            <a:ext cx="6858000" cy="5929423"/>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America and immigration</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 name="Rectangle 2">
            <a:extLst>
              <a:ext uri="{FF2B5EF4-FFF2-40B4-BE49-F238E27FC236}">
                <a16:creationId xmlns:a16="http://schemas.microsoft.com/office/drawing/2014/main" id="{A1DAAA46-722E-4CFE-846A-DA92A8F83EDC}"/>
              </a:ext>
            </a:extLst>
          </p:cNvPr>
          <p:cNvSpPr/>
          <p:nvPr/>
        </p:nvSpPr>
        <p:spPr>
          <a:xfrm>
            <a:off x="534570" y="1034835"/>
            <a:ext cx="5788860" cy="276999"/>
          </a:xfrm>
          <a:prstGeom prst="rect">
            <a:avLst/>
          </a:prstGeom>
        </p:spPr>
        <p:txBody>
          <a:bodyPr wrap="square">
            <a:spAutoFit/>
          </a:bodyPr>
          <a:lstStyle/>
          <a:p>
            <a:endParaRPr lang="en-GB" sz="1200" dirty="0"/>
          </a:p>
        </p:txBody>
      </p:sp>
      <p:sp>
        <p:nvSpPr>
          <p:cNvPr id="37" name="TextBox 36">
            <a:extLst>
              <a:ext uri="{FF2B5EF4-FFF2-40B4-BE49-F238E27FC236}">
                <a16:creationId xmlns:a16="http://schemas.microsoft.com/office/drawing/2014/main" id="{41306391-02A8-4119-BA21-016D19FBC15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38" name="TextBox 37">
            <a:extLst>
              <a:ext uri="{FF2B5EF4-FFF2-40B4-BE49-F238E27FC236}">
                <a16:creationId xmlns:a16="http://schemas.microsoft.com/office/drawing/2014/main" id="{FDC0A7E5-2CE4-4E08-AF76-90464ACC5922}"/>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Explain the different members of society that made up America before the 1920s. </a:t>
            </a:r>
          </a:p>
          <a:p>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9" name="Table 8">
            <a:extLst>
              <a:ext uri="{FF2B5EF4-FFF2-40B4-BE49-F238E27FC236}">
                <a16:creationId xmlns:a16="http://schemas.microsoft.com/office/drawing/2014/main" id="{37DFFB17-CCF6-473C-8AAB-9E0A7B0AC2D9}"/>
              </a:ext>
            </a:extLst>
          </p:cNvPr>
          <p:cNvGraphicFramePr>
            <a:graphicFrameLocks noGrp="1"/>
          </p:cNvGraphicFramePr>
          <p:nvPr>
            <p:extLst>
              <p:ext uri="{D42A27DB-BD31-4B8C-83A1-F6EECF244321}">
                <p14:modId xmlns:p14="http://schemas.microsoft.com/office/powerpoint/2010/main" val="2726928350"/>
              </p:ext>
            </p:extLst>
          </p:nvPr>
        </p:nvGraphicFramePr>
        <p:xfrm>
          <a:off x="462831" y="864710"/>
          <a:ext cx="6218070" cy="4303126"/>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a:t>
                      </a:r>
                      <a:r>
                        <a:rPr lang="en-GB" sz="1200" b="1" baseline="0" dirty="0">
                          <a:solidFill>
                            <a:sysClr val="windowText" lastClr="000000"/>
                          </a:solidFill>
                        </a:rPr>
                        <a:t>Immigration</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Credit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Ku Klux Klan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Prohibition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When was Calvin Coolidge President?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Which rival gang did Capone target in the St. Valentine’s Day Massacre?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did Herbert Hoover believe in?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How many women were working by 1929?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did Herbert Hoover become President?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the St. Valentines Day Massacre?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393904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The 1925 Ku Klux Klan March On Washington, In Photos">
            <a:extLst>
              <a:ext uri="{FF2B5EF4-FFF2-40B4-BE49-F238E27FC236}">
                <a16:creationId xmlns:a16="http://schemas.microsoft.com/office/drawing/2014/main" id="{EBFE000E-E495-47D6-9AD4-B9377F363C3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29905" y="4447978"/>
            <a:ext cx="6250996" cy="3333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What was life like for African Americans in the 1920s? </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 name="Rectangle 2">
            <a:extLst>
              <a:ext uri="{FF2B5EF4-FFF2-40B4-BE49-F238E27FC236}">
                <a16:creationId xmlns:a16="http://schemas.microsoft.com/office/drawing/2014/main" id="{A1DAAA46-722E-4CFE-846A-DA92A8F83EDC}"/>
              </a:ext>
            </a:extLst>
          </p:cNvPr>
          <p:cNvSpPr/>
          <p:nvPr/>
        </p:nvSpPr>
        <p:spPr>
          <a:xfrm>
            <a:off x="534570" y="1034835"/>
            <a:ext cx="5788860" cy="276999"/>
          </a:xfrm>
          <a:prstGeom prst="rect">
            <a:avLst/>
          </a:prstGeom>
        </p:spPr>
        <p:txBody>
          <a:bodyPr wrap="square">
            <a:spAutoFit/>
          </a:bodyPr>
          <a:lstStyle/>
          <a:p>
            <a:endParaRPr lang="en-GB" sz="1200" dirty="0"/>
          </a:p>
        </p:txBody>
      </p:sp>
      <p:sp>
        <p:nvSpPr>
          <p:cNvPr id="37" name="TextBox 36">
            <a:extLst>
              <a:ext uri="{FF2B5EF4-FFF2-40B4-BE49-F238E27FC236}">
                <a16:creationId xmlns:a16="http://schemas.microsoft.com/office/drawing/2014/main" id="{41306391-02A8-4119-BA21-016D19FBC15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38" name="TextBox 37">
            <a:extLst>
              <a:ext uri="{FF2B5EF4-FFF2-40B4-BE49-F238E27FC236}">
                <a16:creationId xmlns:a16="http://schemas.microsoft.com/office/drawing/2014/main" id="{FDC0A7E5-2CE4-4E08-AF76-90464ACC5922}"/>
              </a:ext>
            </a:extLst>
          </p:cNvPr>
          <p:cNvSpPr txBox="1"/>
          <p:nvPr/>
        </p:nvSpPr>
        <p:spPr>
          <a:xfrm>
            <a:off x="429905" y="6608816"/>
            <a:ext cx="6250996" cy="1754326"/>
          </a:xfrm>
          <a:prstGeom prst="rect">
            <a:avLst/>
          </a:prstGeom>
          <a:noFill/>
          <a:ln>
            <a:solidFill>
              <a:schemeClr val="tx1"/>
            </a:solidFill>
          </a:ln>
        </p:spPr>
        <p:txBody>
          <a:bodyPr wrap="square" rtlCol="0">
            <a:spAutoFit/>
          </a:bodyPr>
          <a:lstStyle/>
          <a:p>
            <a:r>
              <a:rPr lang="en-GB" sz="1200" b="1" u="sng" dirty="0"/>
              <a:t>Connect</a:t>
            </a:r>
          </a:p>
          <a:p>
            <a:r>
              <a:rPr lang="en-GB" sz="1200" dirty="0"/>
              <a:t>Which is the most convincing?</a:t>
            </a:r>
          </a:p>
          <a:p>
            <a:endParaRPr lang="en-GB" sz="1200" dirty="0"/>
          </a:p>
          <a:p>
            <a:r>
              <a:rPr lang="en-GB" sz="1200" dirty="0"/>
              <a:t> </a:t>
            </a:r>
          </a:p>
          <a:p>
            <a:endParaRPr lang="en-GB" sz="1200" dirty="0"/>
          </a:p>
          <a:p>
            <a:endParaRPr lang="en-GB" sz="1200" dirty="0"/>
          </a:p>
          <a:p>
            <a:endParaRPr lang="en-GB" sz="1200" dirty="0"/>
          </a:p>
          <a:p>
            <a:endParaRPr lang="en-GB" sz="1200" dirty="0"/>
          </a:p>
          <a:p>
            <a:endParaRPr lang="en-GB" sz="1200" dirty="0"/>
          </a:p>
        </p:txBody>
      </p:sp>
      <p:sp>
        <p:nvSpPr>
          <p:cNvPr id="4" name="TextBox 3">
            <a:extLst>
              <a:ext uri="{FF2B5EF4-FFF2-40B4-BE49-F238E27FC236}">
                <a16:creationId xmlns:a16="http://schemas.microsoft.com/office/drawing/2014/main" id="{D6470F6C-708E-4FB5-AC20-3BAB0BCE89B3}"/>
              </a:ext>
            </a:extLst>
          </p:cNvPr>
          <p:cNvSpPr txBox="1"/>
          <p:nvPr/>
        </p:nvSpPr>
        <p:spPr>
          <a:xfrm>
            <a:off x="567654" y="679224"/>
            <a:ext cx="6113247" cy="430887"/>
          </a:xfrm>
          <a:prstGeom prst="rect">
            <a:avLst/>
          </a:prstGeom>
          <a:noFill/>
        </p:spPr>
        <p:txBody>
          <a:bodyPr wrap="square" rtlCol="0">
            <a:spAutoFit/>
          </a:bodyPr>
          <a:lstStyle/>
          <a:p>
            <a:r>
              <a:rPr lang="en-GB" sz="1100" b="1" i="1" dirty="0"/>
              <a:t>Interpretation E: </a:t>
            </a:r>
            <a:r>
              <a:rPr lang="en-GB" sz="1100" i="1" dirty="0"/>
              <a:t>Elias Garza, from Mexico, describes hi own immigrant experience in the USA in the 1920s; from a collection of autobiographical Mexican immigrant life stories (published 1931)</a:t>
            </a:r>
          </a:p>
        </p:txBody>
      </p:sp>
      <p:sp>
        <p:nvSpPr>
          <p:cNvPr id="11" name="TextBox 10">
            <a:extLst>
              <a:ext uri="{FF2B5EF4-FFF2-40B4-BE49-F238E27FC236}">
                <a16:creationId xmlns:a16="http://schemas.microsoft.com/office/drawing/2014/main" id="{2767A3D2-E5EB-4041-BCDA-617738B6B33A}"/>
              </a:ext>
            </a:extLst>
          </p:cNvPr>
          <p:cNvSpPr txBox="1"/>
          <p:nvPr/>
        </p:nvSpPr>
        <p:spPr>
          <a:xfrm>
            <a:off x="567654" y="1187056"/>
            <a:ext cx="6113247" cy="938719"/>
          </a:xfrm>
          <a:prstGeom prst="rect">
            <a:avLst/>
          </a:prstGeom>
          <a:noFill/>
          <a:ln>
            <a:solidFill>
              <a:schemeClr val="tx1"/>
            </a:solidFill>
          </a:ln>
        </p:spPr>
        <p:txBody>
          <a:bodyPr wrap="square" rtlCol="0">
            <a:spAutoFit/>
          </a:bodyPr>
          <a:lstStyle/>
          <a:p>
            <a:r>
              <a:rPr lang="en-GB" sz="1100" dirty="0"/>
              <a:t>Here in the United States they drive one crazy from working so much. They squeeze one here until one is left useless. I heard that there were some good jobs here in the United States and that good money could be made. We worked on the tracks, taking up and laying down the rails, and doing all kinds of hard work. They only paid us $1.50 and exploited us without mercy, for they sold us everything very high. I don’t even like to deal with those bolillos (Americans) for the truth is that they don’t like the Mexicans. </a:t>
            </a:r>
          </a:p>
        </p:txBody>
      </p:sp>
      <p:sp>
        <p:nvSpPr>
          <p:cNvPr id="12" name="Rectangle 11">
            <a:extLst>
              <a:ext uri="{FF2B5EF4-FFF2-40B4-BE49-F238E27FC236}">
                <a16:creationId xmlns:a16="http://schemas.microsoft.com/office/drawing/2014/main" id="{A8DD33A8-DDA3-4031-85A1-EC51A9821E29}"/>
              </a:ext>
            </a:extLst>
          </p:cNvPr>
          <p:cNvSpPr/>
          <p:nvPr/>
        </p:nvSpPr>
        <p:spPr>
          <a:xfrm>
            <a:off x="555709" y="2758949"/>
            <a:ext cx="5788860" cy="276999"/>
          </a:xfrm>
          <a:prstGeom prst="rect">
            <a:avLst/>
          </a:prstGeom>
        </p:spPr>
        <p:txBody>
          <a:bodyPr wrap="square">
            <a:spAutoFit/>
          </a:bodyPr>
          <a:lstStyle/>
          <a:p>
            <a:endParaRPr lang="en-GB" sz="1200" dirty="0"/>
          </a:p>
        </p:txBody>
      </p:sp>
      <p:sp>
        <p:nvSpPr>
          <p:cNvPr id="13" name="TextBox 12">
            <a:extLst>
              <a:ext uri="{FF2B5EF4-FFF2-40B4-BE49-F238E27FC236}">
                <a16:creationId xmlns:a16="http://schemas.microsoft.com/office/drawing/2014/main" id="{476EAD0A-E208-4D39-BEED-07A087492252}"/>
              </a:ext>
            </a:extLst>
          </p:cNvPr>
          <p:cNvSpPr txBox="1"/>
          <p:nvPr/>
        </p:nvSpPr>
        <p:spPr>
          <a:xfrm>
            <a:off x="588793" y="2403338"/>
            <a:ext cx="6113247" cy="430887"/>
          </a:xfrm>
          <a:prstGeom prst="rect">
            <a:avLst/>
          </a:prstGeom>
          <a:noFill/>
        </p:spPr>
        <p:txBody>
          <a:bodyPr wrap="square" rtlCol="0">
            <a:spAutoFit/>
          </a:bodyPr>
          <a:lstStyle/>
          <a:p>
            <a:r>
              <a:rPr lang="en-GB" sz="1100" b="1" i="1" dirty="0"/>
              <a:t>Interpretation F:</a:t>
            </a:r>
            <a:r>
              <a:rPr lang="en-GB" sz="1100" i="1" dirty="0"/>
              <a:t> Tony, a Greek-born restaurant owner, interviewed in 1939 for the Federal Writers’ Project, a US government scheme</a:t>
            </a:r>
          </a:p>
        </p:txBody>
      </p:sp>
      <p:sp>
        <p:nvSpPr>
          <p:cNvPr id="14" name="TextBox 13">
            <a:extLst>
              <a:ext uri="{FF2B5EF4-FFF2-40B4-BE49-F238E27FC236}">
                <a16:creationId xmlns:a16="http://schemas.microsoft.com/office/drawing/2014/main" id="{0C3C60A6-B69E-4265-B805-3DAB1256B38A}"/>
              </a:ext>
            </a:extLst>
          </p:cNvPr>
          <p:cNvSpPr txBox="1"/>
          <p:nvPr/>
        </p:nvSpPr>
        <p:spPr>
          <a:xfrm>
            <a:off x="588793" y="2911170"/>
            <a:ext cx="6113247" cy="769441"/>
          </a:xfrm>
          <a:prstGeom prst="rect">
            <a:avLst/>
          </a:prstGeom>
          <a:noFill/>
          <a:ln>
            <a:solidFill>
              <a:schemeClr val="tx1"/>
            </a:solidFill>
          </a:ln>
        </p:spPr>
        <p:txBody>
          <a:bodyPr wrap="square" rtlCol="0">
            <a:spAutoFit/>
          </a:bodyPr>
          <a:lstStyle/>
          <a:p>
            <a:r>
              <a:rPr lang="en-GB" sz="1100" dirty="0"/>
              <a:t>When I came here I knew nothing, couldn’t even speak English. I had a terrible job as a cleaners but one day a customer asked me if I wanted to help him in his restaurant. I worked my way up, learning all the time, married an American woman and now I own my own restaurant. I’m a success – in fact, I believe any hard worker with common sense can make it here. </a:t>
            </a:r>
          </a:p>
        </p:txBody>
      </p:sp>
      <p:graphicFrame>
        <p:nvGraphicFramePr>
          <p:cNvPr id="6" name="Table 6">
            <a:extLst>
              <a:ext uri="{FF2B5EF4-FFF2-40B4-BE49-F238E27FC236}">
                <a16:creationId xmlns:a16="http://schemas.microsoft.com/office/drawing/2014/main" id="{B4E28EE2-2EBE-4DBC-8BC8-E4DCED0FC795}"/>
              </a:ext>
            </a:extLst>
          </p:cNvPr>
          <p:cNvGraphicFramePr>
            <a:graphicFrameLocks noGrp="1"/>
          </p:cNvGraphicFramePr>
          <p:nvPr>
            <p:extLst>
              <p:ext uri="{D42A27DB-BD31-4B8C-83A1-F6EECF244321}">
                <p14:modId xmlns:p14="http://schemas.microsoft.com/office/powerpoint/2010/main" val="696800151"/>
              </p:ext>
            </p:extLst>
          </p:nvPr>
        </p:nvGraphicFramePr>
        <p:xfrm>
          <a:off x="451043" y="3949877"/>
          <a:ext cx="6250996" cy="2529840"/>
        </p:xfrm>
        <a:graphic>
          <a:graphicData uri="http://schemas.openxmlformats.org/drawingml/2006/table">
            <a:tbl>
              <a:tblPr firstRow="1" bandRow="1">
                <a:tableStyleId>{5C22544A-7EE6-4342-B048-85BDC9FD1C3A}</a:tableStyleId>
              </a:tblPr>
              <a:tblGrid>
                <a:gridCol w="3125498">
                  <a:extLst>
                    <a:ext uri="{9D8B030D-6E8A-4147-A177-3AD203B41FA5}">
                      <a16:colId xmlns:a16="http://schemas.microsoft.com/office/drawing/2014/main" val="3224460013"/>
                    </a:ext>
                  </a:extLst>
                </a:gridCol>
                <a:gridCol w="3125498">
                  <a:extLst>
                    <a:ext uri="{9D8B030D-6E8A-4147-A177-3AD203B41FA5}">
                      <a16:colId xmlns:a16="http://schemas.microsoft.com/office/drawing/2014/main" val="3902008242"/>
                    </a:ext>
                  </a:extLst>
                </a:gridCol>
              </a:tblGrid>
              <a:tr h="370840">
                <a:tc>
                  <a:txBody>
                    <a:bodyPr/>
                    <a:lstStyle/>
                    <a:p>
                      <a:pPr algn="ctr"/>
                      <a:r>
                        <a:rPr lang="en-GB" sz="1100" dirty="0">
                          <a:solidFill>
                            <a:sysClr val="windowText" lastClr="000000"/>
                          </a:solidFill>
                        </a:rPr>
                        <a:t>How are they different?</a:t>
                      </a:r>
                    </a:p>
                    <a:p>
                      <a:pPr algn="ctr"/>
                      <a:r>
                        <a:rPr lang="en-GB" sz="1100" b="0" dirty="0">
                          <a:solidFill>
                            <a:sysClr val="windowText" lastClr="000000"/>
                          </a:solidFill>
                        </a:rPr>
                        <a:t>(Inside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Why are they different?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ysClr val="windowText" lastClr="000000"/>
                          </a:solidFill>
                        </a:rPr>
                        <a:t>(Outside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843846"/>
                  </a:ext>
                </a:extLst>
              </a:tr>
              <a:tr h="370840">
                <a:tc>
                  <a:txBody>
                    <a:bodyPr/>
                    <a:lstStyle/>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043698"/>
                  </a:ext>
                </a:extLst>
              </a:tr>
            </a:tbl>
          </a:graphicData>
        </a:graphic>
      </p:graphicFrame>
    </p:spTree>
    <p:extLst>
      <p:ext uri="{BB962C8B-B14F-4D97-AF65-F5344CB8AC3E}">
        <p14:creationId xmlns:p14="http://schemas.microsoft.com/office/powerpoint/2010/main" val="102925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74279938-D2E2-4A21-818A-44FC3CE9EB1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41264" y="2647368"/>
            <a:ext cx="6858000" cy="6858000"/>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The Red Scare</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7" name="TextBox 36">
            <a:extLst>
              <a:ext uri="{FF2B5EF4-FFF2-40B4-BE49-F238E27FC236}">
                <a16:creationId xmlns:a16="http://schemas.microsoft.com/office/drawing/2014/main" id="{41306391-02A8-4119-BA21-016D19FBC15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38" name="TextBox 37">
            <a:extLst>
              <a:ext uri="{FF2B5EF4-FFF2-40B4-BE49-F238E27FC236}">
                <a16:creationId xmlns:a16="http://schemas.microsoft.com/office/drawing/2014/main" id="{FDC0A7E5-2CE4-4E08-AF76-90464ACC5922}"/>
              </a:ext>
            </a:extLst>
          </p:cNvPr>
          <p:cNvSpPr txBox="1"/>
          <p:nvPr/>
        </p:nvSpPr>
        <p:spPr>
          <a:xfrm>
            <a:off x="429763" y="6438695"/>
            <a:ext cx="6250996" cy="1754326"/>
          </a:xfrm>
          <a:prstGeom prst="rect">
            <a:avLst/>
          </a:prstGeom>
          <a:noFill/>
          <a:ln>
            <a:solidFill>
              <a:schemeClr val="tx1"/>
            </a:solidFill>
          </a:ln>
        </p:spPr>
        <p:txBody>
          <a:bodyPr wrap="square" rtlCol="0">
            <a:spAutoFit/>
          </a:bodyPr>
          <a:lstStyle/>
          <a:p>
            <a:r>
              <a:rPr lang="en-GB" sz="1200" b="1" u="sng" dirty="0"/>
              <a:t>Connect</a:t>
            </a:r>
          </a:p>
          <a:p>
            <a:r>
              <a:rPr lang="en-GB" sz="1200" dirty="0"/>
              <a:t>Did the immigration laws make Americans more or less tolerant of people arriving into America? Explain your answer. </a:t>
            </a:r>
          </a:p>
          <a:p>
            <a:r>
              <a:rPr lang="en-GB" sz="1200" dirty="0"/>
              <a:t> </a:t>
            </a:r>
          </a:p>
          <a:p>
            <a:endParaRPr lang="en-GB" sz="1200" dirty="0"/>
          </a:p>
          <a:p>
            <a:endParaRPr lang="en-GB" sz="1200" dirty="0"/>
          </a:p>
          <a:p>
            <a:endParaRPr lang="en-GB" sz="1200" dirty="0"/>
          </a:p>
          <a:p>
            <a:endParaRPr lang="en-GB" sz="1200" dirty="0"/>
          </a:p>
          <a:p>
            <a:endParaRPr lang="en-GB" sz="1200" dirty="0"/>
          </a:p>
        </p:txBody>
      </p:sp>
      <p:graphicFrame>
        <p:nvGraphicFramePr>
          <p:cNvPr id="48" name="Table 2">
            <a:extLst>
              <a:ext uri="{FF2B5EF4-FFF2-40B4-BE49-F238E27FC236}">
                <a16:creationId xmlns:a16="http://schemas.microsoft.com/office/drawing/2014/main" id="{59E5BA8F-24C5-4155-B5B9-4E4005F01169}"/>
              </a:ext>
            </a:extLst>
          </p:cNvPr>
          <p:cNvGraphicFramePr>
            <a:graphicFrameLocks noGrp="1"/>
          </p:cNvGraphicFramePr>
          <p:nvPr>
            <p:extLst>
              <p:ext uri="{D42A27DB-BD31-4B8C-83A1-F6EECF244321}">
                <p14:modId xmlns:p14="http://schemas.microsoft.com/office/powerpoint/2010/main" val="1605000319"/>
              </p:ext>
            </p:extLst>
          </p:nvPr>
        </p:nvGraphicFramePr>
        <p:xfrm>
          <a:off x="378610" y="625641"/>
          <a:ext cx="6302291" cy="4431721"/>
        </p:xfrm>
        <a:graphic>
          <a:graphicData uri="http://schemas.openxmlformats.org/drawingml/2006/table">
            <a:tbl>
              <a:tblPr firstRow="1" bandRow="1">
                <a:tableStyleId>{5940675A-B579-460E-94D1-54222C63F5DA}</a:tableStyleId>
              </a:tblPr>
              <a:tblGrid>
                <a:gridCol w="3022930">
                  <a:extLst>
                    <a:ext uri="{9D8B030D-6E8A-4147-A177-3AD203B41FA5}">
                      <a16:colId xmlns:a16="http://schemas.microsoft.com/office/drawing/2014/main" val="2948737089"/>
                    </a:ext>
                  </a:extLst>
                </a:gridCol>
                <a:gridCol w="3279361">
                  <a:extLst>
                    <a:ext uri="{9D8B030D-6E8A-4147-A177-3AD203B41FA5}">
                      <a16:colId xmlns:a16="http://schemas.microsoft.com/office/drawing/2014/main" val="3958236534"/>
                    </a:ext>
                  </a:extLst>
                </a:gridCol>
              </a:tblGrid>
              <a:tr h="284370">
                <a:tc gridSpan="2">
                  <a:txBody>
                    <a:bodyPr/>
                    <a:lstStyle/>
                    <a:p>
                      <a:pPr algn="ctr"/>
                      <a:endParaRPr lang="en-GB" sz="14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2006297096"/>
                  </a:ext>
                </a:extLst>
              </a:tr>
              <a:tr h="2739412">
                <a:tc gridSpan="2">
                  <a:txBody>
                    <a:bodyPr/>
                    <a:lstStyle/>
                    <a:p>
                      <a:pPr marL="0" indent="0">
                        <a:buNone/>
                      </a:pPr>
                      <a:r>
                        <a:rPr lang="en-US" sz="900" b="1" dirty="0">
                          <a:solidFill>
                            <a:sysClr val="windowText" lastClr="000000"/>
                          </a:solidFill>
                        </a:rPr>
                        <a:t>Circle/highlight</a:t>
                      </a:r>
                      <a:r>
                        <a:rPr lang="en-US" sz="900" b="1" baseline="0" dirty="0">
                          <a:solidFill>
                            <a:sysClr val="windowText" lastClr="000000"/>
                          </a:solidFill>
                        </a:rPr>
                        <a:t> the correct group/event the fact belongs to</a:t>
                      </a:r>
                      <a:endParaRPr lang="en-GB" sz="900" b="1" dirty="0">
                        <a:solidFill>
                          <a:sysClr val="windowText" lastClr="000000"/>
                        </a:solidFill>
                      </a:endParaRPr>
                    </a:p>
                  </a:txBody>
                  <a:tcP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60166439"/>
                  </a:ext>
                </a:extLst>
              </a:tr>
              <a:tr h="385010">
                <a:tc>
                  <a:txBody>
                    <a:bodyPr/>
                    <a:lstStyle/>
                    <a:p>
                      <a:pPr marL="0" indent="0" algn="ctr">
                        <a:buNone/>
                      </a:pPr>
                      <a:r>
                        <a:rPr lang="en-GB" sz="1000" dirty="0">
                          <a:solidFill>
                            <a:sysClr val="windowText" lastClr="000000"/>
                          </a:solidFill>
                        </a:rPr>
                        <a:t>What is the name of the law that came before the National Origins Act?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endParaRPr lang="en-GB" sz="1400" dirty="0">
                        <a:solidFill>
                          <a:sysClr val="windowText" lastClr="0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471085"/>
                  </a:ext>
                </a:extLst>
              </a:tr>
              <a:tr h="445970">
                <a:tc>
                  <a:txBody>
                    <a:bodyPr/>
                    <a:lstStyle/>
                    <a:p>
                      <a:pPr marL="0" indent="0" algn="ctr">
                        <a:buNone/>
                      </a:pPr>
                      <a:r>
                        <a:rPr lang="en-GB" sz="1000" dirty="0">
                          <a:solidFill>
                            <a:sysClr val="windowText" lastClr="000000"/>
                          </a:solidFill>
                        </a:rPr>
                        <a:t>What did Capone’s men dress as during the St. Valentine’s Day Massacre?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endParaRPr lang="en-GB" sz="1400" dirty="0">
                        <a:solidFill>
                          <a:sysClr val="windowText" lastClr="0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5796859"/>
                  </a:ext>
                </a:extLst>
              </a:tr>
              <a:tr h="545299">
                <a:tc>
                  <a:txBody>
                    <a:bodyPr/>
                    <a:lstStyle/>
                    <a:p>
                      <a:pPr marL="0" indent="0">
                        <a:buNone/>
                      </a:pPr>
                      <a:endParaRPr lang="en-GB" sz="1400" dirty="0">
                        <a:solidFill>
                          <a:sysClr val="windowText" lastClr="000000"/>
                        </a:solidFill>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ctr">
                        <a:buNone/>
                      </a:pPr>
                      <a:r>
                        <a:rPr lang="en-GB" sz="1400" dirty="0">
                          <a:solidFill>
                            <a:sysClr val="windowText" lastClr="000000"/>
                          </a:solidFill>
                        </a:rPr>
                        <a:t>Total:                /8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5282114"/>
                  </a:ext>
                </a:extLst>
              </a:tr>
            </a:tbl>
          </a:graphicData>
        </a:graphic>
      </p:graphicFrame>
      <p:grpSp>
        <p:nvGrpSpPr>
          <p:cNvPr id="49" name="Group 48">
            <a:extLst>
              <a:ext uri="{FF2B5EF4-FFF2-40B4-BE49-F238E27FC236}">
                <a16:creationId xmlns:a16="http://schemas.microsoft.com/office/drawing/2014/main" id="{4A6EA71C-06B7-4063-BE56-F20D2E7DBA09}"/>
              </a:ext>
            </a:extLst>
          </p:cNvPr>
          <p:cNvGrpSpPr/>
          <p:nvPr/>
        </p:nvGrpSpPr>
        <p:grpSpPr>
          <a:xfrm>
            <a:off x="3756751" y="898901"/>
            <a:ext cx="2959985" cy="238494"/>
            <a:chOff x="3801498" y="597891"/>
            <a:chExt cx="2959985" cy="238494"/>
          </a:xfrm>
        </p:grpSpPr>
        <p:sp>
          <p:nvSpPr>
            <p:cNvPr id="50" name="TextBox 49">
              <a:extLst>
                <a:ext uri="{FF2B5EF4-FFF2-40B4-BE49-F238E27FC236}">
                  <a16:creationId xmlns:a16="http://schemas.microsoft.com/office/drawing/2014/main" id="{6512A4E6-438C-419B-8321-EB758C7A1685}"/>
                </a:ext>
              </a:extLst>
            </p:cNvPr>
            <p:cNvSpPr txBox="1"/>
            <p:nvPr/>
          </p:nvSpPr>
          <p:spPr>
            <a:xfrm>
              <a:off x="3801498" y="604676"/>
              <a:ext cx="760725" cy="230832"/>
            </a:xfrm>
            <a:prstGeom prst="rect">
              <a:avLst/>
            </a:prstGeom>
            <a:noFill/>
          </p:spPr>
          <p:txBody>
            <a:bodyPr wrap="square" rtlCol="0">
              <a:spAutoFit/>
            </a:bodyPr>
            <a:lstStyle/>
            <a:p>
              <a:pPr algn="ctr"/>
              <a:r>
                <a:rPr lang="en-US" sz="900" b="1" dirty="0"/>
                <a:t>Prohibition</a:t>
              </a:r>
              <a:endParaRPr lang="en-GB" sz="900" b="1" dirty="0"/>
            </a:p>
          </p:txBody>
        </p:sp>
        <p:sp>
          <p:nvSpPr>
            <p:cNvPr id="51" name="TextBox 50">
              <a:extLst>
                <a:ext uri="{FF2B5EF4-FFF2-40B4-BE49-F238E27FC236}">
                  <a16:creationId xmlns:a16="http://schemas.microsoft.com/office/drawing/2014/main" id="{CFC58CCB-483D-4A54-92C8-F40EAD42F079}"/>
                </a:ext>
              </a:extLst>
            </p:cNvPr>
            <p:cNvSpPr txBox="1"/>
            <p:nvPr/>
          </p:nvSpPr>
          <p:spPr>
            <a:xfrm>
              <a:off x="4519257" y="605553"/>
              <a:ext cx="695531" cy="230832"/>
            </a:xfrm>
            <a:prstGeom prst="rect">
              <a:avLst/>
            </a:prstGeom>
            <a:noFill/>
          </p:spPr>
          <p:txBody>
            <a:bodyPr wrap="square" rtlCol="0">
              <a:spAutoFit/>
            </a:bodyPr>
            <a:lstStyle/>
            <a:p>
              <a:pPr algn="ctr"/>
              <a:r>
                <a:rPr lang="en-US" sz="900" b="1" dirty="0"/>
                <a:t>Women</a:t>
              </a:r>
              <a:endParaRPr lang="en-GB" sz="900" b="1" dirty="0"/>
            </a:p>
          </p:txBody>
        </p:sp>
        <p:sp>
          <p:nvSpPr>
            <p:cNvPr id="52" name="TextBox 51">
              <a:extLst>
                <a:ext uri="{FF2B5EF4-FFF2-40B4-BE49-F238E27FC236}">
                  <a16:creationId xmlns:a16="http://schemas.microsoft.com/office/drawing/2014/main" id="{3C51D99D-6834-4D9B-A71A-C1ACFEDA986E}"/>
                </a:ext>
              </a:extLst>
            </p:cNvPr>
            <p:cNvSpPr txBox="1"/>
            <p:nvPr/>
          </p:nvSpPr>
          <p:spPr>
            <a:xfrm>
              <a:off x="5142160" y="603628"/>
              <a:ext cx="891241" cy="230832"/>
            </a:xfrm>
            <a:prstGeom prst="rect">
              <a:avLst/>
            </a:prstGeom>
            <a:noFill/>
          </p:spPr>
          <p:txBody>
            <a:bodyPr wrap="square" rtlCol="0">
              <a:spAutoFit/>
            </a:bodyPr>
            <a:lstStyle/>
            <a:p>
              <a:pPr algn="ctr"/>
              <a:r>
                <a:rPr lang="en-US" sz="900" b="1" dirty="0"/>
                <a:t>Roaring 20s</a:t>
              </a:r>
              <a:endParaRPr lang="en-GB" sz="900" b="1" dirty="0"/>
            </a:p>
          </p:txBody>
        </p:sp>
        <p:sp>
          <p:nvSpPr>
            <p:cNvPr id="53" name="TextBox 52">
              <a:extLst>
                <a:ext uri="{FF2B5EF4-FFF2-40B4-BE49-F238E27FC236}">
                  <a16:creationId xmlns:a16="http://schemas.microsoft.com/office/drawing/2014/main" id="{7CBF9458-1A15-4A8C-A7B1-7874D00E5878}"/>
                </a:ext>
              </a:extLst>
            </p:cNvPr>
            <p:cNvSpPr txBox="1"/>
            <p:nvPr/>
          </p:nvSpPr>
          <p:spPr>
            <a:xfrm>
              <a:off x="5964274" y="605553"/>
              <a:ext cx="797209" cy="230832"/>
            </a:xfrm>
            <a:prstGeom prst="rect">
              <a:avLst/>
            </a:prstGeom>
            <a:noFill/>
          </p:spPr>
          <p:txBody>
            <a:bodyPr wrap="square" rtlCol="0">
              <a:spAutoFit/>
            </a:bodyPr>
            <a:lstStyle/>
            <a:p>
              <a:pPr algn="ctr"/>
              <a:r>
                <a:rPr lang="en-GB" sz="900" b="1" dirty="0"/>
                <a:t>Immigration</a:t>
              </a:r>
            </a:p>
          </p:txBody>
        </p:sp>
        <p:sp>
          <p:nvSpPr>
            <p:cNvPr id="54" name="TextBox 53">
              <a:extLst>
                <a:ext uri="{FF2B5EF4-FFF2-40B4-BE49-F238E27FC236}">
                  <a16:creationId xmlns:a16="http://schemas.microsoft.com/office/drawing/2014/main" id="{27DF4213-2D67-4A4C-B906-582156B6B4DA}"/>
                </a:ext>
              </a:extLst>
            </p:cNvPr>
            <p:cNvSpPr txBox="1"/>
            <p:nvPr/>
          </p:nvSpPr>
          <p:spPr>
            <a:xfrm>
              <a:off x="6102529" y="597891"/>
              <a:ext cx="658954" cy="200055"/>
            </a:xfrm>
            <a:prstGeom prst="rect">
              <a:avLst/>
            </a:prstGeom>
            <a:noFill/>
          </p:spPr>
          <p:txBody>
            <a:bodyPr wrap="square" rtlCol="0">
              <a:spAutoFit/>
            </a:bodyPr>
            <a:lstStyle/>
            <a:p>
              <a:pPr algn="ctr"/>
              <a:endParaRPr lang="en-GB" sz="700" b="1" dirty="0"/>
            </a:p>
          </p:txBody>
        </p:sp>
      </p:grpSp>
      <p:graphicFrame>
        <p:nvGraphicFramePr>
          <p:cNvPr id="55" name="Table 54">
            <a:extLst>
              <a:ext uri="{FF2B5EF4-FFF2-40B4-BE49-F238E27FC236}">
                <a16:creationId xmlns:a16="http://schemas.microsoft.com/office/drawing/2014/main" id="{2F5AFA43-72F6-428D-B115-1D5A59B1600C}"/>
              </a:ext>
            </a:extLst>
          </p:cNvPr>
          <p:cNvGraphicFramePr>
            <a:graphicFrameLocks noGrp="1"/>
          </p:cNvGraphicFramePr>
          <p:nvPr>
            <p:extLst>
              <p:ext uri="{D42A27DB-BD31-4B8C-83A1-F6EECF244321}">
                <p14:modId xmlns:p14="http://schemas.microsoft.com/office/powerpoint/2010/main" val="3306042030"/>
              </p:ext>
            </p:extLst>
          </p:nvPr>
        </p:nvGraphicFramePr>
        <p:xfrm>
          <a:off x="378610" y="1216071"/>
          <a:ext cx="3464210" cy="2548590"/>
        </p:xfrm>
        <a:graphic>
          <a:graphicData uri="http://schemas.openxmlformats.org/drawingml/2006/table">
            <a:tbl>
              <a:tblPr firstRow="1" bandRow="1">
                <a:tableStyleId>{5940675A-B579-460E-94D1-54222C63F5DA}</a:tableStyleId>
              </a:tblPr>
              <a:tblGrid>
                <a:gridCol w="3464210">
                  <a:extLst>
                    <a:ext uri="{9D8B030D-6E8A-4147-A177-3AD203B41FA5}">
                      <a16:colId xmlns:a16="http://schemas.microsoft.com/office/drawing/2014/main" val="2188090695"/>
                    </a:ext>
                  </a:extLst>
                </a:gridCol>
              </a:tblGrid>
              <a:tr h="302448">
                <a:tc>
                  <a:txBody>
                    <a:bodyPr/>
                    <a:lstStyle/>
                    <a:p>
                      <a:pPr algn="ctr"/>
                      <a:r>
                        <a:rPr lang="en-US" sz="900" dirty="0"/>
                        <a:t>National Origins Act 1924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43774131"/>
                  </a:ext>
                </a:extLst>
              </a:tr>
              <a:tr h="352612">
                <a:tc>
                  <a:txBody>
                    <a:bodyPr/>
                    <a:lstStyle/>
                    <a:p>
                      <a:pPr algn="ctr"/>
                      <a:r>
                        <a:rPr lang="en-GB" sz="900" dirty="0"/>
                        <a:t>January 1920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53935489"/>
                  </a:ext>
                </a:extLst>
              </a:tr>
              <a:tr h="314996">
                <a:tc>
                  <a:txBody>
                    <a:bodyPr/>
                    <a:lstStyle/>
                    <a:p>
                      <a:pPr algn="ctr"/>
                      <a:r>
                        <a:rPr lang="en-US" sz="900" dirty="0"/>
                        <a:t>Workers were earning, on average, nearly twice as much as those in other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046131007"/>
                  </a:ext>
                </a:extLst>
              </a:tr>
              <a:tr h="390227">
                <a:tc>
                  <a:txBody>
                    <a:bodyPr/>
                    <a:lstStyle/>
                    <a:p>
                      <a:pPr algn="ctr"/>
                      <a:r>
                        <a:rPr lang="en-GB" sz="900" dirty="0"/>
                        <a:t>1929, 10.5 million working. 25% more than in 1920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43091145"/>
                  </a:ext>
                </a:extLst>
              </a:tr>
              <a:tr h="364026">
                <a:tc>
                  <a:txBody>
                    <a:bodyPr/>
                    <a:lstStyle/>
                    <a:p>
                      <a:pPr algn="ctr"/>
                      <a:r>
                        <a:rPr lang="en-US" sz="900" dirty="0"/>
                        <a:t>Alvin ‘Shipwreck’ Kelly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36993792"/>
                  </a:ext>
                </a:extLst>
              </a:tr>
              <a:tr h="348492">
                <a:tc>
                  <a:txBody>
                    <a:bodyPr/>
                    <a:lstStyle/>
                    <a:p>
                      <a:pPr algn="ctr"/>
                      <a:r>
                        <a:rPr lang="en-GB" sz="900" dirty="0"/>
                        <a:t>Izzy Einstein and Moe Smith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873780391"/>
                  </a:ext>
                </a:extLst>
              </a:tr>
              <a:tr h="425025">
                <a:tc>
                  <a:txBody>
                    <a:bodyPr/>
                    <a:lstStyle/>
                    <a:p>
                      <a:pPr algn="ctr"/>
                      <a:endParaRPr lang="en-GB"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206548335"/>
                  </a:ext>
                </a:extLst>
              </a:tr>
            </a:tbl>
          </a:graphicData>
        </a:graphic>
      </p:graphicFrame>
      <p:pic>
        <p:nvPicPr>
          <p:cNvPr id="56" name="Picture 55" descr="A close up of a logo&#10;&#10;Description automatically generated">
            <a:extLst>
              <a:ext uri="{FF2B5EF4-FFF2-40B4-BE49-F238E27FC236}">
                <a16:creationId xmlns:a16="http://schemas.microsoft.com/office/drawing/2014/main" id="{CBE80168-4558-42C0-9EE5-08886D4B5F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1219102"/>
            <a:ext cx="350496" cy="298895"/>
          </a:xfrm>
          <a:prstGeom prst="rect">
            <a:avLst/>
          </a:prstGeom>
        </p:spPr>
      </p:pic>
      <p:pic>
        <p:nvPicPr>
          <p:cNvPr id="57" name="Picture 56" descr="A close up of a logo&#10;&#10;Description automatically generated">
            <a:extLst>
              <a:ext uri="{FF2B5EF4-FFF2-40B4-BE49-F238E27FC236}">
                <a16:creationId xmlns:a16="http://schemas.microsoft.com/office/drawing/2014/main" id="{1670783F-6EFA-418B-ADFF-8F4693F224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1549182"/>
            <a:ext cx="350496" cy="298895"/>
          </a:xfrm>
          <a:prstGeom prst="rect">
            <a:avLst/>
          </a:prstGeom>
        </p:spPr>
      </p:pic>
      <p:pic>
        <p:nvPicPr>
          <p:cNvPr id="58" name="Picture 57" descr="A close up of a logo&#10;&#10;Description automatically generated">
            <a:extLst>
              <a:ext uri="{FF2B5EF4-FFF2-40B4-BE49-F238E27FC236}">
                <a16:creationId xmlns:a16="http://schemas.microsoft.com/office/drawing/2014/main" id="{1F181E10-F4B0-4B2D-8020-B226030EAE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1917542"/>
            <a:ext cx="350496" cy="298895"/>
          </a:xfrm>
          <a:prstGeom prst="rect">
            <a:avLst/>
          </a:prstGeom>
        </p:spPr>
      </p:pic>
      <p:pic>
        <p:nvPicPr>
          <p:cNvPr id="59" name="Picture 58" descr="A close up of a logo&#10;&#10;Description automatically generated">
            <a:extLst>
              <a:ext uri="{FF2B5EF4-FFF2-40B4-BE49-F238E27FC236}">
                <a16:creationId xmlns:a16="http://schemas.microsoft.com/office/drawing/2014/main" id="{E85B2E47-FADE-4037-A67F-F16DEACA85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2247622"/>
            <a:ext cx="350496" cy="298895"/>
          </a:xfrm>
          <a:prstGeom prst="rect">
            <a:avLst/>
          </a:prstGeom>
        </p:spPr>
      </p:pic>
      <p:pic>
        <p:nvPicPr>
          <p:cNvPr id="60" name="Picture 59" descr="A close up of a logo&#10;&#10;Description automatically generated">
            <a:extLst>
              <a:ext uri="{FF2B5EF4-FFF2-40B4-BE49-F238E27FC236}">
                <a16:creationId xmlns:a16="http://schemas.microsoft.com/office/drawing/2014/main" id="{D8050C0D-7928-4EB9-A6D4-F9B76F6BD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2621930"/>
            <a:ext cx="350496" cy="298895"/>
          </a:xfrm>
          <a:prstGeom prst="rect">
            <a:avLst/>
          </a:prstGeom>
        </p:spPr>
      </p:pic>
      <p:pic>
        <p:nvPicPr>
          <p:cNvPr id="61" name="Picture 60" descr="A close up of a logo&#10;&#10;Description automatically generated">
            <a:extLst>
              <a:ext uri="{FF2B5EF4-FFF2-40B4-BE49-F238E27FC236}">
                <a16:creationId xmlns:a16="http://schemas.microsoft.com/office/drawing/2014/main" id="{403C9D9B-7650-49E3-82C0-713C5D62FC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22"/>
          <a:stretch/>
        </p:blipFill>
        <p:spPr>
          <a:xfrm>
            <a:off x="3961865" y="2952010"/>
            <a:ext cx="350496" cy="298895"/>
          </a:xfrm>
          <a:prstGeom prst="rect">
            <a:avLst/>
          </a:prstGeom>
        </p:spPr>
      </p:pic>
      <p:pic>
        <p:nvPicPr>
          <p:cNvPr id="62" name="Picture 4" descr="1920s Flapper Roaring Twenties Silhouette Dance - Silhouette png ...">
            <a:extLst>
              <a:ext uri="{FF2B5EF4-FFF2-40B4-BE49-F238E27FC236}">
                <a16:creationId xmlns:a16="http://schemas.microsoft.com/office/drawing/2014/main" id="{1D325708-EBC2-431D-889C-75FD9442163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14265" y="1209053"/>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1920s Flapper Roaring Twenties Silhouette Dance - Silhouette png ...">
            <a:extLst>
              <a:ext uri="{FF2B5EF4-FFF2-40B4-BE49-F238E27FC236}">
                <a16:creationId xmlns:a16="http://schemas.microsoft.com/office/drawing/2014/main" id="{D96EF2C9-F276-438A-92D0-9DA3F489D18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09152" y="1544157"/>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1920s Flapper Roaring Twenties Silhouette Dance - Silhouette png ...">
            <a:extLst>
              <a:ext uri="{FF2B5EF4-FFF2-40B4-BE49-F238E27FC236}">
                <a16:creationId xmlns:a16="http://schemas.microsoft.com/office/drawing/2014/main" id="{E7FC0EB1-A164-4FAE-B82A-88CDE3CFCC6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23852" y="1902469"/>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1920s Flapper Roaring Twenties Silhouette Dance - Silhouette png ...">
            <a:extLst>
              <a:ext uri="{FF2B5EF4-FFF2-40B4-BE49-F238E27FC236}">
                <a16:creationId xmlns:a16="http://schemas.microsoft.com/office/drawing/2014/main" id="{C83D669F-FE1C-430C-BC01-967C17159FF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18739" y="2237573"/>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1920s Flapper Roaring Twenties Silhouette Dance - Silhouette png ...">
            <a:extLst>
              <a:ext uri="{FF2B5EF4-FFF2-40B4-BE49-F238E27FC236}">
                <a16:creationId xmlns:a16="http://schemas.microsoft.com/office/drawing/2014/main" id="{C0BB8FA9-141F-4C0C-87EB-B9598AC11BE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23852" y="2616906"/>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1920s Flapper Roaring Twenties Silhouette Dance - Silhouette png ...">
            <a:extLst>
              <a:ext uri="{FF2B5EF4-FFF2-40B4-BE49-F238E27FC236}">
                <a16:creationId xmlns:a16="http://schemas.microsoft.com/office/drawing/2014/main" id="{8A476D90-B048-478E-9B0A-A2072648A62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718739" y="2952010"/>
            <a:ext cx="216019" cy="30894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A close up of a logo&#10;&#10;Description automatically generated">
            <a:extLst>
              <a:ext uri="{FF2B5EF4-FFF2-40B4-BE49-F238E27FC236}">
                <a16:creationId xmlns:a16="http://schemas.microsoft.com/office/drawing/2014/main" id="{5185A8C1-67CC-48C7-A8D8-64DEEC583E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19385" y="1162567"/>
            <a:ext cx="414093" cy="355430"/>
          </a:xfrm>
          <a:prstGeom prst="rect">
            <a:avLst/>
          </a:prstGeom>
        </p:spPr>
      </p:pic>
      <p:pic>
        <p:nvPicPr>
          <p:cNvPr id="69" name="Picture 68" descr="A close up of a logo&#10;&#10;Description automatically generated">
            <a:extLst>
              <a:ext uri="{FF2B5EF4-FFF2-40B4-BE49-F238E27FC236}">
                <a16:creationId xmlns:a16="http://schemas.microsoft.com/office/drawing/2014/main" id="{096A9360-4FFA-43BC-9DB2-28C1D0A12A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32188" y="1492647"/>
            <a:ext cx="414093" cy="355430"/>
          </a:xfrm>
          <a:prstGeom prst="rect">
            <a:avLst/>
          </a:prstGeom>
        </p:spPr>
      </p:pic>
      <p:pic>
        <p:nvPicPr>
          <p:cNvPr id="70" name="Picture 69" descr="A close up of a logo&#10;&#10;Description automatically generated">
            <a:extLst>
              <a:ext uri="{FF2B5EF4-FFF2-40B4-BE49-F238E27FC236}">
                <a16:creationId xmlns:a16="http://schemas.microsoft.com/office/drawing/2014/main" id="{AA227EF4-6247-4B64-AAA5-D365CF65E6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31712" y="1861007"/>
            <a:ext cx="414093" cy="355430"/>
          </a:xfrm>
          <a:prstGeom prst="rect">
            <a:avLst/>
          </a:prstGeom>
        </p:spPr>
      </p:pic>
      <p:pic>
        <p:nvPicPr>
          <p:cNvPr id="71" name="Picture 70" descr="A close up of a logo&#10;&#10;Description automatically generated">
            <a:extLst>
              <a:ext uri="{FF2B5EF4-FFF2-40B4-BE49-F238E27FC236}">
                <a16:creationId xmlns:a16="http://schemas.microsoft.com/office/drawing/2014/main" id="{13E32259-FAE8-4106-B690-D6CD079D25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44515" y="2191087"/>
            <a:ext cx="414093" cy="355430"/>
          </a:xfrm>
          <a:prstGeom prst="rect">
            <a:avLst/>
          </a:prstGeom>
        </p:spPr>
      </p:pic>
      <p:pic>
        <p:nvPicPr>
          <p:cNvPr id="72" name="Picture 71" descr="A close up of a logo&#10;&#10;Description automatically generated">
            <a:extLst>
              <a:ext uri="{FF2B5EF4-FFF2-40B4-BE49-F238E27FC236}">
                <a16:creationId xmlns:a16="http://schemas.microsoft.com/office/drawing/2014/main" id="{35552790-BC79-4B0E-96C6-A1A505E990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19385" y="2570939"/>
            <a:ext cx="414093" cy="355430"/>
          </a:xfrm>
          <a:prstGeom prst="rect">
            <a:avLst/>
          </a:prstGeom>
        </p:spPr>
      </p:pic>
      <p:pic>
        <p:nvPicPr>
          <p:cNvPr id="73" name="Picture 72" descr="A close up of a logo&#10;&#10;Description automatically generated">
            <a:extLst>
              <a:ext uri="{FF2B5EF4-FFF2-40B4-BE49-F238E27FC236}">
                <a16:creationId xmlns:a16="http://schemas.microsoft.com/office/drawing/2014/main" id="{E3751017-4F3A-485C-BB20-E89B4B5D9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166"/>
          <a:stretch/>
        </p:blipFill>
        <p:spPr>
          <a:xfrm>
            <a:off x="5332188" y="2901019"/>
            <a:ext cx="414093" cy="355430"/>
          </a:xfrm>
          <a:prstGeom prst="rect">
            <a:avLst/>
          </a:prstGeom>
        </p:spPr>
      </p:pic>
      <p:pic>
        <p:nvPicPr>
          <p:cNvPr id="74" name="Picture 73" descr="A close up of a logo&#10;&#10;Description automatically generated">
            <a:extLst>
              <a:ext uri="{FF2B5EF4-FFF2-40B4-BE49-F238E27FC236}">
                <a16:creationId xmlns:a16="http://schemas.microsoft.com/office/drawing/2014/main" id="{7ED972C8-03C8-45C3-BAE1-ED3E1B32441F}"/>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23642" y="1226320"/>
            <a:ext cx="263617" cy="227923"/>
          </a:xfrm>
          <a:prstGeom prst="rect">
            <a:avLst/>
          </a:prstGeom>
        </p:spPr>
      </p:pic>
      <p:pic>
        <p:nvPicPr>
          <p:cNvPr id="75" name="Picture 74" descr="A close up of a logo&#10;&#10;Description automatically generated">
            <a:extLst>
              <a:ext uri="{FF2B5EF4-FFF2-40B4-BE49-F238E27FC236}">
                <a16:creationId xmlns:a16="http://schemas.microsoft.com/office/drawing/2014/main" id="{1DCA9EBC-2507-4442-A586-3393E490764A}"/>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23642" y="1591499"/>
            <a:ext cx="263617" cy="227923"/>
          </a:xfrm>
          <a:prstGeom prst="rect">
            <a:avLst/>
          </a:prstGeom>
        </p:spPr>
      </p:pic>
      <p:pic>
        <p:nvPicPr>
          <p:cNvPr id="76" name="Picture 75" descr="A close up of a logo&#10;&#10;Description automatically generated">
            <a:extLst>
              <a:ext uri="{FF2B5EF4-FFF2-40B4-BE49-F238E27FC236}">
                <a16:creationId xmlns:a16="http://schemas.microsoft.com/office/drawing/2014/main" id="{2BE9735B-8E8B-465A-AA5D-223F6B3927D8}"/>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23642" y="1983877"/>
            <a:ext cx="263617" cy="227923"/>
          </a:xfrm>
          <a:prstGeom prst="rect">
            <a:avLst/>
          </a:prstGeom>
        </p:spPr>
      </p:pic>
      <p:pic>
        <p:nvPicPr>
          <p:cNvPr id="77" name="Picture 76" descr="A close up of a logo&#10;&#10;Description automatically generated">
            <a:extLst>
              <a:ext uri="{FF2B5EF4-FFF2-40B4-BE49-F238E27FC236}">
                <a16:creationId xmlns:a16="http://schemas.microsoft.com/office/drawing/2014/main" id="{855AC5D3-5368-4173-AF1F-22CA730B36CA}"/>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23642" y="2349056"/>
            <a:ext cx="263617" cy="227923"/>
          </a:xfrm>
          <a:prstGeom prst="rect">
            <a:avLst/>
          </a:prstGeom>
        </p:spPr>
      </p:pic>
      <p:pic>
        <p:nvPicPr>
          <p:cNvPr id="78" name="Picture 77" descr="A close up of a logo&#10;&#10;Description automatically generated">
            <a:extLst>
              <a:ext uri="{FF2B5EF4-FFF2-40B4-BE49-F238E27FC236}">
                <a16:creationId xmlns:a16="http://schemas.microsoft.com/office/drawing/2014/main" id="{ECBAEAA1-3167-4813-BC9F-82ABC1117C12}"/>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13071" y="2658303"/>
            <a:ext cx="263617" cy="227923"/>
          </a:xfrm>
          <a:prstGeom prst="rect">
            <a:avLst/>
          </a:prstGeom>
        </p:spPr>
      </p:pic>
      <p:pic>
        <p:nvPicPr>
          <p:cNvPr id="79" name="Picture 78" descr="A close up of a logo&#10;&#10;Description automatically generated">
            <a:extLst>
              <a:ext uri="{FF2B5EF4-FFF2-40B4-BE49-F238E27FC236}">
                <a16:creationId xmlns:a16="http://schemas.microsoft.com/office/drawing/2014/main" id="{DB39420E-8B72-4C08-B5E4-4AA3C37E2B8B}"/>
              </a:ext>
            </a:extLst>
          </p:cNvPr>
          <p:cNvPicPr>
            <a:picLocks noChangeAspect="1"/>
          </p:cNvPicPr>
          <p:nvPr/>
        </p:nvPicPr>
        <p:blipFill rotWithShape="1">
          <a:blip r:embed="rId7" cstate="print">
            <a:alphaModFix/>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rcRect b="13540"/>
          <a:stretch/>
        </p:blipFill>
        <p:spPr>
          <a:xfrm>
            <a:off x="6113071" y="3023482"/>
            <a:ext cx="263617" cy="227923"/>
          </a:xfrm>
          <a:prstGeom prst="rect">
            <a:avLst/>
          </a:prstGeom>
        </p:spPr>
      </p:pic>
    </p:spTree>
    <p:extLst>
      <p:ext uri="{BB962C8B-B14F-4D97-AF65-F5344CB8AC3E}">
        <p14:creationId xmlns:p14="http://schemas.microsoft.com/office/powerpoint/2010/main" val="322836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7" y="-50115"/>
            <a:ext cx="6849033" cy="675756"/>
          </a:xfrm>
        </p:spPr>
        <p:txBody>
          <a:bodyPr>
            <a:noAutofit/>
          </a:bodyPr>
          <a:lstStyle/>
          <a:p>
            <a:pPr algn="ctr"/>
            <a:r>
              <a:rPr lang="en-GB" sz="1400" b="1" u="sng" dirty="0"/>
              <a:t>Why did the Wall Street Crash happen? </a:t>
            </a:r>
            <a:endParaRPr lang="en-GB" sz="1400" b="1" dirty="0">
              <a:latin typeface="+mn-lt"/>
            </a:endParaRPr>
          </a:p>
        </p:txBody>
      </p:sp>
      <p:sp>
        <p:nvSpPr>
          <p:cNvPr id="190" name="TextBox 189"/>
          <p:cNvSpPr txBox="1"/>
          <p:nvPr/>
        </p:nvSpPr>
        <p:spPr>
          <a:xfrm rot="16200000">
            <a:off x="-3059706" y="3694315"/>
            <a:ext cx="6506681" cy="369332"/>
          </a:xfrm>
          <a:prstGeom prst="rect">
            <a:avLst/>
          </a:prstGeom>
          <a:noFill/>
        </p:spPr>
        <p:txBody>
          <a:bodyPr wrap="square" rtlCol="0">
            <a:spAutoFit/>
          </a:bodyPr>
          <a:lstStyle/>
          <a:p>
            <a:pPr algn="ctr"/>
            <a:r>
              <a:rPr lang="en-GB" b="1" dirty="0"/>
              <a:t>Bust – Americans’ experiences of the Depression and New Deal</a:t>
            </a:r>
          </a:p>
        </p:txBody>
      </p:sp>
      <p:graphicFrame>
        <p:nvGraphicFramePr>
          <p:cNvPr id="8" name="Table 5">
            <a:extLst>
              <a:ext uri="{FF2B5EF4-FFF2-40B4-BE49-F238E27FC236}">
                <a16:creationId xmlns:a16="http://schemas.microsoft.com/office/drawing/2014/main" id="{95D00D4F-EC07-4C92-BC16-24AB387C5D69}"/>
              </a:ext>
            </a:extLst>
          </p:cNvPr>
          <p:cNvGraphicFramePr>
            <a:graphicFrameLocks noGrp="1"/>
          </p:cNvGraphicFramePr>
          <p:nvPr>
            <p:extLst>
              <p:ext uri="{D42A27DB-BD31-4B8C-83A1-F6EECF244321}">
                <p14:modId xmlns:p14="http://schemas.microsoft.com/office/powerpoint/2010/main" val="1712391685"/>
              </p:ext>
            </p:extLst>
          </p:nvPr>
        </p:nvGraphicFramePr>
        <p:xfrm>
          <a:off x="734403" y="860547"/>
          <a:ext cx="5767494" cy="8752840"/>
        </p:xfrm>
        <a:graphic>
          <a:graphicData uri="http://schemas.openxmlformats.org/drawingml/2006/table">
            <a:tbl>
              <a:tblPr firstRow="1" bandRow="1">
                <a:tableStyleId>{5C22544A-7EE6-4342-B048-85BDC9FD1C3A}</a:tableStyleId>
              </a:tblPr>
              <a:tblGrid>
                <a:gridCol w="1922498">
                  <a:extLst>
                    <a:ext uri="{9D8B030D-6E8A-4147-A177-3AD203B41FA5}">
                      <a16:colId xmlns:a16="http://schemas.microsoft.com/office/drawing/2014/main" val="988158241"/>
                    </a:ext>
                  </a:extLst>
                </a:gridCol>
                <a:gridCol w="961249">
                  <a:extLst>
                    <a:ext uri="{9D8B030D-6E8A-4147-A177-3AD203B41FA5}">
                      <a16:colId xmlns:a16="http://schemas.microsoft.com/office/drawing/2014/main" val="4292833982"/>
                    </a:ext>
                  </a:extLst>
                </a:gridCol>
                <a:gridCol w="961249">
                  <a:extLst>
                    <a:ext uri="{9D8B030D-6E8A-4147-A177-3AD203B41FA5}">
                      <a16:colId xmlns:a16="http://schemas.microsoft.com/office/drawing/2014/main" val="1090998250"/>
                    </a:ext>
                  </a:extLst>
                </a:gridCol>
                <a:gridCol w="1922498">
                  <a:extLst>
                    <a:ext uri="{9D8B030D-6E8A-4147-A177-3AD203B41FA5}">
                      <a16:colId xmlns:a16="http://schemas.microsoft.com/office/drawing/2014/main" val="1495869854"/>
                    </a:ext>
                  </a:extLst>
                </a:gridCol>
              </a:tblGrid>
              <a:tr h="370840">
                <a:tc gridSpan="4">
                  <a:txBody>
                    <a:bodyPr/>
                    <a:lstStyle/>
                    <a:p>
                      <a:r>
                        <a:rPr lang="en-GB" sz="1100" u="sng" dirty="0">
                          <a:solidFill>
                            <a:schemeClr val="tx1"/>
                          </a:solidFill>
                        </a:rPr>
                        <a:t>Multiple choice knowledge</a:t>
                      </a:r>
                    </a:p>
                  </a:txBody>
                  <a:tcP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623841698"/>
                  </a:ext>
                </a:extLst>
              </a:tr>
              <a:tr h="370840">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Who was the Republican President </a:t>
                      </a:r>
                      <a:r>
                        <a:rPr lang="en-US" sz="1100" b="1" dirty="0">
                          <a:solidFill>
                            <a:schemeClr val="dk1"/>
                          </a:solidFill>
                        </a:rPr>
                        <a:t>March 4, 1921 - August 2, 1923. who focused on getting America back to normal after war.</a:t>
                      </a:r>
                    </a:p>
                  </a:txBody>
                  <a:tcP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396570321"/>
                  </a:ext>
                </a:extLst>
              </a:tr>
              <a:tr h="370840">
                <a:tc>
                  <a:txBody>
                    <a:bodyPr/>
                    <a:lstStyle/>
                    <a:p>
                      <a:pPr algn="ctr"/>
                      <a:r>
                        <a:rPr lang="en-GB" sz="1100" dirty="0"/>
                        <a:t>Calvin Coolidge</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Woodrow Wilson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Warren Harding</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46683322"/>
                  </a:ext>
                </a:extLst>
              </a:tr>
              <a:tr h="370840">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Famous actor in silent movies. Born in England. Earning $1500 a week. A fortune in the 1920s. </a:t>
                      </a:r>
                    </a:p>
                    <a:p>
                      <a:endParaRPr lang="en-GB" sz="1100" dirty="0"/>
                    </a:p>
                  </a:txBody>
                  <a:tcP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795940653"/>
                  </a:ext>
                </a:extLst>
              </a:tr>
              <a:tr h="370840">
                <a:tc>
                  <a:txBody>
                    <a:bodyPr/>
                    <a:lstStyle/>
                    <a:p>
                      <a:pPr algn="ctr"/>
                      <a:r>
                        <a:rPr lang="en-GB" sz="1100" dirty="0"/>
                        <a:t>Charlie Chaplin</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Henry Ford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Babe Ruth</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93850502"/>
                  </a:ext>
                </a:extLst>
              </a:tr>
              <a:tr h="370840">
                <a:tc gridSpan="4">
                  <a:txBody>
                    <a:bodyPr/>
                    <a:lstStyle/>
                    <a:p>
                      <a:r>
                        <a:rPr lang="en-GB" sz="1100" b="1" dirty="0"/>
                        <a:t>National Origins Act introduced</a:t>
                      </a:r>
                    </a:p>
                  </a:txBody>
                  <a:tcPr>
                    <a:no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842704559"/>
                  </a:ext>
                </a:extLst>
              </a:tr>
              <a:tr h="370840">
                <a:tc>
                  <a:txBody>
                    <a:bodyPr/>
                    <a:lstStyle/>
                    <a:p>
                      <a:pPr algn="ctr"/>
                      <a:r>
                        <a:rPr lang="en-GB" sz="1100" dirty="0"/>
                        <a:t>1921</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1924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1927</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52978895"/>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What is being described ‘</a:t>
                      </a:r>
                      <a:r>
                        <a:rPr lang="en-GB" sz="1100" b="1" i="0" kern="1200" dirty="0">
                          <a:solidFill>
                            <a:schemeClr val="tx1"/>
                          </a:solidFill>
                          <a:effectLst/>
                          <a:latin typeface="+mn-lt"/>
                          <a:ea typeface="+mn-ea"/>
                          <a:cs typeface="+mn-cs"/>
                        </a:rPr>
                        <a:t>A social and economic order and ideology that encourages the acquisition of goods and services in ever-increasing amounts’</a:t>
                      </a:r>
                      <a:endParaRPr lang="en-GB" sz="1100" b="1" dirty="0">
                        <a:solidFill>
                          <a:schemeClr val="tx1"/>
                        </a:solidFill>
                      </a:endParaRP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2240042488"/>
                  </a:ext>
                </a:extLst>
              </a:tr>
              <a:tr h="370840">
                <a:tc>
                  <a:txBody>
                    <a:bodyPr/>
                    <a:lstStyle/>
                    <a:p>
                      <a:pPr algn="ctr"/>
                      <a:r>
                        <a:rPr lang="en-GB" sz="1100" dirty="0"/>
                        <a:t>Hire Purchase</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Cycle of Prosperity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Consumerism</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2465706"/>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What is being described ‘</a:t>
                      </a:r>
                      <a:r>
                        <a:rPr lang="en-GB" sz="1100" b="1" dirty="0">
                          <a:solidFill>
                            <a:schemeClr val="tx1"/>
                          </a:solidFill>
                        </a:rPr>
                        <a:t>A political party who liked to keep hold of traditions and stay out of people’s lives. A kind of Businessman's party’</a:t>
                      </a: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3600885579"/>
                  </a:ext>
                </a:extLst>
              </a:tr>
              <a:tr h="370840">
                <a:tc gridSpan="2">
                  <a:txBody>
                    <a:bodyPr/>
                    <a:lstStyle/>
                    <a:p>
                      <a:pPr algn="ctr"/>
                      <a:r>
                        <a:rPr lang="en-GB" sz="1100" dirty="0"/>
                        <a:t>Republican Party</a:t>
                      </a:r>
                    </a:p>
                  </a:txBody>
                  <a:tcPr>
                    <a:lnR w="12700" cap="flat" cmpd="sng" algn="ctr">
                      <a:solidFill>
                        <a:schemeClr val="tx1"/>
                      </a:solidFill>
                      <a:prstDash val="solid"/>
                      <a:round/>
                      <a:headEnd type="none" w="med" len="med"/>
                      <a:tailEnd type="none" w="med" len="med"/>
                    </a:lnR>
                    <a:noFill/>
                  </a:tcPr>
                </a:tc>
                <a:tc hMerge="1">
                  <a:txBody>
                    <a:bodyPr/>
                    <a:lstStyle/>
                    <a:p>
                      <a:endParaRPr lang="en-GB" sz="1100" dirty="0"/>
                    </a:p>
                  </a:txBody>
                  <a:tcPr/>
                </a:tc>
                <a:tc gridSpan="2">
                  <a:txBody>
                    <a:bodyPr/>
                    <a:lstStyle/>
                    <a:p>
                      <a:pPr algn="ctr"/>
                      <a:r>
                        <a:rPr lang="en-GB" sz="1100" dirty="0"/>
                        <a:t>Democrat Party</a:t>
                      </a:r>
                    </a:p>
                  </a:txBody>
                  <a:tcPr>
                    <a:lnL w="12700" cap="flat" cmpd="sng" algn="ctr">
                      <a:solidFill>
                        <a:schemeClr val="tx1"/>
                      </a:solidFill>
                      <a:prstDash val="solid"/>
                      <a:round/>
                      <a:headEnd type="none" w="med" len="med"/>
                      <a:tailEnd type="none" w="med" len="med"/>
                    </a:lnL>
                    <a:noFill/>
                  </a:tcPr>
                </a:tc>
                <a:tc hMerge="1">
                  <a:txBody>
                    <a:bodyPr/>
                    <a:lstStyle/>
                    <a:p>
                      <a:endParaRPr lang="en-GB" sz="1100" dirty="0"/>
                    </a:p>
                  </a:txBody>
                  <a:tcPr/>
                </a:tc>
                <a:extLst>
                  <a:ext uri="{0D108BD9-81ED-4DB2-BD59-A6C34878D82A}">
                    <a16:rowId xmlns:a16="http://schemas.microsoft.com/office/drawing/2014/main" val="193040731"/>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rPr>
                        <a:t>These were hugely popular. 100 million people went a week by 1929</a:t>
                      </a:r>
                    </a:p>
                    <a:p>
                      <a:endParaRPr lang="en-GB" sz="1100" dirty="0"/>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4280414914"/>
                  </a:ext>
                </a:extLst>
              </a:tr>
              <a:tr h="370840">
                <a:tc>
                  <a:txBody>
                    <a:bodyPr/>
                    <a:lstStyle/>
                    <a:p>
                      <a:pPr algn="ctr"/>
                      <a:r>
                        <a:rPr lang="en-GB" sz="1100" dirty="0"/>
                        <a:t>Sports games</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Car show 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Cinemas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90440398"/>
                  </a:ext>
                </a:extLst>
              </a:tr>
              <a:tr h="370840">
                <a:tc gridSpan="4">
                  <a:txBody>
                    <a:bodyPr/>
                    <a:lstStyle/>
                    <a:p>
                      <a:r>
                        <a:rPr lang="en-GB" sz="1100" b="1" dirty="0">
                          <a:solidFill>
                            <a:sysClr val="windowText" lastClr="000000"/>
                          </a:solidFill>
                        </a:rPr>
                        <a:t>These were a new sort of woman. They wore more revealing clothes, rode motorbikes, smoked and went out without a chaperone.</a:t>
                      </a:r>
                      <a:endParaRPr lang="en-GB" sz="1100" b="1" dirty="0"/>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3430036289"/>
                  </a:ext>
                </a:extLst>
              </a:tr>
              <a:tr h="370840">
                <a:tc>
                  <a:txBody>
                    <a:bodyPr/>
                    <a:lstStyle/>
                    <a:p>
                      <a:pPr algn="ctr"/>
                      <a:r>
                        <a:rPr lang="en-GB" sz="1100" dirty="0"/>
                        <a:t>Tappers</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Flappers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Nappers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28705634"/>
                  </a:ext>
                </a:extLst>
              </a:tr>
              <a:tr h="370840">
                <a:tc gridSpan="4">
                  <a:txBody>
                    <a:bodyPr/>
                    <a:lstStyle/>
                    <a:p>
                      <a:r>
                        <a:rPr lang="en-GB" sz="1100" b="1" dirty="0"/>
                        <a:t>When was prohibition introduced? </a:t>
                      </a: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1446640569"/>
                  </a:ext>
                </a:extLst>
              </a:tr>
              <a:tr h="370840">
                <a:tc>
                  <a:txBody>
                    <a:bodyPr/>
                    <a:lstStyle/>
                    <a:p>
                      <a:pPr algn="ctr"/>
                      <a:r>
                        <a:rPr lang="en-GB" sz="1100" dirty="0"/>
                        <a:t>January 1920</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February 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March 1920</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35465416"/>
                  </a:ext>
                </a:extLst>
              </a:tr>
              <a:tr h="370840">
                <a:tc gridSpan="4">
                  <a:txBody>
                    <a:bodyPr/>
                    <a:lstStyle/>
                    <a:p>
                      <a:r>
                        <a:rPr lang="en-GB" sz="1100" b="1" dirty="0"/>
                        <a:t>Which of these is the name for the full American national government?</a:t>
                      </a: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22730536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Senate</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House of Representatives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Congress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5507357"/>
                  </a:ext>
                </a:extLst>
              </a:tr>
              <a:tr h="370840">
                <a:tc gridSpan="4">
                  <a:txBody>
                    <a:bodyPr/>
                    <a:lstStyle/>
                    <a:p>
                      <a:r>
                        <a:rPr lang="en-GB" sz="1100" b="1" dirty="0"/>
                        <a:t>Which and land boss had his men murder a rival gang in the St. Valentine’s Day Massacre</a:t>
                      </a: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93268534"/>
                  </a:ext>
                </a:extLst>
              </a:tr>
              <a:tr h="370840">
                <a:tc>
                  <a:txBody>
                    <a:bodyPr/>
                    <a:lstStyle/>
                    <a:p>
                      <a:pPr algn="ctr"/>
                      <a:r>
                        <a:rPr lang="en-GB" sz="1100" dirty="0"/>
                        <a:t>Bugs Moran</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Bugsy Malone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Al Capone</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26659930"/>
                  </a:ext>
                </a:extLst>
              </a:tr>
              <a:tr h="132080">
                <a:tc gridSpan="4">
                  <a:txBody>
                    <a:bodyPr/>
                    <a:lstStyle/>
                    <a:p>
                      <a:r>
                        <a:rPr lang="en-GB" sz="1100" b="1" dirty="0"/>
                        <a:t>How much did the Model T cost in 1925?</a:t>
                      </a:r>
                    </a:p>
                  </a:txBody>
                  <a:tcPr>
                    <a:noFill/>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extLst>
                  <a:ext uri="{0D108BD9-81ED-4DB2-BD59-A6C34878D82A}">
                    <a16:rowId xmlns:a16="http://schemas.microsoft.com/office/drawing/2014/main" val="4252182633"/>
                  </a:ext>
                </a:extLst>
              </a:tr>
              <a:tr h="370840">
                <a:tc>
                  <a:txBody>
                    <a:bodyPr/>
                    <a:lstStyle/>
                    <a:p>
                      <a:pPr algn="ctr"/>
                      <a:r>
                        <a:rPr lang="en-GB" sz="1100" dirty="0"/>
                        <a:t>$315</a:t>
                      </a:r>
                    </a:p>
                  </a:txBody>
                  <a:tcPr>
                    <a:lnR w="12700" cap="flat" cmpd="sng" algn="ctr">
                      <a:solidFill>
                        <a:schemeClr val="tx1"/>
                      </a:solidFill>
                      <a:prstDash val="solid"/>
                      <a:round/>
                      <a:headEnd type="none" w="med" len="med"/>
                      <a:tailEnd type="none" w="med" len="med"/>
                    </a:lnR>
                    <a:noFill/>
                  </a:tcPr>
                </a:tc>
                <a:tc gridSpan="2">
                  <a:txBody>
                    <a:bodyPr/>
                    <a:lstStyle/>
                    <a:p>
                      <a:pPr algn="ctr"/>
                      <a:r>
                        <a:rPr lang="en-GB" sz="1100"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GB"/>
                    </a:p>
                  </a:txBody>
                  <a:tcPr/>
                </a:tc>
                <a:tc>
                  <a:txBody>
                    <a:bodyPr/>
                    <a:lstStyle/>
                    <a:p>
                      <a:pPr algn="ctr"/>
                      <a:r>
                        <a:rPr lang="en-GB" sz="1100" dirty="0"/>
                        <a:t>$295</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92437456"/>
                  </a:ext>
                </a:extLst>
              </a:tr>
            </a:tbl>
          </a:graphicData>
        </a:graphic>
      </p:graphicFrame>
      <p:pic>
        <p:nvPicPr>
          <p:cNvPr id="6" name="Picture 2" descr="Paint Splat Royalty Free Cliparts, Vectors, And Stock Illustration ...">
            <a:extLst>
              <a:ext uri="{FF2B5EF4-FFF2-40B4-BE49-F238E27FC236}">
                <a16:creationId xmlns:a16="http://schemas.microsoft.com/office/drawing/2014/main" id="{F0C2369B-3DA3-42F7-A9C7-14FCB1AC7FF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5464691" y="23416"/>
            <a:ext cx="1219937" cy="10751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522F5FD-32CC-4D5E-ABC7-B62C867ACE30}"/>
              </a:ext>
            </a:extLst>
          </p:cNvPr>
          <p:cNvGrpSpPr/>
          <p:nvPr/>
        </p:nvGrpSpPr>
        <p:grpSpPr>
          <a:xfrm>
            <a:off x="5464691" y="23416"/>
            <a:ext cx="1384342" cy="1204450"/>
            <a:chOff x="1133795" y="2212900"/>
            <a:chExt cx="4679154" cy="4286340"/>
          </a:xfrm>
        </p:grpSpPr>
        <p:pic>
          <p:nvPicPr>
            <p:cNvPr id="9" name="Picture 2" descr="Paint Splat Royalty Free Cliparts, Vectors, And Stock Illustration ...">
              <a:extLst>
                <a:ext uri="{FF2B5EF4-FFF2-40B4-BE49-F238E27FC236}">
                  <a16:creationId xmlns:a16="http://schemas.microsoft.com/office/drawing/2014/main" id="{A9E5C8F0-C7F6-4A4F-BCBF-818B674E5E4B}"/>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F96300D-D490-4085-89CE-D22D71E4BC4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spTree>
    <p:extLst>
      <p:ext uri="{BB962C8B-B14F-4D97-AF65-F5344CB8AC3E}">
        <p14:creationId xmlns:p14="http://schemas.microsoft.com/office/powerpoint/2010/main" val="59502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7BBCE9E-D7C0-4390-8E4E-5EF23B4E55CD}"/>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7959"/>
          <a:stretch/>
        </p:blipFill>
        <p:spPr>
          <a:xfrm>
            <a:off x="0" y="2023459"/>
            <a:ext cx="6858000" cy="4940595"/>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The Great Depression – How did it affect lives? </a:t>
            </a:r>
            <a:endParaRPr lang="en-GB" sz="1400" b="1" dirty="0">
              <a:latin typeface="+mn-lt"/>
            </a:endParaRPr>
          </a:p>
        </p:txBody>
      </p:sp>
      <p:sp>
        <p:nvSpPr>
          <p:cNvPr id="190" name="TextBox 189"/>
          <p:cNvSpPr txBox="1"/>
          <p:nvPr/>
        </p:nvSpPr>
        <p:spPr>
          <a:xfrm rot="16200000">
            <a:off x="-3306196" y="3940806"/>
            <a:ext cx="6999662" cy="369332"/>
          </a:xfrm>
          <a:prstGeom prst="rect">
            <a:avLst/>
          </a:prstGeom>
          <a:noFill/>
        </p:spPr>
        <p:txBody>
          <a:bodyPr wrap="square" rtlCol="0">
            <a:spAutoFit/>
          </a:bodyPr>
          <a:lstStyle/>
          <a:p>
            <a:pPr algn="ctr"/>
            <a:r>
              <a:rPr lang="en-GB" b="1" dirty="0"/>
              <a:t>Bust – Americans’ experiences of the Depression and New Deal</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46368" y="5714550"/>
            <a:ext cx="6250996" cy="1569660"/>
          </a:xfrm>
          <a:prstGeom prst="rect">
            <a:avLst/>
          </a:prstGeom>
          <a:noFill/>
          <a:ln>
            <a:solidFill>
              <a:schemeClr val="tx1"/>
            </a:solidFill>
          </a:ln>
        </p:spPr>
        <p:txBody>
          <a:bodyPr wrap="square" rtlCol="0">
            <a:spAutoFit/>
          </a:bodyPr>
          <a:lstStyle/>
          <a:p>
            <a:r>
              <a:rPr lang="en-GB" sz="1200" b="1" u="sng" dirty="0"/>
              <a:t>Connect</a:t>
            </a:r>
            <a:endParaRPr lang="en-GB" sz="1200" dirty="0"/>
          </a:p>
          <a:p>
            <a:r>
              <a:rPr lang="en-GB" sz="1200" dirty="0"/>
              <a:t>Explain why so many people who had worked in the ‘Roaring 20s’ were now unemployed. </a:t>
            </a:r>
          </a:p>
          <a:p>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8" name="Table 7">
            <a:extLst>
              <a:ext uri="{FF2B5EF4-FFF2-40B4-BE49-F238E27FC236}">
                <a16:creationId xmlns:a16="http://schemas.microsoft.com/office/drawing/2014/main" id="{22A85CF7-F753-4FEC-A041-CF1105414365}"/>
              </a:ext>
            </a:extLst>
          </p:cNvPr>
          <p:cNvGraphicFramePr>
            <a:graphicFrameLocks noGrp="1"/>
          </p:cNvGraphicFramePr>
          <p:nvPr>
            <p:extLst>
              <p:ext uri="{D42A27DB-BD31-4B8C-83A1-F6EECF244321}">
                <p14:modId xmlns:p14="http://schemas.microsoft.com/office/powerpoint/2010/main" val="41222546"/>
              </p:ext>
            </p:extLst>
          </p:nvPr>
        </p:nvGraphicFramePr>
        <p:xfrm>
          <a:off x="462831" y="864710"/>
          <a:ext cx="6218070" cy="4394200"/>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a:t>
                      </a:r>
                      <a:r>
                        <a:rPr lang="en-GB" sz="1200" b="1" baseline="0" dirty="0">
                          <a:solidFill>
                            <a:sysClr val="windowText" lastClr="000000"/>
                          </a:solidFill>
                        </a:rPr>
                        <a:t>Dustbowl</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Breadlines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Overproduction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Rugged Individualism</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Which president believed in Rugged Individualism?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How much were taxes cut by in 1930?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How many were going to the cinema a week?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How many had lost their jobs by 1932?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the Hawley-Smoot tariff introduced?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the Emergency Relief Act introduced?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244854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D015CD1-89B7-4B23-B1A1-4769E4F8739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13540"/>
          <a:stretch/>
        </p:blipFill>
        <p:spPr>
          <a:xfrm>
            <a:off x="84221" y="3111867"/>
            <a:ext cx="6858000" cy="5929423"/>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Why did Roosevelt win the 1932 election?</a:t>
            </a:r>
            <a:endParaRPr lang="en-GB" sz="1400" b="1" dirty="0">
              <a:latin typeface="+mn-lt"/>
            </a:endParaRPr>
          </a:p>
        </p:txBody>
      </p:sp>
      <p:sp>
        <p:nvSpPr>
          <p:cNvPr id="190" name="TextBox 189"/>
          <p:cNvSpPr txBox="1"/>
          <p:nvPr/>
        </p:nvSpPr>
        <p:spPr>
          <a:xfrm rot="16200000">
            <a:off x="-3119341" y="3753950"/>
            <a:ext cx="6625951" cy="369332"/>
          </a:xfrm>
          <a:prstGeom prst="rect">
            <a:avLst/>
          </a:prstGeom>
          <a:noFill/>
        </p:spPr>
        <p:txBody>
          <a:bodyPr wrap="square" rtlCol="0">
            <a:spAutoFit/>
          </a:bodyPr>
          <a:lstStyle/>
          <a:p>
            <a:pPr algn="ctr"/>
            <a:r>
              <a:rPr lang="en-GB" b="1" dirty="0"/>
              <a:t>Bust – Americans’ experiences of the Depression and New Deal</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46368" y="5714550"/>
            <a:ext cx="6250996" cy="1754326"/>
          </a:xfrm>
          <a:prstGeom prst="rect">
            <a:avLst/>
          </a:prstGeom>
          <a:noFill/>
          <a:ln>
            <a:solidFill>
              <a:schemeClr val="tx1"/>
            </a:solidFill>
          </a:ln>
        </p:spPr>
        <p:txBody>
          <a:bodyPr wrap="square" rtlCol="0">
            <a:spAutoFit/>
          </a:bodyPr>
          <a:lstStyle/>
          <a:p>
            <a:r>
              <a:rPr lang="en-GB" sz="1200" b="1" u="sng" dirty="0"/>
              <a:t>Connect</a:t>
            </a:r>
            <a:endParaRPr lang="en-GB" sz="1200" dirty="0"/>
          </a:p>
          <a:p>
            <a:r>
              <a:rPr lang="en-GB" sz="1200" dirty="0"/>
              <a:t>Using the words Rugged Individualism and Laissez-faire, explain why you think President Hoover might have lost the election. </a:t>
            </a:r>
          </a:p>
          <a:p>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8" name="Table 7">
            <a:extLst>
              <a:ext uri="{FF2B5EF4-FFF2-40B4-BE49-F238E27FC236}">
                <a16:creationId xmlns:a16="http://schemas.microsoft.com/office/drawing/2014/main" id="{22A85CF7-F753-4FEC-A041-CF1105414365}"/>
              </a:ext>
            </a:extLst>
          </p:cNvPr>
          <p:cNvGraphicFramePr>
            <a:graphicFrameLocks noGrp="1"/>
          </p:cNvGraphicFramePr>
          <p:nvPr>
            <p:extLst>
              <p:ext uri="{D42A27DB-BD31-4B8C-83A1-F6EECF244321}">
                <p14:modId xmlns:p14="http://schemas.microsoft.com/office/powerpoint/2010/main" val="2657733750"/>
              </p:ext>
            </p:extLst>
          </p:nvPr>
        </p:nvGraphicFramePr>
        <p:xfrm>
          <a:off x="462831" y="864710"/>
          <a:ext cx="6218070" cy="4704736"/>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Economic Depression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Hooverville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a:t>
                      </a:r>
                      <a:r>
                        <a:rPr lang="en-GB" sz="1200" b="1" dirty="0">
                          <a:solidFill>
                            <a:sysClr val="windowText" lastClr="000000"/>
                          </a:solidFill>
                        </a:rPr>
                        <a:t> Bonus Army</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Supreme Court</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How much did Roosevelt cut the pay of government workers by? How much did this save?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How much money did the Emergency Relief Act make available?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How much did factory production drop by between 1929 – 1932?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Which book did this period inspire Steinbeck to write?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Roosevelt elected? Month and year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did the ‘New Deal’ start?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372866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What was Roosevelt's ‘New Deal?</a:t>
            </a:r>
            <a:endParaRPr lang="en-GB" sz="1400" b="1" dirty="0">
              <a:latin typeface="+mn-lt"/>
            </a:endParaRPr>
          </a:p>
        </p:txBody>
      </p:sp>
      <p:sp>
        <p:nvSpPr>
          <p:cNvPr id="190" name="TextBox 189"/>
          <p:cNvSpPr txBox="1"/>
          <p:nvPr/>
        </p:nvSpPr>
        <p:spPr>
          <a:xfrm rot="16200000">
            <a:off x="-3516906" y="4151515"/>
            <a:ext cx="7421081" cy="369332"/>
          </a:xfrm>
          <a:prstGeom prst="rect">
            <a:avLst/>
          </a:prstGeom>
          <a:noFill/>
        </p:spPr>
        <p:txBody>
          <a:bodyPr wrap="square" rtlCol="0">
            <a:spAutoFit/>
          </a:bodyPr>
          <a:lstStyle/>
          <a:p>
            <a:pPr algn="ctr"/>
            <a:r>
              <a:rPr lang="en-GB" b="1" dirty="0"/>
              <a:t>Bust – Americans’ experiences of the Depression and New Deal</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46368" y="5714550"/>
            <a:ext cx="6250996" cy="1569660"/>
          </a:xfrm>
          <a:prstGeom prst="rect">
            <a:avLst/>
          </a:prstGeom>
          <a:noFill/>
          <a:ln>
            <a:solidFill>
              <a:schemeClr val="tx1"/>
            </a:solidFill>
          </a:ln>
        </p:spPr>
        <p:txBody>
          <a:bodyPr wrap="square" rtlCol="0">
            <a:spAutoFit/>
          </a:bodyPr>
          <a:lstStyle/>
          <a:p>
            <a:r>
              <a:rPr lang="en-GB" sz="1200" b="1" u="sng" dirty="0"/>
              <a:t>Connect</a:t>
            </a:r>
            <a:endParaRPr lang="en-GB" sz="1200" dirty="0"/>
          </a:p>
          <a:p>
            <a:r>
              <a:rPr lang="en-GB" sz="1200" dirty="0"/>
              <a:t>Why do you think Roosevelt removed the prohibition laws? Use Organised crime and corruption in your answer. </a:t>
            </a:r>
          </a:p>
          <a:p>
            <a:endParaRPr lang="en-GB" sz="1200" dirty="0"/>
          </a:p>
          <a:p>
            <a:endParaRPr lang="en-GB" sz="1200" dirty="0"/>
          </a:p>
          <a:p>
            <a:endParaRPr lang="en-GB" sz="1200" dirty="0"/>
          </a:p>
          <a:p>
            <a:endParaRPr lang="en-GB" sz="1200" dirty="0"/>
          </a:p>
          <a:p>
            <a:endParaRPr lang="en-GB" sz="1200" dirty="0"/>
          </a:p>
        </p:txBody>
      </p:sp>
      <p:graphicFrame>
        <p:nvGraphicFramePr>
          <p:cNvPr id="8" name="Table 7">
            <a:extLst>
              <a:ext uri="{FF2B5EF4-FFF2-40B4-BE49-F238E27FC236}">
                <a16:creationId xmlns:a16="http://schemas.microsoft.com/office/drawing/2014/main" id="{22A85CF7-F753-4FEC-A041-CF1105414365}"/>
              </a:ext>
            </a:extLst>
          </p:cNvPr>
          <p:cNvGraphicFramePr>
            <a:graphicFrameLocks noGrp="1"/>
          </p:cNvGraphicFramePr>
          <p:nvPr>
            <p:extLst>
              <p:ext uri="{D42A27DB-BD31-4B8C-83A1-F6EECF244321}">
                <p14:modId xmlns:p14="http://schemas.microsoft.com/office/powerpoint/2010/main" val="3653382111"/>
              </p:ext>
            </p:extLst>
          </p:nvPr>
        </p:nvGraphicFramePr>
        <p:xfrm>
          <a:off x="462831" y="864710"/>
          <a:ext cx="6218070" cy="4430782"/>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Flapper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‘Brains Trust’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a:t>
                      </a:r>
                      <a:r>
                        <a:rPr lang="en-GB" sz="1200" b="1" dirty="0">
                          <a:solidFill>
                            <a:sysClr val="windowText" lastClr="000000"/>
                          </a:solidFill>
                        </a:rPr>
                        <a:t> Alphabet Agencies</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Cycle of Prosperity</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What was the Hawley-Smoot Tariff?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issues did Prohibition cause in America? Give two issues.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Who was Senator Huey Long?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How many people stopped paying their mortgages during the Depression?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In what year did the Second World War Start?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In what year did the USA enter the Second World War?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pic>
        <p:nvPicPr>
          <p:cNvPr id="1026" name="Picture 2" descr="FDR granddaughter to speak at New Deal symposium in Santa Fe">
            <a:extLst>
              <a:ext uri="{FF2B5EF4-FFF2-40B4-BE49-F238E27FC236}">
                <a16:creationId xmlns:a16="http://schemas.microsoft.com/office/drawing/2014/main" id="{EAC25A03-641E-4F59-8632-AAFDF629D29B}"/>
              </a:ext>
            </a:extLst>
          </p:cNvPr>
          <p:cNvPicPr>
            <a:picLocks noChangeAspect="1" noChangeArrowheads="1"/>
          </p:cNvPicPr>
          <p:nvPr/>
        </p:nvPicPr>
        <p:blipFill>
          <a:blip r:embed="rId2">
            <a:lum bright="70000" contrast="-70000"/>
            <a:alphaModFix amt="50000"/>
            <a:extLst>
              <a:ext uri="{28A0092B-C50C-407E-A947-70E740481C1C}">
                <a14:useLocalDpi xmlns:a14="http://schemas.microsoft.com/office/drawing/2010/main" val="0"/>
              </a:ext>
            </a:extLst>
          </a:blip>
          <a:srcRect/>
          <a:stretch>
            <a:fillRect/>
          </a:stretch>
        </p:blipFill>
        <p:spPr bwMode="auto">
          <a:xfrm>
            <a:off x="404186" y="409070"/>
            <a:ext cx="6218069" cy="829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5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Opposition to the New Deal</a:t>
            </a:r>
            <a:endParaRPr lang="en-GB" sz="1400" b="1" dirty="0">
              <a:latin typeface="+mn-lt"/>
            </a:endParaRPr>
          </a:p>
        </p:txBody>
      </p:sp>
      <p:sp>
        <p:nvSpPr>
          <p:cNvPr id="190" name="TextBox 189"/>
          <p:cNvSpPr txBox="1"/>
          <p:nvPr/>
        </p:nvSpPr>
        <p:spPr>
          <a:xfrm rot="16200000">
            <a:off x="-3189452" y="3900011"/>
            <a:ext cx="6810907" cy="369332"/>
          </a:xfrm>
          <a:prstGeom prst="rect">
            <a:avLst/>
          </a:prstGeom>
          <a:noFill/>
        </p:spPr>
        <p:txBody>
          <a:bodyPr wrap="square" rtlCol="0">
            <a:spAutoFit/>
          </a:bodyPr>
          <a:lstStyle/>
          <a:p>
            <a:pPr algn="ctr"/>
            <a:r>
              <a:rPr lang="en-GB" b="1" dirty="0"/>
              <a:t>Bust – Americans’ experiences of the Depression and New Deal</a:t>
            </a:r>
          </a:p>
        </p:txBody>
      </p:sp>
      <p:sp>
        <p:nvSpPr>
          <p:cNvPr id="9" name="Rectangle 8">
            <a:extLst>
              <a:ext uri="{FF2B5EF4-FFF2-40B4-BE49-F238E27FC236}">
                <a16:creationId xmlns:a16="http://schemas.microsoft.com/office/drawing/2014/main" id="{301AC835-7393-463B-9002-52B17DBB901F}"/>
              </a:ext>
            </a:extLst>
          </p:cNvPr>
          <p:cNvSpPr/>
          <p:nvPr/>
        </p:nvSpPr>
        <p:spPr>
          <a:xfrm>
            <a:off x="534570" y="1034835"/>
            <a:ext cx="5788860" cy="276999"/>
          </a:xfrm>
          <a:prstGeom prst="rect">
            <a:avLst/>
          </a:prstGeom>
        </p:spPr>
        <p:txBody>
          <a:bodyPr wrap="square">
            <a:spAutoFit/>
          </a:bodyPr>
          <a:lstStyle/>
          <a:p>
            <a:endParaRPr lang="en-GB" sz="1200" dirty="0"/>
          </a:p>
        </p:txBody>
      </p:sp>
      <p:sp>
        <p:nvSpPr>
          <p:cNvPr id="10" name="TextBox 9">
            <a:extLst>
              <a:ext uri="{FF2B5EF4-FFF2-40B4-BE49-F238E27FC236}">
                <a16:creationId xmlns:a16="http://schemas.microsoft.com/office/drawing/2014/main" id="{E747B253-7CB4-43FA-81CE-308E3238C136}"/>
              </a:ext>
            </a:extLst>
          </p:cNvPr>
          <p:cNvSpPr txBox="1"/>
          <p:nvPr/>
        </p:nvSpPr>
        <p:spPr>
          <a:xfrm>
            <a:off x="451043" y="666155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Which is the most convincing?</a:t>
            </a:r>
          </a:p>
          <a:p>
            <a:r>
              <a:rPr lang="en-GB" sz="1200" dirty="0"/>
              <a:t> </a:t>
            </a:r>
          </a:p>
          <a:p>
            <a:endParaRPr lang="en-GB" sz="1200" dirty="0"/>
          </a:p>
          <a:p>
            <a:endParaRPr lang="en-GB" sz="1200" dirty="0"/>
          </a:p>
          <a:p>
            <a:endParaRPr lang="en-GB" sz="1200" dirty="0"/>
          </a:p>
          <a:p>
            <a:endParaRPr lang="en-GB" sz="1200" dirty="0"/>
          </a:p>
          <a:p>
            <a:endParaRPr lang="en-GB" sz="1200" dirty="0"/>
          </a:p>
        </p:txBody>
      </p:sp>
      <p:sp>
        <p:nvSpPr>
          <p:cNvPr id="11" name="TextBox 10">
            <a:extLst>
              <a:ext uri="{FF2B5EF4-FFF2-40B4-BE49-F238E27FC236}">
                <a16:creationId xmlns:a16="http://schemas.microsoft.com/office/drawing/2014/main" id="{EAFE8FDD-236F-4BD8-B75D-9DAEE0C6E2C0}"/>
              </a:ext>
            </a:extLst>
          </p:cNvPr>
          <p:cNvSpPr txBox="1"/>
          <p:nvPr/>
        </p:nvSpPr>
        <p:spPr>
          <a:xfrm>
            <a:off x="534570" y="679224"/>
            <a:ext cx="6146331" cy="430887"/>
          </a:xfrm>
          <a:prstGeom prst="rect">
            <a:avLst/>
          </a:prstGeom>
          <a:noFill/>
        </p:spPr>
        <p:txBody>
          <a:bodyPr wrap="square" rtlCol="0">
            <a:spAutoFit/>
          </a:bodyPr>
          <a:lstStyle/>
          <a:p>
            <a:r>
              <a:rPr lang="en-GB" sz="1100" b="1" i="1" dirty="0"/>
              <a:t>Interpretation A: </a:t>
            </a:r>
            <a:r>
              <a:rPr lang="en-GB" sz="1100" i="1" dirty="0"/>
              <a:t>From an interview with a businessman who supported the Republican Party in New York just after Hoover’s defeat in 1932. Published in ‘</a:t>
            </a:r>
            <a:r>
              <a:rPr lang="en-US" sz="1100" i="1" dirty="0"/>
              <a:t>Hard Times: An Oral History of the Great Depression’.</a:t>
            </a:r>
          </a:p>
        </p:txBody>
      </p:sp>
      <p:sp>
        <p:nvSpPr>
          <p:cNvPr id="12" name="TextBox 11">
            <a:extLst>
              <a:ext uri="{FF2B5EF4-FFF2-40B4-BE49-F238E27FC236}">
                <a16:creationId xmlns:a16="http://schemas.microsoft.com/office/drawing/2014/main" id="{4D7E0D23-A35D-4C46-8B98-CBC416734475}"/>
              </a:ext>
            </a:extLst>
          </p:cNvPr>
          <p:cNvSpPr txBox="1"/>
          <p:nvPr/>
        </p:nvSpPr>
        <p:spPr>
          <a:xfrm>
            <a:off x="567654" y="1187056"/>
            <a:ext cx="6113247" cy="769441"/>
          </a:xfrm>
          <a:prstGeom prst="rect">
            <a:avLst/>
          </a:prstGeom>
          <a:noFill/>
          <a:ln>
            <a:solidFill>
              <a:schemeClr val="tx1"/>
            </a:solidFill>
          </a:ln>
        </p:spPr>
        <p:txBody>
          <a:bodyPr wrap="square" rtlCol="0">
            <a:spAutoFit/>
          </a:bodyPr>
          <a:lstStyle/>
          <a:p>
            <a:r>
              <a:rPr lang="en-GB" sz="1100" dirty="0"/>
              <a:t>Hoover happened to be in a bad spot. The Depression came on, and there he was. If Jesus Christ had been there, he’d have had the same problem. It’s too bad for poor old Hoover that he happened to be there. This was a worldwide Depression. It wasn’t Hoover’s fault. In 1932, a Chinaman or a monkey could have been elected against him, no question about it. </a:t>
            </a:r>
          </a:p>
        </p:txBody>
      </p:sp>
      <p:sp>
        <p:nvSpPr>
          <p:cNvPr id="13" name="Rectangle 12">
            <a:extLst>
              <a:ext uri="{FF2B5EF4-FFF2-40B4-BE49-F238E27FC236}">
                <a16:creationId xmlns:a16="http://schemas.microsoft.com/office/drawing/2014/main" id="{35DD78FB-CB7D-4937-A991-6BA12D1A8D9E}"/>
              </a:ext>
            </a:extLst>
          </p:cNvPr>
          <p:cNvSpPr/>
          <p:nvPr/>
        </p:nvSpPr>
        <p:spPr>
          <a:xfrm>
            <a:off x="555709" y="2758949"/>
            <a:ext cx="5788860" cy="276999"/>
          </a:xfrm>
          <a:prstGeom prst="rect">
            <a:avLst/>
          </a:prstGeom>
        </p:spPr>
        <p:txBody>
          <a:bodyPr wrap="square">
            <a:spAutoFit/>
          </a:bodyPr>
          <a:lstStyle/>
          <a:p>
            <a:endParaRPr lang="en-GB" sz="1200" dirty="0"/>
          </a:p>
        </p:txBody>
      </p:sp>
      <p:sp>
        <p:nvSpPr>
          <p:cNvPr id="14" name="TextBox 13">
            <a:extLst>
              <a:ext uri="{FF2B5EF4-FFF2-40B4-BE49-F238E27FC236}">
                <a16:creationId xmlns:a16="http://schemas.microsoft.com/office/drawing/2014/main" id="{E772FBDC-7968-4AEA-A4A4-3D74FB6A949E}"/>
              </a:ext>
            </a:extLst>
          </p:cNvPr>
          <p:cNvSpPr txBox="1"/>
          <p:nvPr/>
        </p:nvSpPr>
        <p:spPr>
          <a:xfrm>
            <a:off x="588793" y="2138337"/>
            <a:ext cx="6113247" cy="430887"/>
          </a:xfrm>
          <a:prstGeom prst="rect">
            <a:avLst/>
          </a:prstGeom>
          <a:noFill/>
        </p:spPr>
        <p:txBody>
          <a:bodyPr wrap="square" rtlCol="0">
            <a:spAutoFit/>
          </a:bodyPr>
          <a:lstStyle/>
          <a:p>
            <a:r>
              <a:rPr lang="en-GB" sz="1100" b="1" i="1" dirty="0"/>
              <a:t>Interpretation B: </a:t>
            </a:r>
            <a:r>
              <a:rPr lang="en-GB" sz="1100" i="1" dirty="0"/>
              <a:t>The historian </a:t>
            </a:r>
            <a:r>
              <a:rPr lang="en-GB" sz="1100" i="1" dirty="0" err="1"/>
              <a:t>Cabell</a:t>
            </a:r>
            <a:r>
              <a:rPr lang="en-GB" sz="1100" i="1" dirty="0"/>
              <a:t> Phillips, writing in From the Crash to the Blitz, 1969. </a:t>
            </a:r>
            <a:r>
              <a:rPr lang="en-US" sz="1100" dirty="0"/>
              <a:t>An honest look at the American scene during the thirties with emphasis on the political aspects of the era.</a:t>
            </a:r>
            <a:r>
              <a:rPr lang="en-GB" sz="1100" i="1" dirty="0"/>
              <a:t> </a:t>
            </a:r>
          </a:p>
        </p:txBody>
      </p:sp>
      <p:sp>
        <p:nvSpPr>
          <p:cNvPr id="15" name="TextBox 14">
            <a:extLst>
              <a:ext uri="{FF2B5EF4-FFF2-40B4-BE49-F238E27FC236}">
                <a16:creationId xmlns:a16="http://schemas.microsoft.com/office/drawing/2014/main" id="{1572C49C-12FC-414C-ACE6-1379F6C99ABC}"/>
              </a:ext>
            </a:extLst>
          </p:cNvPr>
          <p:cNvSpPr txBox="1"/>
          <p:nvPr/>
        </p:nvSpPr>
        <p:spPr>
          <a:xfrm>
            <a:off x="588793" y="2658731"/>
            <a:ext cx="6113247" cy="938719"/>
          </a:xfrm>
          <a:prstGeom prst="rect">
            <a:avLst/>
          </a:prstGeom>
          <a:noFill/>
          <a:ln>
            <a:solidFill>
              <a:schemeClr val="tx1"/>
            </a:solidFill>
          </a:ln>
        </p:spPr>
        <p:txBody>
          <a:bodyPr wrap="square" rtlCol="0">
            <a:spAutoFit/>
          </a:bodyPr>
          <a:lstStyle/>
          <a:p>
            <a:r>
              <a:rPr lang="en-GB" sz="1100" dirty="0"/>
              <a:t>Roosevelt showed himself to the voters in every part of the country. He showed that his physical problems were no barrier to him. The country gained a picture of him as a man with the poise and self-assurance of an experienced politician. The thousands who saw him found his optimism infectious and exhilarating. As the earnest, plodding defender of the existing government, Hoover was no match for Roosevelt’s fast-paced attack. </a:t>
            </a:r>
          </a:p>
        </p:txBody>
      </p:sp>
      <p:graphicFrame>
        <p:nvGraphicFramePr>
          <p:cNvPr id="16" name="Table 6">
            <a:extLst>
              <a:ext uri="{FF2B5EF4-FFF2-40B4-BE49-F238E27FC236}">
                <a16:creationId xmlns:a16="http://schemas.microsoft.com/office/drawing/2014/main" id="{B99D8989-24AA-4487-9587-761CC6384957}"/>
              </a:ext>
            </a:extLst>
          </p:cNvPr>
          <p:cNvGraphicFramePr>
            <a:graphicFrameLocks noGrp="1"/>
          </p:cNvGraphicFramePr>
          <p:nvPr>
            <p:extLst>
              <p:ext uri="{D42A27DB-BD31-4B8C-83A1-F6EECF244321}">
                <p14:modId xmlns:p14="http://schemas.microsoft.com/office/powerpoint/2010/main" val="2271486198"/>
              </p:ext>
            </p:extLst>
          </p:nvPr>
        </p:nvGraphicFramePr>
        <p:xfrm>
          <a:off x="451043" y="3949877"/>
          <a:ext cx="6250996" cy="2529840"/>
        </p:xfrm>
        <a:graphic>
          <a:graphicData uri="http://schemas.openxmlformats.org/drawingml/2006/table">
            <a:tbl>
              <a:tblPr firstRow="1" bandRow="1">
                <a:tableStyleId>{5C22544A-7EE6-4342-B048-85BDC9FD1C3A}</a:tableStyleId>
              </a:tblPr>
              <a:tblGrid>
                <a:gridCol w="3125498">
                  <a:extLst>
                    <a:ext uri="{9D8B030D-6E8A-4147-A177-3AD203B41FA5}">
                      <a16:colId xmlns:a16="http://schemas.microsoft.com/office/drawing/2014/main" val="3224460013"/>
                    </a:ext>
                  </a:extLst>
                </a:gridCol>
                <a:gridCol w="3125498">
                  <a:extLst>
                    <a:ext uri="{9D8B030D-6E8A-4147-A177-3AD203B41FA5}">
                      <a16:colId xmlns:a16="http://schemas.microsoft.com/office/drawing/2014/main" val="3902008242"/>
                    </a:ext>
                  </a:extLst>
                </a:gridCol>
              </a:tblGrid>
              <a:tr h="370840">
                <a:tc>
                  <a:txBody>
                    <a:bodyPr/>
                    <a:lstStyle/>
                    <a:p>
                      <a:pPr algn="ctr"/>
                      <a:r>
                        <a:rPr lang="en-GB" sz="1100" dirty="0">
                          <a:solidFill>
                            <a:sysClr val="windowText" lastClr="000000"/>
                          </a:solidFill>
                        </a:rPr>
                        <a:t>How are they different?</a:t>
                      </a:r>
                    </a:p>
                    <a:p>
                      <a:pPr algn="ctr"/>
                      <a:r>
                        <a:rPr lang="en-GB" sz="1100" b="0" dirty="0">
                          <a:solidFill>
                            <a:sysClr val="windowText" lastClr="000000"/>
                          </a:solidFill>
                        </a:rPr>
                        <a:t>(Inside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Why are they different?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ysClr val="windowText" lastClr="000000"/>
                          </a:solidFill>
                        </a:rPr>
                        <a:t>(Outside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843846"/>
                  </a:ext>
                </a:extLst>
              </a:tr>
              <a:tr h="370840">
                <a:tc>
                  <a:txBody>
                    <a:bodyPr/>
                    <a:lstStyle/>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043698"/>
                  </a:ext>
                </a:extLst>
              </a:tr>
            </a:tbl>
          </a:graphicData>
        </a:graphic>
      </p:graphicFrame>
      <p:sp>
        <p:nvSpPr>
          <p:cNvPr id="17" name="TextBox 16">
            <a:extLst>
              <a:ext uri="{FF2B5EF4-FFF2-40B4-BE49-F238E27FC236}">
                <a16:creationId xmlns:a16="http://schemas.microsoft.com/office/drawing/2014/main" id="{291346D1-135D-4F39-B81D-EAEFDAEF056E}"/>
              </a:ext>
            </a:extLst>
          </p:cNvPr>
          <p:cNvSpPr txBox="1"/>
          <p:nvPr/>
        </p:nvSpPr>
        <p:spPr>
          <a:xfrm>
            <a:off x="429905" y="8413058"/>
            <a:ext cx="6272134"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pic>
        <p:nvPicPr>
          <p:cNvPr id="5" name="Picture 4" descr="A close up of a logo&#10;&#10;Description automatically generated">
            <a:extLst>
              <a:ext uri="{FF2B5EF4-FFF2-40B4-BE49-F238E27FC236}">
                <a16:creationId xmlns:a16="http://schemas.microsoft.com/office/drawing/2014/main" id="{C3F3A0C0-0E5C-4B5E-A3DB-02E3DA3098D7}"/>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b="31926"/>
          <a:stretch/>
        </p:blipFill>
        <p:spPr>
          <a:xfrm rot="1890038">
            <a:off x="-805997" y="1241748"/>
            <a:ext cx="9265991" cy="6307740"/>
          </a:xfrm>
          <a:prstGeom prst="rect">
            <a:avLst/>
          </a:prstGeom>
        </p:spPr>
      </p:pic>
    </p:spTree>
    <p:extLst>
      <p:ext uri="{BB962C8B-B14F-4D97-AF65-F5344CB8AC3E}">
        <p14:creationId xmlns:p14="http://schemas.microsoft.com/office/powerpoint/2010/main" val="147417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How effective was the New Deal? </a:t>
            </a:r>
            <a:endParaRPr lang="en-GB" sz="1400" b="1" dirty="0">
              <a:latin typeface="+mn-lt"/>
            </a:endParaRPr>
          </a:p>
        </p:txBody>
      </p:sp>
      <p:sp>
        <p:nvSpPr>
          <p:cNvPr id="190" name="TextBox 189"/>
          <p:cNvSpPr txBox="1"/>
          <p:nvPr/>
        </p:nvSpPr>
        <p:spPr>
          <a:xfrm rot="16200000">
            <a:off x="-2892728" y="3527338"/>
            <a:ext cx="6172726" cy="369332"/>
          </a:xfrm>
          <a:prstGeom prst="rect">
            <a:avLst/>
          </a:prstGeom>
          <a:noFill/>
        </p:spPr>
        <p:txBody>
          <a:bodyPr wrap="square" rtlCol="0">
            <a:spAutoFit/>
          </a:bodyPr>
          <a:lstStyle/>
          <a:p>
            <a:pPr algn="ctr"/>
            <a:r>
              <a:rPr lang="en-GB" b="1" dirty="0"/>
              <a:t>Bust – Americans’ experiences of the Depression and New Deal</a:t>
            </a:r>
          </a:p>
        </p:txBody>
      </p:sp>
      <p:graphicFrame>
        <p:nvGraphicFramePr>
          <p:cNvPr id="18" name="Table 5">
            <a:extLst>
              <a:ext uri="{FF2B5EF4-FFF2-40B4-BE49-F238E27FC236}">
                <a16:creationId xmlns:a16="http://schemas.microsoft.com/office/drawing/2014/main" id="{9B1A4F55-6189-4580-8BA7-FF163C97279E}"/>
              </a:ext>
            </a:extLst>
          </p:cNvPr>
          <p:cNvGraphicFramePr>
            <a:graphicFrameLocks noGrp="1"/>
          </p:cNvGraphicFramePr>
          <p:nvPr>
            <p:extLst>
              <p:ext uri="{D42A27DB-BD31-4B8C-83A1-F6EECF244321}">
                <p14:modId xmlns:p14="http://schemas.microsoft.com/office/powerpoint/2010/main" val="2662084659"/>
              </p:ext>
            </p:extLst>
          </p:nvPr>
        </p:nvGraphicFramePr>
        <p:xfrm>
          <a:off x="734403" y="860547"/>
          <a:ext cx="5767494" cy="8641080"/>
        </p:xfrm>
        <a:graphic>
          <a:graphicData uri="http://schemas.openxmlformats.org/drawingml/2006/table">
            <a:tbl>
              <a:tblPr firstRow="1" bandRow="1">
                <a:tableStyleId>{5C22544A-7EE6-4342-B048-85BDC9FD1C3A}</a:tableStyleId>
              </a:tblPr>
              <a:tblGrid>
                <a:gridCol w="1922498">
                  <a:extLst>
                    <a:ext uri="{9D8B030D-6E8A-4147-A177-3AD203B41FA5}">
                      <a16:colId xmlns:a16="http://schemas.microsoft.com/office/drawing/2014/main" val="988158241"/>
                    </a:ext>
                  </a:extLst>
                </a:gridCol>
                <a:gridCol w="1922498">
                  <a:extLst>
                    <a:ext uri="{9D8B030D-6E8A-4147-A177-3AD203B41FA5}">
                      <a16:colId xmlns:a16="http://schemas.microsoft.com/office/drawing/2014/main" val="4292833982"/>
                    </a:ext>
                  </a:extLst>
                </a:gridCol>
                <a:gridCol w="1922498">
                  <a:extLst>
                    <a:ext uri="{9D8B030D-6E8A-4147-A177-3AD203B41FA5}">
                      <a16:colId xmlns:a16="http://schemas.microsoft.com/office/drawing/2014/main" val="1495869854"/>
                    </a:ext>
                  </a:extLst>
                </a:gridCol>
              </a:tblGrid>
              <a:tr h="370840">
                <a:tc gridSpan="3">
                  <a:txBody>
                    <a:bodyPr/>
                    <a:lstStyle/>
                    <a:p>
                      <a:r>
                        <a:rPr lang="en-GB" sz="1100" u="sng" dirty="0">
                          <a:solidFill>
                            <a:schemeClr val="tx1"/>
                          </a:solidFill>
                        </a:rPr>
                        <a:t>Ultimate recall challenge</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23841698"/>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Who </a:t>
                      </a:r>
                      <a:r>
                        <a:rPr lang="en-US" sz="1100" b="1" dirty="0"/>
                        <a:t>discovered Penicillin in 1928? </a:t>
                      </a:r>
                      <a:endParaRPr lang="en-US" sz="1100" b="1" dirty="0">
                        <a:solidFill>
                          <a:schemeClr val="dk1"/>
                        </a:solidFill>
                      </a:endParaRP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96570321"/>
                  </a:ext>
                </a:extLst>
              </a:tr>
              <a:tr h="370840">
                <a:tc>
                  <a:txBody>
                    <a:bodyPr/>
                    <a:lstStyle/>
                    <a:p>
                      <a:pPr algn="ctr"/>
                      <a:r>
                        <a:rPr lang="en-GB" sz="1100" dirty="0"/>
                        <a:t>Howard Florey</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Ernst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Alexander Fleming</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4668332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Who discovered Germ Theory in 1861?</a:t>
                      </a:r>
                    </a:p>
                    <a:p>
                      <a:endParaRPr lang="en-GB" sz="1100" dirty="0"/>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795940653"/>
                  </a:ext>
                </a:extLst>
              </a:tr>
              <a:tr h="370840">
                <a:tc>
                  <a:txBody>
                    <a:bodyPr/>
                    <a:lstStyle/>
                    <a:p>
                      <a:pPr algn="ctr"/>
                      <a:r>
                        <a:rPr lang="en-GB" sz="1100" dirty="0"/>
                        <a:t>Robert Koch</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Louis Pasteur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Paul Ehrlich</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93850502"/>
                  </a:ext>
                </a:extLst>
              </a:tr>
              <a:tr h="370840">
                <a:tc gridSpan="3">
                  <a:txBody>
                    <a:bodyPr/>
                    <a:lstStyle/>
                    <a:p>
                      <a:r>
                        <a:rPr lang="en-GB" sz="1100" b="1" dirty="0"/>
                        <a:t>When was the first Public Health Act introduced? </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842704559"/>
                  </a:ext>
                </a:extLst>
              </a:tr>
              <a:tr h="370840">
                <a:tc>
                  <a:txBody>
                    <a:bodyPr/>
                    <a:lstStyle/>
                    <a:p>
                      <a:pPr algn="ctr"/>
                      <a:r>
                        <a:rPr lang="en-GB" sz="1100" dirty="0"/>
                        <a:t>1847</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1848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1849</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5297889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Which of these was not suggested as a cause of the Black Death in the 1300s?</a:t>
                      </a:r>
                      <a:endParaRPr lang="en-GB" sz="1100" b="1" dirty="0">
                        <a:solidFill>
                          <a:schemeClr val="tx1"/>
                        </a:solidFill>
                      </a:endParaRP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40042488"/>
                  </a:ext>
                </a:extLst>
              </a:tr>
              <a:tr h="370840">
                <a:tc>
                  <a:txBody>
                    <a:bodyPr/>
                    <a:lstStyle/>
                    <a:p>
                      <a:pPr algn="ctr"/>
                      <a:r>
                        <a:rPr lang="en-GB" sz="1100" dirty="0"/>
                        <a:t>Rats</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Miasma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Misaligned planets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246570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Which of these statistics does not appear in the Treaty of Versailles?</a:t>
                      </a:r>
                      <a:endParaRPr lang="en-GB" sz="1100" b="1" dirty="0">
                        <a:solidFill>
                          <a:schemeClr val="tx1"/>
                        </a:solidFill>
                      </a:endParaRP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600885579"/>
                  </a:ext>
                </a:extLst>
              </a:tr>
              <a:tr h="370840">
                <a:tc>
                  <a:txBody>
                    <a:bodyPr/>
                    <a:lstStyle/>
                    <a:p>
                      <a:pPr algn="ctr"/>
                      <a:r>
                        <a:rPr lang="en-GB" sz="1100" dirty="0"/>
                        <a:t>£6,600 million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100,000 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3 submarines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93040731"/>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rPr>
                        <a:t>Which treaty dealt with Austria at the end of the First World War?</a:t>
                      </a:r>
                    </a:p>
                    <a:p>
                      <a:endParaRPr lang="en-GB" sz="1100" dirty="0"/>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80414914"/>
                  </a:ext>
                </a:extLst>
              </a:tr>
              <a:tr h="370840">
                <a:tc>
                  <a:txBody>
                    <a:bodyPr/>
                    <a:lstStyle/>
                    <a:p>
                      <a:pPr algn="ctr"/>
                      <a:r>
                        <a:rPr lang="en-GB" sz="1100" dirty="0"/>
                        <a:t>Sevres</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Lausanne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St. Germain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90440398"/>
                  </a:ext>
                </a:extLst>
              </a:tr>
              <a:tr h="370840">
                <a:tc gridSpan="3">
                  <a:txBody>
                    <a:bodyPr/>
                    <a:lstStyle/>
                    <a:p>
                      <a:r>
                        <a:rPr lang="en-GB" sz="1100" b="1" dirty="0"/>
                        <a:t>Which of these is not a League of Nations Commission?</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430036289"/>
                  </a:ext>
                </a:extLst>
              </a:tr>
              <a:tr h="370840">
                <a:tc>
                  <a:txBody>
                    <a:bodyPr/>
                    <a:lstStyle/>
                    <a:p>
                      <a:pPr algn="ctr"/>
                      <a:r>
                        <a:rPr lang="en-GB" sz="1100" dirty="0"/>
                        <a:t>The Poverty Commission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Central Opium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World Health Organisation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28705634"/>
                  </a:ext>
                </a:extLst>
              </a:tr>
              <a:tr h="370840">
                <a:tc gridSpan="3">
                  <a:txBody>
                    <a:bodyPr/>
                    <a:lstStyle/>
                    <a:p>
                      <a:r>
                        <a:rPr lang="en-GB" sz="1100" b="1" dirty="0"/>
                        <a:t>Which of these actions of Hitler did not break the Treaty of Versailles? </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1446640569"/>
                  </a:ext>
                </a:extLst>
              </a:tr>
              <a:tr h="370840">
                <a:tc>
                  <a:txBody>
                    <a:bodyPr/>
                    <a:lstStyle/>
                    <a:p>
                      <a:pPr algn="ctr"/>
                      <a:r>
                        <a:rPr lang="en-GB" sz="1100" dirty="0"/>
                        <a:t>Anglo-German Naval Agreement</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The Saar plebiscite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Anschluss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35465416"/>
                  </a:ext>
                </a:extLst>
              </a:tr>
              <a:tr h="370840">
                <a:tc gridSpan="3">
                  <a:txBody>
                    <a:bodyPr/>
                    <a:lstStyle/>
                    <a:p>
                      <a:r>
                        <a:rPr lang="en-GB" sz="1100" b="1" dirty="0"/>
                        <a:t>Which of these Alphabet Agencies was made illegal by the Supreme Court?</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730536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HOLC</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NRA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AAA</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5507357"/>
                  </a:ext>
                </a:extLst>
              </a:tr>
              <a:tr h="370840">
                <a:tc gridSpan="3">
                  <a:txBody>
                    <a:bodyPr/>
                    <a:lstStyle/>
                    <a:p>
                      <a:r>
                        <a:rPr lang="en-GB" sz="1100" b="1" dirty="0"/>
                        <a:t>What was the total number of immigrants allowed into America by the National Origins Act? (1924)</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93268534"/>
                  </a:ext>
                </a:extLst>
              </a:tr>
              <a:tr h="370840">
                <a:tc>
                  <a:txBody>
                    <a:bodyPr/>
                    <a:lstStyle/>
                    <a:p>
                      <a:pPr algn="ctr"/>
                      <a:r>
                        <a:rPr lang="en-GB" sz="1100" dirty="0"/>
                        <a:t>150,000</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275,000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350,000</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26659930"/>
                  </a:ext>
                </a:extLst>
              </a:tr>
              <a:tr h="132080">
                <a:tc gridSpan="3">
                  <a:txBody>
                    <a:bodyPr/>
                    <a:lstStyle/>
                    <a:p>
                      <a:r>
                        <a:rPr lang="en-GB" sz="1100" b="1" dirty="0"/>
                        <a:t>How many shares were sold on Black Thursday, 24</a:t>
                      </a:r>
                      <a:r>
                        <a:rPr lang="en-GB" sz="1100" b="1" baseline="30000" dirty="0"/>
                        <a:t>th</a:t>
                      </a:r>
                      <a:r>
                        <a:rPr lang="en-GB" sz="1100" b="1" dirty="0"/>
                        <a:t> Oct 1929?</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52182633"/>
                  </a:ext>
                </a:extLst>
              </a:tr>
              <a:tr h="370840">
                <a:tc>
                  <a:txBody>
                    <a:bodyPr/>
                    <a:lstStyle/>
                    <a:p>
                      <a:pPr algn="ctr"/>
                      <a:r>
                        <a:rPr lang="en-GB" sz="1100" dirty="0"/>
                        <a:t>13 million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14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15 million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92437456"/>
                  </a:ext>
                </a:extLst>
              </a:tr>
            </a:tbl>
          </a:graphicData>
        </a:graphic>
      </p:graphicFrame>
      <p:grpSp>
        <p:nvGrpSpPr>
          <p:cNvPr id="19" name="Group 18">
            <a:extLst>
              <a:ext uri="{FF2B5EF4-FFF2-40B4-BE49-F238E27FC236}">
                <a16:creationId xmlns:a16="http://schemas.microsoft.com/office/drawing/2014/main" id="{FDA93B91-497F-47DA-93A7-74211D1A3C6A}"/>
              </a:ext>
            </a:extLst>
          </p:cNvPr>
          <p:cNvGrpSpPr/>
          <p:nvPr/>
        </p:nvGrpSpPr>
        <p:grpSpPr>
          <a:xfrm>
            <a:off x="5464691" y="23416"/>
            <a:ext cx="1384342" cy="1204450"/>
            <a:chOff x="1133795" y="2212900"/>
            <a:chExt cx="4679154" cy="4286340"/>
          </a:xfrm>
        </p:grpSpPr>
        <p:pic>
          <p:nvPicPr>
            <p:cNvPr id="20" name="Picture 2" descr="Paint Splat Royalty Free Cliparts, Vectors, And Stock Illustration ...">
              <a:extLst>
                <a:ext uri="{FF2B5EF4-FFF2-40B4-BE49-F238E27FC236}">
                  <a16:creationId xmlns:a16="http://schemas.microsoft.com/office/drawing/2014/main" id="{EE6C2C3A-8F30-43AE-BB7D-98CD6AB8048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9B7849-4634-41D7-9E9C-8F5993EDB3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spTree>
    <p:extLst>
      <p:ext uri="{BB962C8B-B14F-4D97-AF65-F5344CB8AC3E}">
        <p14:creationId xmlns:p14="http://schemas.microsoft.com/office/powerpoint/2010/main" val="158508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89" y="312914"/>
            <a:ext cx="5065801" cy="1782586"/>
          </a:xfrm>
        </p:spPr>
        <p:txBody>
          <a:bodyPr>
            <a:normAutofit/>
          </a:bodyPr>
          <a:lstStyle/>
          <a:p>
            <a:pPr marL="0" indent="0">
              <a:lnSpc>
                <a:spcPct val="100000"/>
              </a:lnSpc>
              <a:buNone/>
            </a:pPr>
            <a:r>
              <a:rPr lang="en-US" sz="1200" dirty="0"/>
              <a:t>Every activity that you do in your silent start will be completed in this booklet.</a:t>
            </a:r>
          </a:p>
          <a:p>
            <a:pPr marL="0" indent="0">
              <a:lnSpc>
                <a:spcPct val="100000"/>
              </a:lnSpc>
              <a:buNone/>
            </a:pPr>
            <a:r>
              <a:rPr lang="en-US" sz="1200" dirty="0"/>
              <a:t>All of the activities are designed to recap knowledge and link knowledge together. It is important that you constantly review your learning and use your knowledge </a:t>
            </a:r>
            <a:r>
              <a:rPr lang="en-US" sz="1200" dirty="0" err="1"/>
              <a:t>organisers</a:t>
            </a:r>
            <a:r>
              <a:rPr lang="en-US" sz="1200" dirty="0"/>
              <a:t> at home. </a:t>
            </a:r>
          </a:p>
          <a:p>
            <a:pPr marL="0" indent="0">
              <a:lnSpc>
                <a:spcPct val="100000"/>
              </a:lnSpc>
              <a:buNone/>
            </a:pPr>
            <a:r>
              <a:rPr lang="en-US" sz="1200" dirty="0"/>
              <a:t>To be successful in GCSE History, you must know your content inside out. This booklet is the first step on that journey.</a:t>
            </a:r>
          </a:p>
          <a:p>
            <a:pPr marL="0" indent="0" algn="just">
              <a:buNone/>
            </a:pP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7329" l="4667" r="100000">
                        <a14:foregroundMark x1="45333" y1="28190" x2="45333" y2="28190"/>
                      </a14:backgroundRemoval>
                    </a14:imgEffect>
                  </a14:imgLayer>
                </a14:imgProps>
              </a:ext>
            </a:extLst>
          </a:blip>
          <a:stretch>
            <a:fillRect/>
          </a:stretch>
        </p:blipFill>
        <p:spPr>
          <a:xfrm flipH="1">
            <a:off x="5346790" y="312914"/>
            <a:ext cx="1111160" cy="1248203"/>
          </a:xfrm>
          <a:prstGeom prst="rect">
            <a:avLst/>
          </a:prstGeom>
        </p:spPr>
      </p:pic>
      <p:graphicFrame>
        <p:nvGraphicFramePr>
          <p:cNvPr id="2" name="Table 4">
            <a:extLst>
              <a:ext uri="{FF2B5EF4-FFF2-40B4-BE49-F238E27FC236}">
                <a16:creationId xmlns:a16="http://schemas.microsoft.com/office/drawing/2014/main" id="{56955CEC-59FA-4542-B0D6-77D2746F8E87}"/>
              </a:ext>
            </a:extLst>
          </p:cNvPr>
          <p:cNvGraphicFramePr>
            <a:graphicFrameLocks noGrp="1"/>
          </p:cNvGraphicFramePr>
          <p:nvPr>
            <p:extLst>
              <p:ext uri="{D42A27DB-BD31-4B8C-83A1-F6EECF244321}">
                <p14:modId xmlns:p14="http://schemas.microsoft.com/office/powerpoint/2010/main" val="3578453149"/>
              </p:ext>
            </p:extLst>
          </p:nvPr>
        </p:nvGraphicFramePr>
        <p:xfrm>
          <a:off x="571734" y="1911659"/>
          <a:ext cx="6176961" cy="7449820"/>
        </p:xfrm>
        <a:graphic>
          <a:graphicData uri="http://schemas.openxmlformats.org/drawingml/2006/table">
            <a:tbl>
              <a:tblPr firstRow="1" bandRow="1">
                <a:tableStyleId>{5C22544A-7EE6-4342-B048-85BDC9FD1C3A}</a:tableStyleId>
              </a:tblPr>
              <a:tblGrid>
                <a:gridCol w="402824">
                  <a:extLst>
                    <a:ext uri="{9D8B030D-6E8A-4147-A177-3AD203B41FA5}">
                      <a16:colId xmlns:a16="http://schemas.microsoft.com/office/drawing/2014/main" val="2825444786"/>
                    </a:ext>
                  </a:extLst>
                </a:gridCol>
                <a:gridCol w="2810490">
                  <a:extLst>
                    <a:ext uri="{9D8B030D-6E8A-4147-A177-3AD203B41FA5}">
                      <a16:colId xmlns:a16="http://schemas.microsoft.com/office/drawing/2014/main" val="159081717"/>
                    </a:ext>
                  </a:extLst>
                </a:gridCol>
                <a:gridCol w="2963647">
                  <a:extLst>
                    <a:ext uri="{9D8B030D-6E8A-4147-A177-3AD203B41FA5}">
                      <a16:colId xmlns:a16="http://schemas.microsoft.com/office/drawing/2014/main" val="2584758114"/>
                    </a:ext>
                  </a:extLst>
                </a:gridCol>
              </a:tblGrid>
              <a:tr h="370840">
                <a:tc>
                  <a:txBody>
                    <a:bodyPr/>
                    <a:lstStyle/>
                    <a:p>
                      <a:pPr algn="ct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a:solidFill>
                            <a:schemeClr val="tx1"/>
                          </a:solidFil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Content to focus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041895"/>
                  </a:ext>
                </a:extLst>
              </a:tr>
              <a:tr h="370840">
                <a:tc gridSpan="3">
                  <a:txBody>
                    <a:bodyPr/>
                    <a:lstStyle/>
                    <a:p>
                      <a:pPr algn="ctr"/>
                      <a:r>
                        <a:rPr lang="en-GB" b="1" dirty="0">
                          <a:solidFill>
                            <a:schemeClr val="tx1"/>
                          </a:solidFill>
                        </a:rPr>
                        <a:t>American people and the ‘Boom’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463262581"/>
                  </a:ext>
                </a:extLst>
              </a:tr>
              <a:tr h="37084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Lessons 1 - </a:t>
                      </a:r>
                      <a:endParaRPr lang="en-GB" b="1" dirty="0"/>
                    </a:p>
                    <a:p>
                      <a:endParaRPr lang="en-GB" dirty="0">
                        <a:solidFill>
                          <a:schemeClr val="tx1"/>
                        </a:solidFill>
                      </a:endParaRPr>
                    </a:p>
                  </a:txBody>
                  <a:tcPr vert="vert27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‘Boom’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319755"/>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Social and cultural developments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558203"/>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Divided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330610"/>
                  </a:ext>
                </a:extLst>
              </a:tr>
              <a:tr h="370840">
                <a:tc gridSpan="3">
                  <a:txBody>
                    <a:bodyPr/>
                    <a:lstStyle/>
                    <a:p>
                      <a:pPr algn="ctr"/>
                      <a:r>
                        <a:rPr lang="en-GB" b="1" dirty="0">
                          <a:solidFill>
                            <a:schemeClr val="tx1"/>
                          </a:solidFill>
                        </a:rPr>
                        <a:t>Bust – Americans’ experiences of the Depression and New Deal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10147963"/>
                  </a:ext>
                </a:extLst>
              </a:tr>
              <a:tr h="370840">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Lessons  - </a:t>
                      </a:r>
                      <a:endParaRPr lang="en-GB" b="1" dirty="0"/>
                    </a:p>
                    <a:p>
                      <a:endParaRPr lang="en-GB" dirty="0">
                        <a:solidFill>
                          <a:schemeClr val="tx1"/>
                        </a:solidFill>
                      </a:endParaRPr>
                    </a:p>
                  </a:txBody>
                  <a:tcPr vert="vert270"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American society during the 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4403554"/>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effectiveness of the New Deal on different groups in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355960"/>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The impact of the Second World War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510709"/>
                  </a:ext>
                </a:extLst>
              </a:tr>
              <a:tr h="370840">
                <a:tc gridSpan="3">
                  <a:txBody>
                    <a:bodyPr/>
                    <a:lstStyle/>
                    <a:p>
                      <a:pPr algn="ctr"/>
                      <a:r>
                        <a:rPr lang="en-GB" b="1" dirty="0">
                          <a:solidFill>
                            <a:schemeClr val="tx1"/>
                          </a:solidFill>
                        </a:rPr>
                        <a:t>Post-war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788699212"/>
                  </a:ext>
                </a:extLst>
              </a:tr>
              <a:tr h="370840">
                <a:tc rowSpan="3">
                  <a:txBody>
                    <a:bodyPr/>
                    <a:lstStyle/>
                    <a:p>
                      <a:r>
                        <a:rPr lang="en-GB" b="1" dirty="0">
                          <a:solidFill>
                            <a:schemeClr val="tx1"/>
                          </a:solidFill>
                        </a:rPr>
                        <a:t>Lessons -</a:t>
                      </a:r>
                    </a:p>
                  </a:txBody>
                  <a:tcPr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Post-war American society and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4487347"/>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Racial tension and development in the Civil Rights campaigns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9785474"/>
                  </a:ext>
                </a:extLst>
              </a:tr>
              <a:tr h="370840">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America and the ‘Greta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712326"/>
                  </a:ext>
                </a:extLst>
              </a:tr>
            </a:tbl>
          </a:graphicData>
        </a:graphic>
      </p:graphicFrame>
    </p:spTree>
    <p:extLst>
      <p:ext uri="{BB962C8B-B14F-4D97-AF65-F5344CB8AC3E}">
        <p14:creationId xmlns:p14="http://schemas.microsoft.com/office/powerpoint/2010/main" val="320514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2D518-5177-4516-A4B5-A005C2D78BB4}"/>
              </a:ext>
            </a:extLst>
          </p:cNvPr>
          <p:cNvPicPr>
            <a:picLocks noChangeAspect="1"/>
          </p:cNvPicPr>
          <p:nvPr/>
        </p:nvPicPr>
        <p:blipFill rotWithShape="1">
          <a:blip r:embed="rId2"/>
          <a:srcRect l="34152" t="27169" r="35039" b="8059"/>
          <a:stretch/>
        </p:blipFill>
        <p:spPr>
          <a:xfrm>
            <a:off x="2501937" y="5030643"/>
            <a:ext cx="2112937" cy="2498651"/>
          </a:xfrm>
          <a:prstGeom prst="rect">
            <a:avLst/>
          </a:prstGeom>
        </p:spPr>
      </p:pic>
      <p:pic>
        <p:nvPicPr>
          <p:cNvPr id="1026" name="Picture 2" descr="World's Highest Standard of Living — PiqueShow">
            <a:extLst>
              <a:ext uri="{FF2B5EF4-FFF2-40B4-BE49-F238E27FC236}">
                <a16:creationId xmlns:a16="http://schemas.microsoft.com/office/drawing/2014/main" id="{29DB1C08-46D5-4F4B-98E7-77618EA36F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380" y="455814"/>
            <a:ext cx="3527681" cy="257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From isolation to World Wat</a:t>
            </a:r>
            <a:endParaRPr lang="en-GB" sz="1400" b="1" dirty="0">
              <a:latin typeface="+mn-lt"/>
            </a:endParaRPr>
          </a:p>
        </p:txBody>
      </p:sp>
      <p:sp>
        <p:nvSpPr>
          <p:cNvPr id="190" name="TextBox 189"/>
          <p:cNvSpPr txBox="1"/>
          <p:nvPr/>
        </p:nvSpPr>
        <p:spPr>
          <a:xfrm rot="16200000">
            <a:off x="-3299746" y="3934356"/>
            <a:ext cx="6986762" cy="369332"/>
          </a:xfrm>
          <a:prstGeom prst="rect">
            <a:avLst/>
          </a:prstGeom>
          <a:noFill/>
        </p:spPr>
        <p:txBody>
          <a:bodyPr wrap="square" rtlCol="0">
            <a:spAutoFit/>
          </a:bodyPr>
          <a:lstStyle/>
          <a:p>
            <a:pPr algn="ctr"/>
            <a:r>
              <a:rPr lang="en-GB" b="1" dirty="0"/>
              <a:t>Bust – Americans’ experiences of the Depression and New Deal</a:t>
            </a:r>
          </a:p>
        </p:txBody>
      </p:sp>
      <p:grpSp>
        <p:nvGrpSpPr>
          <p:cNvPr id="34" name="Group 33">
            <a:extLst>
              <a:ext uri="{FF2B5EF4-FFF2-40B4-BE49-F238E27FC236}">
                <a16:creationId xmlns:a16="http://schemas.microsoft.com/office/drawing/2014/main" id="{16B43A86-5F99-47D7-BE88-B6874446AA8A}"/>
              </a:ext>
            </a:extLst>
          </p:cNvPr>
          <p:cNvGrpSpPr/>
          <p:nvPr/>
        </p:nvGrpSpPr>
        <p:grpSpPr>
          <a:xfrm>
            <a:off x="2501936" y="5061177"/>
            <a:ext cx="2112939" cy="2480148"/>
            <a:chOff x="2458261" y="2599040"/>
            <a:chExt cx="2664356" cy="3303136"/>
          </a:xfrm>
        </p:grpSpPr>
        <p:sp>
          <p:nvSpPr>
            <p:cNvPr id="36" name="Right Triangle 35">
              <a:extLst>
                <a:ext uri="{FF2B5EF4-FFF2-40B4-BE49-F238E27FC236}">
                  <a16:creationId xmlns:a16="http://schemas.microsoft.com/office/drawing/2014/main" id="{81C57F00-E447-4FF6-9193-B20B66FDEE1C}"/>
                </a:ext>
              </a:extLst>
            </p:cNvPr>
            <p:cNvSpPr/>
            <p:nvPr/>
          </p:nvSpPr>
          <p:spPr>
            <a:xfrm rot="5400000">
              <a:off x="2490730" y="2581742"/>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37" name="Right Triangle 36">
              <a:extLst>
                <a:ext uri="{FF2B5EF4-FFF2-40B4-BE49-F238E27FC236}">
                  <a16:creationId xmlns:a16="http://schemas.microsoft.com/office/drawing/2014/main" id="{532D7A7B-4032-4AEC-BDF5-071B9B105DD4}"/>
                </a:ext>
              </a:extLst>
            </p:cNvPr>
            <p:cNvSpPr/>
            <p:nvPr/>
          </p:nvSpPr>
          <p:spPr>
            <a:xfrm rot="10800000">
              <a:off x="4746085" y="2599040"/>
              <a:ext cx="376531" cy="423993"/>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38" name="Right Triangle 37">
              <a:extLst>
                <a:ext uri="{FF2B5EF4-FFF2-40B4-BE49-F238E27FC236}">
                  <a16:creationId xmlns:a16="http://schemas.microsoft.com/office/drawing/2014/main" id="{034E616A-C0C0-4F48-B1A0-55403BDC5F94}"/>
                </a:ext>
              </a:extLst>
            </p:cNvPr>
            <p:cNvSpPr/>
            <p:nvPr/>
          </p:nvSpPr>
          <p:spPr>
            <a:xfrm>
              <a:off x="2458261" y="5455121"/>
              <a:ext cx="376531" cy="423993"/>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39" name="Right Triangle 38">
              <a:extLst>
                <a:ext uri="{FF2B5EF4-FFF2-40B4-BE49-F238E27FC236}">
                  <a16:creationId xmlns:a16="http://schemas.microsoft.com/office/drawing/2014/main" id="{840DDA59-46E7-40D9-A631-50CEBABEE96B}"/>
                </a:ext>
              </a:extLst>
            </p:cNvPr>
            <p:cNvSpPr/>
            <p:nvPr/>
          </p:nvSpPr>
          <p:spPr>
            <a:xfrm rot="16200000">
              <a:off x="4722354" y="5501914"/>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grpSp>
        <p:nvGrpSpPr>
          <p:cNvPr id="40" name="Group 39">
            <a:extLst>
              <a:ext uri="{FF2B5EF4-FFF2-40B4-BE49-F238E27FC236}">
                <a16:creationId xmlns:a16="http://schemas.microsoft.com/office/drawing/2014/main" id="{B2CE3D71-3382-470C-91D9-2D48B37B95BC}"/>
              </a:ext>
            </a:extLst>
          </p:cNvPr>
          <p:cNvGrpSpPr/>
          <p:nvPr/>
        </p:nvGrpSpPr>
        <p:grpSpPr>
          <a:xfrm>
            <a:off x="378301" y="452692"/>
            <a:ext cx="6395156" cy="4500308"/>
            <a:chOff x="-344699" y="-172948"/>
            <a:chExt cx="6395156" cy="4500308"/>
          </a:xfrm>
        </p:grpSpPr>
        <p:grpSp>
          <p:nvGrpSpPr>
            <p:cNvPr id="44" name="Group 43">
              <a:extLst>
                <a:ext uri="{FF2B5EF4-FFF2-40B4-BE49-F238E27FC236}">
                  <a16:creationId xmlns:a16="http://schemas.microsoft.com/office/drawing/2014/main" id="{FE5BD694-2D3B-4257-BF71-DB5ECCCD6D51}"/>
                </a:ext>
              </a:extLst>
            </p:cNvPr>
            <p:cNvGrpSpPr/>
            <p:nvPr/>
          </p:nvGrpSpPr>
          <p:grpSpPr>
            <a:xfrm rot="5400000">
              <a:off x="1502354" y="-649275"/>
              <a:ext cx="2575379" cy="3528033"/>
              <a:chOff x="-140148" y="214243"/>
              <a:chExt cx="2086948" cy="1926058"/>
            </a:xfrm>
          </p:grpSpPr>
          <p:sp>
            <p:nvSpPr>
              <p:cNvPr id="45" name="Right Triangle 44">
                <a:extLst>
                  <a:ext uri="{FF2B5EF4-FFF2-40B4-BE49-F238E27FC236}">
                    <a16:creationId xmlns:a16="http://schemas.microsoft.com/office/drawing/2014/main" id="{D3A9D270-5BE7-4D06-87CC-2E9F3D5DF2B1}"/>
                  </a:ext>
                </a:extLst>
              </p:cNvPr>
              <p:cNvSpPr/>
              <p:nvPr/>
            </p:nvSpPr>
            <p:spPr>
              <a:xfrm>
                <a:off x="-132905" y="1778794"/>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46" name="Right Triangle 45">
                <a:extLst>
                  <a:ext uri="{FF2B5EF4-FFF2-40B4-BE49-F238E27FC236}">
                    <a16:creationId xmlns:a16="http://schemas.microsoft.com/office/drawing/2014/main" id="{4A128643-E764-4AD1-8D9E-A8E71599B88A}"/>
                  </a:ext>
                </a:extLst>
              </p:cNvPr>
              <p:cNvSpPr/>
              <p:nvPr/>
            </p:nvSpPr>
            <p:spPr>
              <a:xfrm flipH="1">
                <a:off x="1553417" y="1778794"/>
                <a:ext cx="383112" cy="361315"/>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47" name="Right Triangle 46">
                <a:extLst>
                  <a:ext uri="{FF2B5EF4-FFF2-40B4-BE49-F238E27FC236}">
                    <a16:creationId xmlns:a16="http://schemas.microsoft.com/office/drawing/2014/main" id="{49894BB6-710B-4E1E-AF6A-FC2DBE843A02}"/>
                  </a:ext>
                </a:extLst>
              </p:cNvPr>
              <p:cNvSpPr/>
              <p:nvPr/>
            </p:nvSpPr>
            <p:spPr>
              <a:xfrm rot="5400000">
                <a:off x="-156097" y="238550"/>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48" name="Right Triangle 47">
                <a:extLst>
                  <a:ext uri="{FF2B5EF4-FFF2-40B4-BE49-F238E27FC236}">
                    <a16:creationId xmlns:a16="http://schemas.microsoft.com/office/drawing/2014/main" id="{8AB9C10C-D6E4-4D68-A183-A05836CEAE98}"/>
                  </a:ext>
                </a:extLst>
              </p:cNvPr>
              <p:cNvSpPr/>
              <p:nvPr/>
            </p:nvSpPr>
            <p:spPr>
              <a:xfrm rot="10800000">
                <a:off x="1553395" y="214243"/>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42" name="Rectangle 41">
              <a:extLst>
                <a:ext uri="{FF2B5EF4-FFF2-40B4-BE49-F238E27FC236}">
                  <a16:creationId xmlns:a16="http://schemas.microsoft.com/office/drawing/2014/main" id="{63DA0801-8303-46A9-A0D6-825447E1003A}"/>
                </a:ext>
              </a:extLst>
            </p:cNvPr>
            <p:cNvSpPr/>
            <p:nvPr/>
          </p:nvSpPr>
          <p:spPr>
            <a:xfrm>
              <a:off x="-344699" y="2549121"/>
              <a:ext cx="6395156" cy="177823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grpSp>
      <p:sp>
        <p:nvSpPr>
          <p:cNvPr id="49" name="Rectangle 48">
            <a:extLst>
              <a:ext uri="{FF2B5EF4-FFF2-40B4-BE49-F238E27FC236}">
                <a16:creationId xmlns:a16="http://schemas.microsoft.com/office/drawing/2014/main" id="{9DD70ECE-42A4-46E1-96F1-1A39E8B0C556}"/>
              </a:ext>
            </a:extLst>
          </p:cNvPr>
          <p:cNvSpPr/>
          <p:nvPr/>
        </p:nvSpPr>
        <p:spPr>
          <a:xfrm>
            <a:off x="378301" y="7612402"/>
            <a:ext cx="6395156" cy="200788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59E0D3E-4423-413A-B96E-653FBBA05001}"/>
              </a:ext>
            </a:extLst>
          </p:cNvPr>
          <p:cNvSpPr txBox="1"/>
          <p:nvPr/>
        </p:nvSpPr>
        <p:spPr>
          <a:xfrm>
            <a:off x="4659442" y="5274817"/>
            <a:ext cx="2161027" cy="2123658"/>
          </a:xfrm>
          <a:prstGeom prst="rect">
            <a:avLst/>
          </a:prstGeom>
          <a:noFill/>
        </p:spPr>
        <p:txBody>
          <a:bodyPr wrap="square" rtlCol="0">
            <a:spAutoFit/>
          </a:bodyPr>
          <a:lstStyle/>
          <a:p>
            <a:r>
              <a:rPr lang="en-GB" sz="1100" dirty="0"/>
              <a:t>The various labels say:</a:t>
            </a:r>
          </a:p>
          <a:p>
            <a:pPr marL="171450" indent="-171450">
              <a:buFont typeface="Arial" panose="020B0604020202020204" pitchFamily="34" charset="0"/>
              <a:buChar char="•"/>
            </a:pPr>
            <a:r>
              <a:rPr lang="en-US" sz="1100" dirty="0"/>
              <a:t>The law</a:t>
            </a:r>
          </a:p>
          <a:p>
            <a:pPr marL="171450" indent="-171450">
              <a:buFont typeface="Arial" panose="020B0604020202020204" pitchFamily="34" charset="0"/>
              <a:buChar char="•"/>
            </a:pPr>
            <a:r>
              <a:rPr lang="en-US" sz="1100" dirty="0"/>
              <a:t>Justice</a:t>
            </a:r>
          </a:p>
          <a:p>
            <a:pPr marL="171450" indent="-171450">
              <a:buFont typeface="Arial" panose="020B0604020202020204" pitchFamily="34" charset="0"/>
              <a:buChar char="•"/>
            </a:pPr>
            <a:r>
              <a:rPr lang="en-US" sz="1100" dirty="0"/>
              <a:t>Organized crime</a:t>
            </a:r>
          </a:p>
          <a:p>
            <a:pPr marL="171450" indent="-171450">
              <a:buFont typeface="Arial" panose="020B0604020202020204" pitchFamily="34" charset="0"/>
              <a:buChar char="•"/>
            </a:pPr>
            <a:r>
              <a:rPr lang="en-US" sz="1100" dirty="0"/>
              <a:t>Bootleg profits</a:t>
            </a:r>
          </a:p>
          <a:p>
            <a:pPr marL="171450" indent="-171450">
              <a:buFont typeface="Arial" panose="020B0604020202020204" pitchFamily="34" charset="0"/>
              <a:buChar char="•"/>
            </a:pPr>
            <a:r>
              <a:rPr lang="en-US" sz="1100" dirty="0"/>
              <a:t>Gang rule</a:t>
            </a:r>
          </a:p>
          <a:p>
            <a:pPr marL="171450" indent="-171450">
              <a:buFont typeface="Arial" panose="020B0604020202020204" pitchFamily="34" charset="0"/>
              <a:buChar char="•"/>
            </a:pPr>
            <a:r>
              <a:rPr lang="en-US" sz="1100" dirty="0"/>
              <a:t>Pardon</a:t>
            </a:r>
          </a:p>
          <a:p>
            <a:pPr marL="171450" indent="-171450">
              <a:buFont typeface="Arial" panose="020B0604020202020204" pitchFamily="34" charset="0"/>
              <a:buChar char="•"/>
            </a:pPr>
            <a:r>
              <a:rPr lang="en-US" sz="1100" dirty="0"/>
              <a:t>Bond money</a:t>
            </a:r>
          </a:p>
          <a:p>
            <a:pPr marL="171450" indent="-171450">
              <a:buFont typeface="Arial" panose="020B0604020202020204" pitchFamily="34" charset="0"/>
              <a:buChar char="•"/>
            </a:pPr>
            <a:r>
              <a:rPr lang="en-US" sz="1100" dirty="0"/>
              <a:t>Money to bribe politicians. Money to bribe jurors. Money to beat the law. Money to hire “best” lawyers. </a:t>
            </a:r>
            <a:endParaRPr lang="en-GB" sz="1100" dirty="0"/>
          </a:p>
        </p:txBody>
      </p:sp>
      <p:sp>
        <p:nvSpPr>
          <p:cNvPr id="50" name="TextBox 49">
            <a:extLst>
              <a:ext uri="{FF2B5EF4-FFF2-40B4-BE49-F238E27FC236}">
                <a16:creationId xmlns:a16="http://schemas.microsoft.com/office/drawing/2014/main" id="{FD6080D7-83ED-4B8E-A59F-7E16CF091649}"/>
              </a:ext>
            </a:extLst>
          </p:cNvPr>
          <p:cNvSpPr txBox="1"/>
          <p:nvPr/>
        </p:nvSpPr>
        <p:spPr>
          <a:xfrm>
            <a:off x="4901442" y="6061321"/>
            <a:ext cx="1362879" cy="276999"/>
          </a:xfrm>
          <a:prstGeom prst="rect">
            <a:avLst/>
          </a:prstGeom>
          <a:noFill/>
        </p:spPr>
        <p:txBody>
          <a:bodyPr wrap="square" rtlCol="0">
            <a:spAutoFit/>
          </a:bodyPr>
          <a:lstStyle/>
          <a:p>
            <a:endParaRPr lang="en-GB" sz="1200" dirty="0"/>
          </a:p>
        </p:txBody>
      </p:sp>
      <p:sp>
        <p:nvSpPr>
          <p:cNvPr id="51" name="TextBox 50">
            <a:extLst>
              <a:ext uri="{FF2B5EF4-FFF2-40B4-BE49-F238E27FC236}">
                <a16:creationId xmlns:a16="http://schemas.microsoft.com/office/drawing/2014/main" id="{589163D8-1371-4662-A3DD-F7451E7DC3B0}"/>
              </a:ext>
            </a:extLst>
          </p:cNvPr>
          <p:cNvSpPr txBox="1"/>
          <p:nvPr/>
        </p:nvSpPr>
        <p:spPr>
          <a:xfrm>
            <a:off x="4901442" y="5686926"/>
            <a:ext cx="1919026" cy="276999"/>
          </a:xfrm>
          <a:prstGeom prst="rect">
            <a:avLst/>
          </a:prstGeom>
          <a:noFill/>
        </p:spPr>
        <p:txBody>
          <a:bodyPr wrap="square" rtlCol="0">
            <a:spAutoFit/>
          </a:bodyPr>
          <a:lstStyle/>
          <a:p>
            <a:endParaRPr lang="en-GB" sz="1200" dirty="0"/>
          </a:p>
        </p:txBody>
      </p:sp>
    </p:spTree>
    <p:extLst>
      <p:ext uri="{BB962C8B-B14F-4D97-AF65-F5344CB8AC3E}">
        <p14:creationId xmlns:p14="http://schemas.microsoft.com/office/powerpoint/2010/main" val="310876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510882F-3225-4896-864A-A30EBD2C1960}"/>
              </a:ext>
            </a:extLst>
          </p:cNvPr>
          <p:cNvPicPr>
            <a:picLocks noChangeAspect="1"/>
          </p:cNvPicPr>
          <p:nvPr/>
        </p:nvPicPr>
        <p:blipFill rotWithShape="1">
          <a:blip r:embed="rId2">
            <a:alphaModFix amt="20000"/>
            <a:duotone>
              <a:prstClr val="black"/>
              <a:srgbClr val="D9C3A5">
                <a:tint val="50000"/>
                <a:satMod val="180000"/>
              </a:srgbClr>
            </a:duotone>
            <a:extLst>
              <a:ext uri="{28A0092B-C50C-407E-A947-70E740481C1C}">
                <a14:useLocalDpi xmlns:a14="http://schemas.microsoft.com/office/drawing/2010/main" val="0"/>
              </a:ext>
            </a:extLst>
          </a:blip>
          <a:srcRect b="13977"/>
          <a:stretch/>
        </p:blipFill>
        <p:spPr>
          <a:xfrm>
            <a:off x="0" y="1524000"/>
            <a:ext cx="6858000" cy="5899484"/>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America at war</a:t>
            </a:r>
            <a:endParaRPr lang="en-GB" sz="1400" b="1" dirty="0">
              <a:latin typeface="+mn-lt"/>
            </a:endParaRPr>
          </a:p>
        </p:txBody>
      </p:sp>
      <p:sp>
        <p:nvSpPr>
          <p:cNvPr id="190" name="TextBox 189"/>
          <p:cNvSpPr txBox="1"/>
          <p:nvPr/>
        </p:nvSpPr>
        <p:spPr>
          <a:xfrm rot="16200000">
            <a:off x="-3205287" y="3839897"/>
            <a:ext cx="6797844" cy="369332"/>
          </a:xfrm>
          <a:prstGeom prst="rect">
            <a:avLst/>
          </a:prstGeom>
          <a:noFill/>
        </p:spPr>
        <p:txBody>
          <a:bodyPr wrap="square" rtlCol="0">
            <a:spAutoFit/>
          </a:bodyPr>
          <a:lstStyle/>
          <a:p>
            <a:pPr algn="ctr"/>
            <a:r>
              <a:rPr lang="en-GB" b="1" dirty="0"/>
              <a:t>Bust – Americans’ experiences of the Depression and New Deal</a:t>
            </a:r>
          </a:p>
        </p:txBody>
      </p:sp>
      <p:sp>
        <p:nvSpPr>
          <p:cNvPr id="3" name="TextBox 2">
            <a:extLst>
              <a:ext uri="{FF2B5EF4-FFF2-40B4-BE49-F238E27FC236}">
                <a16:creationId xmlns:a16="http://schemas.microsoft.com/office/drawing/2014/main" id="{6A41651C-73D5-45DA-BE32-95BEDC219B5C}"/>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Corrections – target things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6E1F8D40-EEA9-435B-A13B-72F159A1BC42}"/>
              </a:ext>
            </a:extLst>
          </p:cNvPr>
          <p:cNvSpPr txBox="1"/>
          <p:nvPr/>
        </p:nvSpPr>
        <p:spPr>
          <a:xfrm>
            <a:off x="446368" y="5714550"/>
            <a:ext cx="6250996"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Connect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Describe two reasons why America joined the Second World War.</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22A85CF7-F753-4FEC-A041-CF1105414365}"/>
              </a:ext>
            </a:extLst>
          </p:cNvPr>
          <p:cNvGraphicFramePr>
            <a:graphicFrameLocks noGrp="1"/>
          </p:cNvGraphicFramePr>
          <p:nvPr>
            <p:extLst>
              <p:ext uri="{D42A27DB-BD31-4B8C-83A1-F6EECF244321}">
                <p14:modId xmlns:p14="http://schemas.microsoft.com/office/powerpoint/2010/main" val="568028917"/>
              </p:ext>
            </p:extLst>
          </p:nvPr>
        </p:nvGraphicFramePr>
        <p:xfrm>
          <a:off x="462831" y="864710"/>
          <a:ext cx="6218070" cy="4366954"/>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Lend Lease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Munitions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a:t>
                      </a:r>
                      <a:r>
                        <a:rPr lang="en-GB" sz="1200" b="1" dirty="0">
                          <a:solidFill>
                            <a:sysClr val="windowText" lastClr="000000"/>
                          </a:solidFill>
                        </a:rPr>
                        <a:t> Tariff</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Malnutrition</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were Fred Astaire and Ginger Rogers?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Who was Rosie the Riveter?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did Roosevelt do to banks?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How many people were losing their job every day in 1932?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Roosevelt elected for a second term in office?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did the USA enter the war?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58860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How prosperous were the American people in the 1950s?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sp>
        <p:nvSpPr>
          <p:cNvPr id="130" name="TextBox 129">
            <a:extLst>
              <a:ext uri="{FF2B5EF4-FFF2-40B4-BE49-F238E27FC236}">
                <a16:creationId xmlns:a16="http://schemas.microsoft.com/office/drawing/2014/main" id="{6E1F8D40-EEA9-435B-A13B-72F159A1BC42}"/>
              </a:ext>
            </a:extLst>
          </p:cNvPr>
          <p:cNvSpPr txBox="1"/>
          <p:nvPr/>
        </p:nvSpPr>
        <p:spPr>
          <a:xfrm>
            <a:off x="555708" y="7755459"/>
            <a:ext cx="6141654" cy="138499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Connect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panose="020F0502020204030204"/>
              </a:rPr>
              <a:t>How did the Second World War help America have another economic boom?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1FE67FF-0304-4C78-B2BF-21857FFE1E0A}"/>
              </a:ext>
            </a:extLst>
          </p:cNvPr>
          <p:cNvSpPr/>
          <p:nvPr/>
        </p:nvSpPr>
        <p:spPr>
          <a:xfrm>
            <a:off x="555708" y="544054"/>
            <a:ext cx="6141655" cy="3139321"/>
          </a:xfrm>
          <a:prstGeom prst="rect">
            <a:avLst/>
          </a:prstGeom>
        </p:spPr>
        <p:txBody>
          <a:bodyPr wrap="square">
            <a:spAutoFit/>
          </a:bodyPr>
          <a:lstStyle/>
          <a:p>
            <a:r>
              <a:rPr lang="en-US" sz="1100" dirty="0"/>
              <a:t>When the Second World War ended in 1945, life in the USA began to go back to normal. Peacetime goods were now being produced in the same efficient way that war time good had been produced. Luxury goods, such as vacuum cleaners, fridges, cars and televisions were produced at prices that millions could afford. The public was keen to buy these because they had been so rare during the war years. There was also a huge push on advertising and ‘buy now, pay later’ schemes persuaded people to part with their hard earned cash. The way people shopped also changed. Huge out of town shopping malls were built on the outskirts. People could now buy everything they wanted and needed under one roof. Town and city centers suffered. People stopped shopping on the high street in favor of these huge out of town malls. Massive car parks were built to accommodate the growing number of cars on the roads. By 1956 there were 75 million vehicles  on America’s roads. </a:t>
            </a:r>
          </a:p>
          <a:p>
            <a:endParaRPr lang="en-US" sz="1100" dirty="0"/>
          </a:p>
          <a:p>
            <a:r>
              <a:rPr lang="en-US" sz="1100" dirty="0"/>
              <a:t>By the end of the 1950s, nine out of every ten US households had a TV, eight had a car and a telephone and seven had a washing machine. On top of this, Europe was also keen to buy American goods. Europe had been devastated by war and was looking for a way to bring goods into their countries. This made the US economy stronger than ever. Even though they only had 6% of the worlds population, by 1952 America was supplying the world with 65% of manufactured goods. Its growing population was consuming one third of the world’s goods and services. In addition, after the war there was a ‘baby boom’ in America. That created a 40% increase in population. </a:t>
            </a:r>
            <a:endParaRPr lang="en-GB" dirty="0"/>
          </a:p>
        </p:txBody>
      </p:sp>
      <p:graphicFrame>
        <p:nvGraphicFramePr>
          <p:cNvPr id="6" name="Table 6">
            <a:extLst>
              <a:ext uri="{FF2B5EF4-FFF2-40B4-BE49-F238E27FC236}">
                <a16:creationId xmlns:a16="http://schemas.microsoft.com/office/drawing/2014/main" id="{EA99FA91-E407-4443-9E85-9F59684EE35A}"/>
              </a:ext>
            </a:extLst>
          </p:cNvPr>
          <p:cNvGraphicFramePr>
            <a:graphicFrameLocks noGrp="1"/>
          </p:cNvGraphicFramePr>
          <p:nvPr>
            <p:extLst>
              <p:ext uri="{D42A27DB-BD31-4B8C-83A1-F6EECF244321}">
                <p14:modId xmlns:p14="http://schemas.microsoft.com/office/powerpoint/2010/main" val="1730173772"/>
              </p:ext>
            </p:extLst>
          </p:nvPr>
        </p:nvGraphicFramePr>
        <p:xfrm>
          <a:off x="555708" y="3961737"/>
          <a:ext cx="6141654" cy="3571240"/>
        </p:xfrm>
        <a:graphic>
          <a:graphicData uri="http://schemas.openxmlformats.org/drawingml/2006/table">
            <a:tbl>
              <a:tblPr firstRow="1" bandRow="1">
                <a:tableStyleId>{5C22544A-7EE6-4342-B048-85BDC9FD1C3A}</a:tableStyleId>
              </a:tblPr>
              <a:tblGrid>
                <a:gridCol w="3070827">
                  <a:extLst>
                    <a:ext uri="{9D8B030D-6E8A-4147-A177-3AD203B41FA5}">
                      <a16:colId xmlns:a16="http://schemas.microsoft.com/office/drawing/2014/main" val="2499572908"/>
                    </a:ext>
                  </a:extLst>
                </a:gridCol>
                <a:gridCol w="3070827">
                  <a:extLst>
                    <a:ext uri="{9D8B030D-6E8A-4147-A177-3AD203B41FA5}">
                      <a16:colId xmlns:a16="http://schemas.microsoft.com/office/drawing/2014/main" val="3228246735"/>
                    </a:ext>
                  </a:extLst>
                </a:gridCol>
              </a:tblGrid>
              <a:tr h="370840">
                <a:tc gridSpan="2">
                  <a:txBody>
                    <a:bodyPr/>
                    <a:lstStyle/>
                    <a:p>
                      <a:r>
                        <a:rPr lang="en-GB" sz="1100" dirty="0">
                          <a:solidFill>
                            <a:sysClr val="windowText" lastClr="000000"/>
                          </a:solidFill>
                        </a:rPr>
                        <a:t>How does this economic boom of the 50s compare to the economic boom of the 20s? </a:t>
                      </a:r>
                    </a:p>
                    <a:p>
                      <a:r>
                        <a:rPr lang="en-GB" sz="1100" b="0" dirty="0">
                          <a:solidFill>
                            <a:sysClr val="windowText" lastClr="000000"/>
                          </a:solidFill>
                        </a:rPr>
                        <a:t>Read the information and bullet point your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812197480"/>
                  </a:ext>
                </a:extLst>
              </a:tr>
              <a:tr h="370840">
                <a:tc>
                  <a:txBody>
                    <a:bodyPr/>
                    <a:lstStyle/>
                    <a:p>
                      <a:r>
                        <a:rPr lang="en-GB" sz="1100" dirty="0">
                          <a:solidFill>
                            <a:sysClr val="windowText" lastClr="000000"/>
                          </a:solidFill>
                        </a:rPr>
                        <a:t>Similarities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solidFill>
                            <a:sysClr val="windowText" lastClr="000000"/>
                          </a:solidFill>
                        </a:rPr>
                        <a:t>Differences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4295445"/>
                  </a:ext>
                </a:extLst>
              </a:tr>
              <a:tr h="370840">
                <a:tc>
                  <a:txBody>
                    <a:bodyPr/>
                    <a:lstStyle/>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532501"/>
                  </a:ext>
                </a:extLst>
              </a:tr>
            </a:tbl>
          </a:graphicData>
        </a:graphic>
      </p:graphicFrame>
      <p:pic>
        <p:nvPicPr>
          <p:cNvPr id="14" name="Picture 13" descr="A close up of a logo&#10;&#10;Description automatically generated">
            <a:extLst>
              <a:ext uri="{FF2B5EF4-FFF2-40B4-BE49-F238E27FC236}">
                <a16:creationId xmlns:a16="http://schemas.microsoft.com/office/drawing/2014/main" id="{B59A8B36-585C-4713-875B-D5B46141CFB6}"/>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b="14854"/>
          <a:stretch/>
        </p:blipFill>
        <p:spPr>
          <a:xfrm>
            <a:off x="873328" y="5077865"/>
            <a:ext cx="5279786" cy="4495537"/>
          </a:xfrm>
          <a:prstGeom prst="rect">
            <a:avLst/>
          </a:prstGeom>
        </p:spPr>
      </p:pic>
    </p:spTree>
    <p:extLst>
      <p:ext uri="{BB962C8B-B14F-4D97-AF65-F5344CB8AC3E}">
        <p14:creationId xmlns:p14="http://schemas.microsoft.com/office/powerpoint/2010/main" val="308706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19EA9FFE-184C-4326-91AE-ED35A0D4D7E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41264" y="2647368"/>
            <a:ext cx="6858000" cy="6858000"/>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Why did the Red Scare strike again? McCarthyism in America</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sp>
        <p:nvSpPr>
          <p:cNvPr id="8" name="TextBox 7">
            <a:extLst>
              <a:ext uri="{FF2B5EF4-FFF2-40B4-BE49-F238E27FC236}">
                <a16:creationId xmlns:a16="http://schemas.microsoft.com/office/drawing/2014/main" id="{5F397770-53F5-42D1-BFAB-E2096EDF5AE4}"/>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Corrections – target things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DAFF381-387A-427D-A5E9-E97216B4AF22}"/>
              </a:ext>
            </a:extLst>
          </p:cNvPr>
          <p:cNvSpPr txBox="1"/>
          <p:nvPr/>
        </p:nvSpPr>
        <p:spPr>
          <a:xfrm>
            <a:off x="446368" y="5714550"/>
            <a:ext cx="6250996" cy="138499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Connect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had rescued the American economy,  the New Deal or the Second World War?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3E18868D-E27B-441B-A4A0-0DF238294E4C}"/>
              </a:ext>
            </a:extLst>
          </p:cNvPr>
          <p:cNvGraphicFramePr>
            <a:graphicFrameLocks noGrp="1"/>
          </p:cNvGraphicFramePr>
          <p:nvPr>
            <p:extLst>
              <p:ext uri="{D42A27DB-BD31-4B8C-83A1-F6EECF244321}">
                <p14:modId xmlns:p14="http://schemas.microsoft.com/office/powerpoint/2010/main" val="3487287402"/>
              </p:ext>
            </p:extLst>
          </p:nvPr>
        </p:nvGraphicFramePr>
        <p:xfrm>
          <a:off x="462831" y="864710"/>
          <a:ext cx="6218070" cy="4366954"/>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McCarthyism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Consumerism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a:t>
                      </a:r>
                      <a:r>
                        <a:rPr lang="en-GB" sz="1200" b="1" dirty="0">
                          <a:solidFill>
                            <a:sysClr val="windowText" lastClr="000000"/>
                          </a:solidFill>
                        </a:rPr>
                        <a:t> HUAC</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Red Scare</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Name one famous Rock ‘n’ Roll star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was the spending power of a teenager in the 50s (a week)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Which president was assassinated in 1963?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did President Johnson raise the minimum wage to?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did Roosevelt die?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McCarthyism?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170986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Civil Rights Movement: The early steps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sp>
        <p:nvSpPr>
          <p:cNvPr id="9" name="TextBox 8">
            <a:extLst>
              <a:ext uri="{FF2B5EF4-FFF2-40B4-BE49-F238E27FC236}">
                <a16:creationId xmlns:a16="http://schemas.microsoft.com/office/drawing/2014/main" id="{9DAFF381-387A-427D-A5E9-E97216B4AF22}"/>
              </a:ext>
            </a:extLst>
          </p:cNvPr>
          <p:cNvSpPr txBox="1"/>
          <p:nvPr/>
        </p:nvSpPr>
        <p:spPr>
          <a:xfrm>
            <a:off x="303502" y="6965834"/>
            <a:ext cx="6250996"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Connect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is this source describing?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CARTOON: FDR, 1933. /nCartoon depicting newly elected President ...">
            <a:extLst>
              <a:ext uri="{FF2B5EF4-FFF2-40B4-BE49-F238E27FC236}">
                <a16:creationId xmlns:a16="http://schemas.microsoft.com/office/drawing/2014/main" id="{F61DB297-D906-4CBE-BA96-9364C32E25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57"/>
          <a:stretch/>
        </p:blipFill>
        <p:spPr bwMode="auto">
          <a:xfrm>
            <a:off x="378300" y="633662"/>
            <a:ext cx="6262129" cy="588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4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The Civil Rights Movement</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graphicFrame>
        <p:nvGraphicFramePr>
          <p:cNvPr id="6" name="Table 5">
            <a:extLst>
              <a:ext uri="{FF2B5EF4-FFF2-40B4-BE49-F238E27FC236}">
                <a16:creationId xmlns:a16="http://schemas.microsoft.com/office/drawing/2014/main" id="{F7F384D8-CF09-46DC-B02D-07DA9CBBA275}"/>
              </a:ext>
            </a:extLst>
          </p:cNvPr>
          <p:cNvGraphicFramePr>
            <a:graphicFrameLocks noGrp="1"/>
          </p:cNvGraphicFramePr>
          <p:nvPr>
            <p:extLst>
              <p:ext uri="{D42A27DB-BD31-4B8C-83A1-F6EECF244321}">
                <p14:modId xmlns:p14="http://schemas.microsoft.com/office/powerpoint/2010/main" val="3850383503"/>
              </p:ext>
            </p:extLst>
          </p:nvPr>
        </p:nvGraphicFramePr>
        <p:xfrm>
          <a:off x="462831" y="864710"/>
          <a:ext cx="6218070" cy="4599858"/>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Civil Rights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Montgomery Bus Boycott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Sit-in</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Popular culture</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What was the name of the Senator who led the Communist witch hunt in the 1950?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is the name of the legal case used to desegregate schools?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Name the court case they dealt with abortion law in America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Who was Malcom 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did Rosa Parks protest on busses?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the March on Washington?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
        <p:nvSpPr>
          <p:cNvPr id="7" name="TextBox 6">
            <a:extLst>
              <a:ext uri="{FF2B5EF4-FFF2-40B4-BE49-F238E27FC236}">
                <a16:creationId xmlns:a16="http://schemas.microsoft.com/office/drawing/2014/main" id="{6E4BFCC8-6562-43C1-B0B4-24484FCA0191}"/>
              </a:ext>
            </a:extLst>
          </p:cNvPr>
          <p:cNvSpPr txBox="1"/>
          <p:nvPr/>
        </p:nvSpPr>
        <p:spPr>
          <a:xfrm>
            <a:off x="446368" y="7792286"/>
            <a:ext cx="6250996"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Corrections – target things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E1FDFD8-5C28-4CC7-9483-8EE670BD0452}"/>
              </a:ext>
            </a:extLst>
          </p:cNvPr>
          <p:cNvSpPr txBox="1"/>
          <p:nvPr/>
        </p:nvSpPr>
        <p:spPr>
          <a:xfrm>
            <a:off x="446368" y="5714550"/>
            <a:ext cx="6250996" cy="156966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Connect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How had African-Americans been treated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solidFill>
                  <a:prstClr val="black"/>
                </a:solidFill>
                <a:latin typeface="Calibri" panose="020F0502020204030204"/>
              </a:rPr>
              <a:t>In the 1920s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solidFill>
                <a:prstClr val="black"/>
              </a:solidFill>
              <a:latin typeface="Calibri" panose="020F0502020204030204"/>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the Second World War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C5A3765E-14BB-4CE9-A30A-2E704B3D8C39}"/>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3977"/>
          <a:stretch/>
        </p:blipFill>
        <p:spPr>
          <a:xfrm>
            <a:off x="-8967" y="3420979"/>
            <a:ext cx="6858000" cy="5899484"/>
          </a:xfrm>
          <a:prstGeom prst="rect">
            <a:avLst/>
          </a:prstGeom>
        </p:spPr>
      </p:pic>
    </p:spTree>
    <p:extLst>
      <p:ext uri="{BB962C8B-B14F-4D97-AF65-F5344CB8AC3E}">
        <p14:creationId xmlns:p14="http://schemas.microsoft.com/office/powerpoint/2010/main" val="90163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C507BC3-F331-49E6-91E8-C96AEAD77E2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b="15556"/>
          <a:stretch/>
        </p:blipFill>
        <p:spPr>
          <a:xfrm rot="20608368">
            <a:off x="21139" y="3669122"/>
            <a:ext cx="6858000" cy="5791200"/>
          </a:xfrm>
          <a:prstGeom prst="rect">
            <a:avLst/>
          </a:prstGeom>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The Black Power movement: a more violent approach to civil rights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sp>
        <p:nvSpPr>
          <p:cNvPr id="9" name="Rectangle 8">
            <a:extLst>
              <a:ext uri="{FF2B5EF4-FFF2-40B4-BE49-F238E27FC236}">
                <a16:creationId xmlns:a16="http://schemas.microsoft.com/office/drawing/2014/main" id="{6E071B01-293A-4EED-86FF-59C7D31A399C}"/>
              </a:ext>
            </a:extLst>
          </p:cNvPr>
          <p:cNvSpPr/>
          <p:nvPr/>
        </p:nvSpPr>
        <p:spPr>
          <a:xfrm>
            <a:off x="534570" y="1034835"/>
            <a:ext cx="5788860" cy="276999"/>
          </a:xfrm>
          <a:prstGeom prst="rect">
            <a:avLst/>
          </a:prstGeom>
        </p:spPr>
        <p:txBody>
          <a:bodyPr wrap="square">
            <a:spAutoFit/>
          </a:bodyPr>
          <a:lstStyle/>
          <a:p>
            <a:endParaRPr lang="en-GB" sz="1200" dirty="0"/>
          </a:p>
        </p:txBody>
      </p:sp>
      <p:sp>
        <p:nvSpPr>
          <p:cNvPr id="10" name="TextBox 9">
            <a:extLst>
              <a:ext uri="{FF2B5EF4-FFF2-40B4-BE49-F238E27FC236}">
                <a16:creationId xmlns:a16="http://schemas.microsoft.com/office/drawing/2014/main" id="{D590FBB0-DF73-4C48-B51C-799E322294F4}"/>
              </a:ext>
            </a:extLst>
          </p:cNvPr>
          <p:cNvSpPr txBox="1"/>
          <p:nvPr/>
        </p:nvSpPr>
        <p:spPr>
          <a:xfrm>
            <a:off x="451043" y="666155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Which is the most convincing?</a:t>
            </a:r>
          </a:p>
          <a:p>
            <a:r>
              <a:rPr lang="en-GB" sz="1200" dirty="0"/>
              <a:t> </a:t>
            </a:r>
          </a:p>
          <a:p>
            <a:endParaRPr lang="en-GB" sz="1200" dirty="0"/>
          </a:p>
          <a:p>
            <a:endParaRPr lang="en-GB" sz="1200" dirty="0"/>
          </a:p>
          <a:p>
            <a:endParaRPr lang="en-GB" sz="1200" dirty="0"/>
          </a:p>
          <a:p>
            <a:endParaRPr lang="en-GB" sz="1200" dirty="0"/>
          </a:p>
          <a:p>
            <a:endParaRPr lang="en-GB" sz="1200" dirty="0"/>
          </a:p>
        </p:txBody>
      </p:sp>
      <p:sp>
        <p:nvSpPr>
          <p:cNvPr id="11" name="TextBox 10">
            <a:extLst>
              <a:ext uri="{FF2B5EF4-FFF2-40B4-BE49-F238E27FC236}">
                <a16:creationId xmlns:a16="http://schemas.microsoft.com/office/drawing/2014/main" id="{15F3ED2C-7FAB-444D-AA75-041761BAB380}"/>
              </a:ext>
            </a:extLst>
          </p:cNvPr>
          <p:cNvSpPr txBox="1"/>
          <p:nvPr/>
        </p:nvSpPr>
        <p:spPr>
          <a:xfrm>
            <a:off x="534570" y="679224"/>
            <a:ext cx="6146331" cy="430887"/>
          </a:xfrm>
          <a:prstGeom prst="rect">
            <a:avLst/>
          </a:prstGeom>
          <a:noFill/>
        </p:spPr>
        <p:txBody>
          <a:bodyPr wrap="square" rtlCol="0">
            <a:spAutoFit/>
          </a:bodyPr>
          <a:lstStyle/>
          <a:p>
            <a:r>
              <a:rPr lang="en-GB" sz="1100" b="1" i="1" dirty="0"/>
              <a:t>Interpretation A: </a:t>
            </a:r>
            <a:r>
              <a:rPr lang="en-GB" sz="1100" i="1" dirty="0"/>
              <a:t>From the webpages of the Rosa and Raymond Parks Institute for Self Development, an organisation co-founded in 1987 by Rosa Parks to inspire young people</a:t>
            </a:r>
            <a:endParaRPr lang="en-US" sz="1100" i="1" dirty="0"/>
          </a:p>
        </p:txBody>
      </p:sp>
      <p:sp>
        <p:nvSpPr>
          <p:cNvPr id="12" name="TextBox 11">
            <a:extLst>
              <a:ext uri="{FF2B5EF4-FFF2-40B4-BE49-F238E27FC236}">
                <a16:creationId xmlns:a16="http://schemas.microsoft.com/office/drawing/2014/main" id="{C54183C8-AF44-4652-A079-F811BD18BDCD}"/>
              </a:ext>
            </a:extLst>
          </p:cNvPr>
          <p:cNvSpPr txBox="1"/>
          <p:nvPr/>
        </p:nvSpPr>
        <p:spPr>
          <a:xfrm>
            <a:off x="567654" y="1187056"/>
            <a:ext cx="6113247" cy="938719"/>
          </a:xfrm>
          <a:prstGeom prst="rect">
            <a:avLst/>
          </a:prstGeom>
          <a:noFill/>
          <a:ln>
            <a:solidFill>
              <a:schemeClr val="tx1"/>
            </a:solidFill>
          </a:ln>
        </p:spPr>
        <p:txBody>
          <a:bodyPr wrap="square" rtlCol="0">
            <a:spAutoFit/>
          </a:bodyPr>
          <a:lstStyle/>
          <a:p>
            <a:r>
              <a:rPr lang="en-GB" sz="1100" dirty="0"/>
              <a:t>Rosa Louise Parks was nationally recognized as the ‘mother of the modern day civil rights movement’ in America. Her refusal to surrender her seat to a white male passenger on a Montgomery, Alabama bus, December 1</a:t>
            </a:r>
            <a:r>
              <a:rPr lang="en-GB" sz="1100" baseline="30000" dirty="0"/>
              <a:t>st</a:t>
            </a:r>
            <a:r>
              <a:rPr lang="en-GB" sz="1100" dirty="0"/>
              <a:t> 1955, triggered a wave of protest December 5</a:t>
            </a:r>
            <a:r>
              <a:rPr lang="en-GB" sz="1100" baseline="30000" dirty="0"/>
              <a:t>th</a:t>
            </a:r>
            <a:r>
              <a:rPr lang="en-GB" sz="1100" dirty="0"/>
              <a:t> 1955 that reverberated throughout the United States. Her quiet courageous act changed America, its view of black people and redirected the course of history. </a:t>
            </a:r>
          </a:p>
        </p:txBody>
      </p:sp>
      <p:sp>
        <p:nvSpPr>
          <p:cNvPr id="13" name="Rectangle 12">
            <a:extLst>
              <a:ext uri="{FF2B5EF4-FFF2-40B4-BE49-F238E27FC236}">
                <a16:creationId xmlns:a16="http://schemas.microsoft.com/office/drawing/2014/main" id="{53312674-3426-4E37-8CE2-F90C49A70376}"/>
              </a:ext>
            </a:extLst>
          </p:cNvPr>
          <p:cNvSpPr/>
          <p:nvPr/>
        </p:nvSpPr>
        <p:spPr>
          <a:xfrm>
            <a:off x="555709" y="2758949"/>
            <a:ext cx="5788860" cy="276999"/>
          </a:xfrm>
          <a:prstGeom prst="rect">
            <a:avLst/>
          </a:prstGeom>
        </p:spPr>
        <p:txBody>
          <a:bodyPr wrap="square">
            <a:spAutoFit/>
          </a:bodyPr>
          <a:lstStyle/>
          <a:p>
            <a:endParaRPr lang="en-GB" sz="1200" dirty="0"/>
          </a:p>
        </p:txBody>
      </p:sp>
      <p:sp>
        <p:nvSpPr>
          <p:cNvPr id="14" name="TextBox 13">
            <a:extLst>
              <a:ext uri="{FF2B5EF4-FFF2-40B4-BE49-F238E27FC236}">
                <a16:creationId xmlns:a16="http://schemas.microsoft.com/office/drawing/2014/main" id="{C26F35A6-8E5B-411C-AA12-96E1C7A5041A}"/>
              </a:ext>
            </a:extLst>
          </p:cNvPr>
          <p:cNvSpPr txBox="1"/>
          <p:nvPr/>
        </p:nvSpPr>
        <p:spPr>
          <a:xfrm>
            <a:off x="588793" y="2138337"/>
            <a:ext cx="6113247" cy="600164"/>
          </a:xfrm>
          <a:prstGeom prst="rect">
            <a:avLst/>
          </a:prstGeom>
          <a:noFill/>
        </p:spPr>
        <p:txBody>
          <a:bodyPr wrap="square" rtlCol="0">
            <a:spAutoFit/>
          </a:bodyPr>
          <a:lstStyle/>
          <a:p>
            <a:r>
              <a:rPr lang="en-GB" sz="1100" b="1" i="1" dirty="0"/>
              <a:t>Interpretation B: </a:t>
            </a:r>
            <a:r>
              <a:rPr lang="en-US" sz="1100" i="1" dirty="0"/>
              <a:t>From Black Profiles in Courage by Kareen Abdul-Jabbar and Alan Steinberg (1996); Abdul-Jabbar thought that school textbooks tend to diminish the achievements of people of colour in history; he wanted to write a book to provide role models for young African-Americans.</a:t>
            </a:r>
            <a:endParaRPr lang="en-GB" sz="1100" i="1" dirty="0"/>
          </a:p>
        </p:txBody>
      </p:sp>
      <p:sp>
        <p:nvSpPr>
          <p:cNvPr id="15" name="TextBox 14">
            <a:extLst>
              <a:ext uri="{FF2B5EF4-FFF2-40B4-BE49-F238E27FC236}">
                <a16:creationId xmlns:a16="http://schemas.microsoft.com/office/drawing/2014/main" id="{63386AFE-3229-4708-8F9F-F16D918E32FA}"/>
              </a:ext>
            </a:extLst>
          </p:cNvPr>
          <p:cNvSpPr txBox="1"/>
          <p:nvPr/>
        </p:nvSpPr>
        <p:spPr>
          <a:xfrm>
            <a:off x="588793" y="2823596"/>
            <a:ext cx="6113247" cy="938719"/>
          </a:xfrm>
          <a:prstGeom prst="rect">
            <a:avLst/>
          </a:prstGeom>
          <a:noFill/>
          <a:ln>
            <a:solidFill>
              <a:schemeClr val="tx1"/>
            </a:solidFill>
          </a:ln>
        </p:spPr>
        <p:txBody>
          <a:bodyPr wrap="square" rtlCol="0">
            <a:spAutoFit/>
          </a:bodyPr>
          <a:lstStyle/>
          <a:p>
            <a:r>
              <a:rPr lang="en-GB" sz="1100" dirty="0"/>
              <a:t>Rosa was aware that in the last twelve months alone three African-American females had been arrested for the same offence. Of four black passengers asked to surrender their seats in no-man’s land, two refused – an elderly woman and fifteen-year-old Claudette Colvin. ‘I done paid my dime,’ Colvin had said. ‘I </a:t>
            </a:r>
            <a:r>
              <a:rPr lang="en-GB" sz="1100" dirty="0" err="1"/>
              <a:t>ain’t</a:t>
            </a:r>
            <a:r>
              <a:rPr lang="en-GB" sz="1100" dirty="0"/>
              <a:t> got no reason to move.’ Colvin refused to move, so police dragged her, fighting and crying, to the squad car, where she was rudely handcuffed. </a:t>
            </a:r>
          </a:p>
        </p:txBody>
      </p:sp>
      <p:graphicFrame>
        <p:nvGraphicFramePr>
          <p:cNvPr id="16" name="Table 6">
            <a:extLst>
              <a:ext uri="{FF2B5EF4-FFF2-40B4-BE49-F238E27FC236}">
                <a16:creationId xmlns:a16="http://schemas.microsoft.com/office/drawing/2014/main" id="{9E78E01C-5A72-4DF7-B4D8-027AE745AD71}"/>
              </a:ext>
            </a:extLst>
          </p:cNvPr>
          <p:cNvGraphicFramePr>
            <a:graphicFrameLocks noGrp="1"/>
          </p:cNvGraphicFramePr>
          <p:nvPr>
            <p:extLst>
              <p:ext uri="{D42A27DB-BD31-4B8C-83A1-F6EECF244321}">
                <p14:modId xmlns:p14="http://schemas.microsoft.com/office/powerpoint/2010/main" val="106687971"/>
              </p:ext>
            </p:extLst>
          </p:nvPr>
        </p:nvGraphicFramePr>
        <p:xfrm>
          <a:off x="451043" y="3949877"/>
          <a:ext cx="6250996" cy="2529840"/>
        </p:xfrm>
        <a:graphic>
          <a:graphicData uri="http://schemas.openxmlformats.org/drawingml/2006/table">
            <a:tbl>
              <a:tblPr firstRow="1" bandRow="1">
                <a:tableStyleId>{5C22544A-7EE6-4342-B048-85BDC9FD1C3A}</a:tableStyleId>
              </a:tblPr>
              <a:tblGrid>
                <a:gridCol w="3125498">
                  <a:extLst>
                    <a:ext uri="{9D8B030D-6E8A-4147-A177-3AD203B41FA5}">
                      <a16:colId xmlns:a16="http://schemas.microsoft.com/office/drawing/2014/main" val="3224460013"/>
                    </a:ext>
                  </a:extLst>
                </a:gridCol>
                <a:gridCol w="3125498">
                  <a:extLst>
                    <a:ext uri="{9D8B030D-6E8A-4147-A177-3AD203B41FA5}">
                      <a16:colId xmlns:a16="http://schemas.microsoft.com/office/drawing/2014/main" val="3902008242"/>
                    </a:ext>
                  </a:extLst>
                </a:gridCol>
              </a:tblGrid>
              <a:tr h="370840">
                <a:tc>
                  <a:txBody>
                    <a:bodyPr/>
                    <a:lstStyle/>
                    <a:p>
                      <a:pPr algn="ctr"/>
                      <a:r>
                        <a:rPr lang="en-GB" sz="1100" dirty="0">
                          <a:solidFill>
                            <a:sysClr val="windowText" lastClr="000000"/>
                          </a:solidFill>
                        </a:rPr>
                        <a:t>How are they different?</a:t>
                      </a:r>
                    </a:p>
                    <a:p>
                      <a:pPr algn="ctr"/>
                      <a:r>
                        <a:rPr lang="en-GB" sz="1100" b="0" dirty="0">
                          <a:solidFill>
                            <a:sysClr val="windowText" lastClr="000000"/>
                          </a:solidFill>
                        </a:rPr>
                        <a:t>(Inside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solidFill>
                            <a:sysClr val="windowText" lastClr="000000"/>
                          </a:solidFill>
                        </a:rPr>
                        <a:t>Why are they different?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ysClr val="windowText" lastClr="000000"/>
                          </a:solidFill>
                        </a:rPr>
                        <a:t>(Outside the 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843846"/>
                  </a:ext>
                </a:extLst>
              </a:tr>
              <a:tr h="370840">
                <a:tc>
                  <a:txBody>
                    <a:bodyPr/>
                    <a:lstStyle/>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1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043698"/>
                  </a:ext>
                </a:extLst>
              </a:tr>
            </a:tbl>
          </a:graphicData>
        </a:graphic>
      </p:graphicFrame>
      <p:sp>
        <p:nvSpPr>
          <p:cNvPr id="17" name="TextBox 16">
            <a:extLst>
              <a:ext uri="{FF2B5EF4-FFF2-40B4-BE49-F238E27FC236}">
                <a16:creationId xmlns:a16="http://schemas.microsoft.com/office/drawing/2014/main" id="{30F23A47-B2C0-4127-B307-8B9B262EEB5B}"/>
              </a:ext>
            </a:extLst>
          </p:cNvPr>
          <p:cNvSpPr txBox="1"/>
          <p:nvPr/>
        </p:nvSpPr>
        <p:spPr>
          <a:xfrm>
            <a:off x="429905" y="8413058"/>
            <a:ext cx="6272134"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78080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President Kennedy’s ‘New Frontier’</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sp>
        <p:nvSpPr>
          <p:cNvPr id="10" name="TextBox 9">
            <a:extLst>
              <a:ext uri="{FF2B5EF4-FFF2-40B4-BE49-F238E27FC236}">
                <a16:creationId xmlns:a16="http://schemas.microsoft.com/office/drawing/2014/main" id="{D590FBB0-DF73-4C48-B51C-799E322294F4}"/>
              </a:ext>
            </a:extLst>
          </p:cNvPr>
          <p:cNvSpPr txBox="1"/>
          <p:nvPr/>
        </p:nvSpPr>
        <p:spPr>
          <a:xfrm>
            <a:off x="451043" y="6661557"/>
            <a:ext cx="6250996" cy="1384995"/>
          </a:xfrm>
          <a:prstGeom prst="rect">
            <a:avLst/>
          </a:prstGeom>
          <a:noFill/>
          <a:ln>
            <a:solidFill>
              <a:schemeClr val="tx1"/>
            </a:solidFill>
          </a:ln>
        </p:spPr>
        <p:txBody>
          <a:bodyPr wrap="square" rtlCol="0">
            <a:spAutoFit/>
          </a:bodyPr>
          <a:lstStyle/>
          <a:p>
            <a:r>
              <a:rPr lang="en-GB" sz="1200" b="1" u="sng" dirty="0"/>
              <a:t>Connect</a:t>
            </a:r>
          </a:p>
          <a:p>
            <a:r>
              <a:rPr lang="en-GB" sz="1200" dirty="0"/>
              <a:t>How successful had Civil Rights been? </a:t>
            </a:r>
          </a:p>
          <a:p>
            <a:endParaRPr lang="en-GB" sz="1200" dirty="0"/>
          </a:p>
          <a:p>
            <a:endParaRPr lang="en-GB" sz="1200" dirty="0"/>
          </a:p>
          <a:p>
            <a:endParaRPr lang="en-GB" sz="1200" dirty="0"/>
          </a:p>
          <a:p>
            <a:endParaRPr lang="en-GB" sz="1200" dirty="0"/>
          </a:p>
          <a:p>
            <a:endParaRPr lang="en-GB" sz="1200" dirty="0"/>
          </a:p>
        </p:txBody>
      </p:sp>
      <p:sp>
        <p:nvSpPr>
          <p:cNvPr id="17" name="TextBox 16">
            <a:extLst>
              <a:ext uri="{FF2B5EF4-FFF2-40B4-BE49-F238E27FC236}">
                <a16:creationId xmlns:a16="http://schemas.microsoft.com/office/drawing/2014/main" id="{30F23A47-B2C0-4127-B307-8B9B262EEB5B}"/>
              </a:ext>
            </a:extLst>
          </p:cNvPr>
          <p:cNvSpPr txBox="1"/>
          <p:nvPr/>
        </p:nvSpPr>
        <p:spPr>
          <a:xfrm>
            <a:off x="429905" y="8413058"/>
            <a:ext cx="6272134"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6" name="Table 5">
            <a:extLst>
              <a:ext uri="{FF2B5EF4-FFF2-40B4-BE49-F238E27FC236}">
                <a16:creationId xmlns:a16="http://schemas.microsoft.com/office/drawing/2014/main" id="{C60D3A66-3C72-4033-A681-B2BBC115FA12}"/>
              </a:ext>
            </a:extLst>
          </p:cNvPr>
          <p:cNvGraphicFramePr>
            <a:graphicFrameLocks noGrp="1"/>
          </p:cNvGraphicFramePr>
          <p:nvPr>
            <p:extLst>
              <p:ext uri="{D42A27DB-BD31-4B8C-83A1-F6EECF244321}">
                <p14:modId xmlns:p14="http://schemas.microsoft.com/office/powerpoint/2010/main" val="3320970890"/>
              </p:ext>
            </p:extLst>
          </p:nvPr>
        </p:nvGraphicFramePr>
        <p:xfrm>
          <a:off x="462831" y="864710"/>
          <a:ext cx="6218070" cy="4572612"/>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 </a:t>
                      </a:r>
                      <a:r>
                        <a:rPr lang="en-GB" sz="1200" b="1" dirty="0">
                          <a:solidFill>
                            <a:sysClr val="windowText" lastClr="000000"/>
                          </a:solidFill>
                        </a:rPr>
                        <a:t>Black Power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Great Society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ysClr val="windowText" lastClr="000000"/>
                          </a:solidFill>
                        </a:rPr>
                        <a:t>Black Panther Party</a:t>
                      </a:r>
                      <a:endParaRPr lang="en-GB" sz="12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Who was Martin Luther King?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Name one thing that women campaigned for in this time period.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overshadowed President Johnson’s work in this period?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What stopped Kennedy from achieving his aims?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370512">
                <a:tc gridSpan="2">
                  <a:txBody>
                    <a:bodyPr/>
                    <a:lstStyle/>
                    <a:p>
                      <a:r>
                        <a:rPr lang="en-GB" sz="1200" dirty="0">
                          <a:solidFill>
                            <a:sysClr val="windowText" lastClr="000000"/>
                          </a:solidFill>
                        </a:rPr>
                        <a:t>Why did some people move away from MLK and towards Malcom 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265152"/>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segregation ended in the military?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were the race riots?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pic>
        <p:nvPicPr>
          <p:cNvPr id="1026" name="Picture 2" descr="John Kennedy Stock Illustrations – 43 John Kennedy Stock ...">
            <a:extLst>
              <a:ext uri="{FF2B5EF4-FFF2-40B4-BE49-F238E27FC236}">
                <a16:creationId xmlns:a16="http://schemas.microsoft.com/office/drawing/2014/main" id="{649E78A7-F7D2-4069-8854-89806A62DF0A}"/>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676275" y="666750"/>
            <a:ext cx="550545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1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President Johnson’s ‘Great Society’</a:t>
            </a:r>
            <a:endParaRPr lang="en-GB" sz="1400" b="1" dirty="0">
              <a:latin typeface="+mn-lt"/>
            </a:endParaRPr>
          </a:p>
        </p:txBody>
      </p:sp>
      <p:sp>
        <p:nvSpPr>
          <p:cNvPr id="190" name="TextBox 189"/>
          <p:cNvSpPr txBox="1"/>
          <p:nvPr/>
        </p:nvSpPr>
        <p:spPr>
          <a:xfrm rot="16200000">
            <a:off x="-2892728" y="3527338"/>
            <a:ext cx="6172726" cy="369332"/>
          </a:xfrm>
          <a:prstGeom prst="rect">
            <a:avLst/>
          </a:prstGeom>
          <a:noFill/>
        </p:spPr>
        <p:txBody>
          <a:bodyPr wrap="square" rtlCol="0">
            <a:spAutoFit/>
          </a:bodyPr>
          <a:lstStyle/>
          <a:p>
            <a:pPr algn="ctr"/>
            <a:r>
              <a:rPr lang="en-GB" b="1" dirty="0"/>
              <a:t>Post-war America</a:t>
            </a:r>
          </a:p>
        </p:txBody>
      </p:sp>
      <p:graphicFrame>
        <p:nvGraphicFramePr>
          <p:cNvPr id="18" name="Table 5">
            <a:extLst>
              <a:ext uri="{FF2B5EF4-FFF2-40B4-BE49-F238E27FC236}">
                <a16:creationId xmlns:a16="http://schemas.microsoft.com/office/drawing/2014/main" id="{9B1A4F55-6189-4580-8BA7-FF163C97279E}"/>
              </a:ext>
            </a:extLst>
          </p:cNvPr>
          <p:cNvGraphicFramePr>
            <a:graphicFrameLocks noGrp="1"/>
          </p:cNvGraphicFramePr>
          <p:nvPr>
            <p:extLst>
              <p:ext uri="{D42A27DB-BD31-4B8C-83A1-F6EECF244321}">
                <p14:modId xmlns:p14="http://schemas.microsoft.com/office/powerpoint/2010/main" val="1291707733"/>
              </p:ext>
            </p:extLst>
          </p:nvPr>
        </p:nvGraphicFramePr>
        <p:xfrm>
          <a:off x="734403" y="860547"/>
          <a:ext cx="5767494" cy="8585200"/>
        </p:xfrm>
        <a:graphic>
          <a:graphicData uri="http://schemas.openxmlformats.org/drawingml/2006/table">
            <a:tbl>
              <a:tblPr firstRow="1" bandRow="1">
                <a:tableStyleId>{5C22544A-7EE6-4342-B048-85BDC9FD1C3A}</a:tableStyleId>
              </a:tblPr>
              <a:tblGrid>
                <a:gridCol w="1922498">
                  <a:extLst>
                    <a:ext uri="{9D8B030D-6E8A-4147-A177-3AD203B41FA5}">
                      <a16:colId xmlns:a16="http://schemas.microsoft.com/office/drawing/2014/main" val="988158241"/>
                    </a:ext>
                  </a:extLst>
                </a:gridCol>
                <a:gridCol w="1922498">
                  <a:extLst>
                    <a:ext uri="{9D8B030D-6E8A-4147-A177-3AD203B41FA5}">
                      <a16:colId xmlns:a16="http://schemas.microsoft.com/office/drawing/2014/main" val="4292833982"/>
                    </a:ext>
                  </a:extLst>
                </a:gridCol>
                <a:gridCol w="1922498">
                  <a:extLst>
                    <a:ext uri="{9D8B030D-6E8A-4147-A177-3AD203B41FA5}">
                      <a16:colId xmlns:a16="http://schemas.microsoft.com/office/drawing/2014/main" val="1495869854"/>
                    </a:ext>
                  </a:extLst>
                </a:gridCol>
              </a:tblGrid>
              <a:tr h="370840">
                <a:tc gridSpan="3">
                  <a:txBody>
                    <a:bodyPr/>
                    <a:lstStyle/>
                    <a:p>
                      <a:r>
                        <a:rPr lang="en-GB" sz="1100" u="sng" dirty="0">
                          <a:solidFill>
                            <a:schemeClr val="tx1"/>
                          </a:solidFill>
                        </a:rPr>
                        <a:t>Ultimate recall challenge</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623841698"/>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Which of these did the Medieval Church not do?</a:t>
                      </a:r>
                      <a:endParaRPr lang="en-US" sz="1100" b="1" dirty="0">
                        <a:solidFill>
                          <a:schemeClr val="dk1"/>
                        </a:solidFill>
                      </a:endParaRP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96570321"/>
                  </a:ext>
                </a:extLst>
              </a:tr>
              <a:tr h="370840">
                <a:tc>
                  <a:txBody>
                    <a:bodyPr/>
                    <a:lstStyle/>
                    <a:p>
                      <a:pPr algn="ctr"/>
                      <a:r>
                        <a:rPr lang="en-GB" sz="1100" dirty="0"/>
                        <a:t>Support the ideas of Galen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Establish universities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Encourage dissection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4668332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t>Who discovered circulation and published his work in 1628?</a:t>
                      </a:r>
                    </a:p>
                    <a:p>
                      <a:endParaRPr lang="en-GB" sz="1100" dirty="0"/>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795940653"/>
                  </a:ext>
                </a:extLst>
              </a:tr>
              <a:tr h="370840">
                <a:tc>
                  <a:txBody>
                    <a:bodyPr/>
                    <a:lstStyle/>
                    <a:p>
                      <a:pPr algn="ctr"/>
                      <a:r>
                        <a:rPr lang="en-GB" sz="1100" dirty="0"/>
                        <a:t>Harvey</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Vesalius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err="1"/>
                        <a:t>Parè</a:t>
                      </a:r>
                      <a:endParaRPr lang="en-GB" sz="1100" dirty="0"/>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93850502"/>
                  </a:ext>
                </a:extLst>
              </a:tr>
              <a:tr h="370840">
                <a:tc gridSpan="3">
                  <a:txBody>
                    <a:bodyPr/>
                    <a:lstStyle/>
                    <a:p>
                      <a:r>
                        <a:rPr lang="en-GB" sz="1100" b="1" dirty="0"/>
                        <a:t>When did Jenner discover vaccination?</a:t>
                      </a:r>
                    </a:p>
                  </a:txBody>
                  <a:tcPr>
                    <a:no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842704559"/>
                  </a:ext>
                </a:extLst>
              </a:tr>
              <a:tr h="370840">
                <a:tc>
                  <a:txBody>
                    <a:bodyPr/>
                    <a:lstStyle/>
                    <a:p>
                      <a:pPr algn="ctr"/>
                      <a:r>
                        <a:rPr lang="en-GB" sz="1100" dirty="0"/>
                        <a:t>1778</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1788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1798</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425297889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Who wrote ‘Round About a Pound a Week’ in 1913 highlighting the difficulty of a Labourers wage?</a:t>
                      </a:r>
                      <a:endParaRPr lang="en-GB" sz="1100" b="1" dirty="0">
                        <a:solidFill>
                          <a:schemeClr val="tx1"/>
                        </a:solidFill>
                      </a:endParaRP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40042488"/>
                  </a:ext>
                </a:extLst>
              </a:tr>
              <a:tr h="370840">
                <a:tc>
                  <a:txBody>
                    <a:bodyPr/>
                    <a:lstStyle/>
                    <a:p>
                      <a:pPr algn="ctr"/>
                      <a:r>
                        <a:rPr lang="en-GB" sz="1100" dirty="0"/>
                        <a:t>Charles Booth</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err="1"/>
                        <a:t>Sebohm</a:t>
                      </a:r>
                      <a:r>
                        <a:rPr lang="en-GB" sz="1100" dirty="0"/>
                        <a:t> Rowntree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Maude </a:t>
                      </a:r>
                      <a:r>
                        <a:rPr lang="en-GB" sz="1100" dirty="0" err="1"/>
                        <a:t>Pember</a:t>
                      </a:r>
                      <a:r>
                        <a:rPr lang="en-GB" sz="1100" dirty="0"/>
                        <a:t> Reeves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0246570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In what year did Hitler send troops into the Rhineland?</a:t>
                      </a:r>
                      <a:endParaRPr lang="en-GB" sz="1100" b="1" dirty="0">
                        <a:solidFill>
                          <a:schemeClr val="tx1"/>
                        </a:solidFill>
                      </a:endParaRP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600885579"/>
                  </a:ext>
                </a:extLst>
              </a:tr>
              <a:tr h="370840">
                <a:tc>
                  <a:txBody>
                    <a:bodyPr/>
                    <a:lstStyle/>
                    <a:p>
                      <a:pPr algn="ctr"/>
                      <a:r>
                        <a:rPr lang="en-GB" sz="1100" dirty="0"/>
                        <a:t>1936</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1937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1938</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93040731"/>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ysClr val="windowText" lastClr="000000"/>
                          </a:solidFill>
                        </a:rPr>
                        <a:t>Which Prime Minister of Britain followed a policy of Appeasement?</a:t>
                      </a:r>
                    </a:p>
                    <a:p>
                      <a:endParaRPr lang="en-GB" sz="1100" dirty="0"/>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80414914"/>
                  </a:ext>
                </a:extLst>
              </a:tr>
              <a:tr h="370840">
                <a:tc>
                  <a:txBody>
                    <a:bodyPr/>
                    <a:lstStyle/>
                    <a:p>
                      <a:pPr algn="ctr"/>
                      <a:r>
                        <a:rPr lang="en-GB" sz="1100" dirty="0"/>
                        <a:t>David Lloyd George</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Neville Chamberlain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Winston Churchill</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90440398"/>
                  </a:ext>
                </a:extLst>
              </a:tr>
              <a:tr h="370840">
                <a:tc gridSpan="3">
                  <a:txBody>
                    <a:bodyPr/>
                    <a:lstStyle/>
                    <a:p>
                      <a:r>
                        <a:rPr lang="en-GB" sz="1100" b="1" dirty="0"/>
                        <a:t>Which countries were bared from the League of Nations, select two</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3430036289"/>
                  </a:ext>
                </a:extLst>
              </a:tr>
              <a:tr h="370840">
                <a:tc>
                  <a:txBody>
                    <a:bodyPr/>
                    <a:lstStyle/>
                    <a:p>
                      <a:pPr algn="ctr"/>
                      <a:r>
                        <a:rPr lang="en-GB" sz="1100" dirty="0"/>
                        <a:t>USSR</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Germany </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328705634"/>
                  </a:ext>
                </a:extLst>
              </a:tr>
              <a:tr h="370840">
                <a:tc gridSpan="3">
                  <a:txBody>
                    <a:bodyPr/>
                    <a:lstStyle/>
                    <a:p>
                      <a:r>
                        <a:rPr lang="en-GB" sz="1100" b="1" dirty="0"/>
                        <a:t>Which president of the USA was in charge at the time of the Wall Street Crash?</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1446640569"/>
                  </a:ext>
                </a:extLst>
              </a:tr>
              <a:tr h="370840">
                <a:tc>
                  <a:txBody>
                    <a:bodyPr/>
                    <a:lstStyle/>
                    <a:p>
                      <a:pPr algn="ctr"/>
                      <a:r>
                        <a:rPr lang="en-GB" sz="1100" dirty="0"/>
                        <a:t>Calvin Coolidge</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Herbert Hoover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Franklin D Roosevelt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35465416"/>
                  </a:ext>
                </a:extLst>
              </a:tr>
              <a:tr h="370840">
                <a:tc gridSpan="3">
                  <a:txBody>
                    <a:bodyPr/>
                    <a:lstStyle/>
                    <a:p>
                      <a:r>
                        <a:rPr lang="en-GB" sz="1100" b="1" dirty="0"/>
                        <a:t>How many lost their jobs during the Great Depression?</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22730536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t>13 million</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13.5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14 million</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45507357"/>
                  </a:ext>
                </a:extLst>
              </a:tr>
              <a:tr h="370840">
                <a:tc gridSpan="3">
                  <a:txBody>
                    <a:bodyPr/>
                    <a:lstStyle/>
                    <a:p>
                      <a:r>
                        <a:rPr lang="en-GB" sz="1100" b="1" dirty="0"/>
                        <a:t>When was the March on Washington?</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93268534"/>
                  </a:ext>
                </a:extLst>
              </a:tr>
              <a:tr h="370840">
                <a:tc>
                  <a:txBody>
                    <a:bodyPr/>
                    <a:lstStyle/>
                    <a:p>
                      <a:pPr algn="ctr"/>
                      <a:r>
                        <a:rPr lang="en-GB" sz="1100" dirty="0"/>
                        <a:t>1954</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1963</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26659930"/>
                  </a:ext>
                </a:extLst>
              </a:tr>
              <a:tr h="132080">
                <a:tc gridSpan="3">
                  <a:txBody>
                    <a:bodyPr/>
                    <a:lstStyle/>
                    <a:p>
                      <a:r>
                        <a:rPr lang="en-GB" sz="1100" b="1" dirty="0"/>
                        <a:t>When was segregation made illegal in American schools?</a:t>
                      </a:r>
                    </a:p>
                  </a:txBody>
                  <a:tcPr>
                    <a:noFill/>
                  </a:tcPr>
                </a:tc>
                <a:tc hMerge="1">
                  <a:txBody>
                    <a:bodyPr/>
                    <a:lstStyle/>
                    <a:p>
                      <a:endParaRPr lang="en-GB" sz="1100" dirty="0"/>
                    </a:p>
                  </a:txBody>
                  <a:tcPr/>
                </a:tc>
                <a:tc hMerge="1">
                  <a:txBody>
                    <a:bodyPr/>
                    <a:lstStyle/>
                    <a:p>
                      <a:endParaRPr lang="en-GB" sz="1100" dirty="0"/>
                    </a:p>
                  </a:txBody>
                  <a:tcPr/>
                </a:tc>
                <a:extLst>
                  <a:ext uri="{0D108BD9-81ED-4DB2-BD59-A6C34878D82A}">
                    <a16:rowId xmlns:a16="http://schemas.microsoft.com/office/drawing/2014/main" val="4252182633"/>
                  </a:ext>
                </a:extLst>
              </a:tr>
              <a:tr h="370840">
                <a:tc>
                  <a:txBody>
                    <a:bodyPr/>
                    <a:lstStyle/>
                    <a:p>
                      <a:pPr algn="ctr"/>
                      <a:r>
                        <a:rPr lang="en-GB" sz="1100" dirty="0"/>
                        <a:t>1954</a:t>
                      </a:r>
                    </a:p>
                  </a:txBody>
                  <a:tcPr>
                    <a:lnR w="12700" cap="flat" cmpd="sng" algn="ctr">
                      <a:solidFill>
                        <a:schemeClr val="tx1"/>
                      </a:solidFill>
                      <a:prstDash val="solid"/>
                      <a:round/>
                      <a:headEnd type="none" w="med" len="med"/>
                      <a:tailEnd type="none" w="med" len="med"/>
                    </a:lnR>
                    <a:noFill/>
                  </a:tcPr>
                </a:tc>
                <a:tc>
                  <a:txBody>
                    <a:bodyPr/>
                    <a:lstStyle/>
                    <a:p>
                      <a:pPr algn="ctr"/>
                      <a:r>
                        <a:rPr lang="en-GB" sz="1100" dirty="0"/>
                        <a:t>1960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GB" sz="1100" dirty="0"/>
                        <a:t>1963</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92437456"/>
                  </a:ext>
                </a:extLst>
              </a:tr>
            </a:tbl>
          </a:graphicData>
        </a:graphic>
      </p:graphicFrame>
      <p:grpSp>
        <p:nvGrpSpPr>
          <p:cNvPr id="19" name="Group 18">
            <a:extLst>
              <a:ext uri="{FF2B5EF4-FFF2-40B4-BE49-F238E27FC236}">
                <a16:creationId xmlns:a16="http://schemas.microsoft.com/office/drawing/2014/main" id="{FDA93B91-497F-47DA-93A7-74211D1A3C6A}"/>
              </a:ext>
            </a:extLst>
          </p:cNvPr>
          <p:cNvGrpSpPr/>
          <p:nvPr/>
        </p:nvGrpSpPr>
        <p:grpSpPr>
          <a:xfrm>
            <a:off x="5464691" y="23416"/>
            <a:ext cx="1384342" cy="1204450"/>
            <a:chOff x="1133795" y="2212900"/>
            <a:chExt cx="4679154" cy="4286340"/>
          </a:xfrm>
        </p:grpSpPr>
        <p:pic>
          <p:nvPicPr>
            <p:cNvPr id="20" name="Picture 2" descr="Paint Splat Royalty Free Cliparts, Vectors, And Stock Illustration ...">
              <a:extLst>
                <a:ext uri="{FF2B5EF4-FFF2-40B4-BE49-F238E27FC236}">
                  <a16:creationId xmlns:a16="http://schemas.microsoft.com/office/drawing/2014/main" id="{EE6C2C3A-8F30-43AE-BB7D-98CD6AB8048E}"/>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9385" b="99385" l="33929" r="65761">
                          <a14:foregroundMark x1="47205" y1="94923" x2="47205" y2="94923"/>
                          <a14:foregroundMark x1="57065" y1="92154" x2="57065" y2="92154"/>
                          <a14:foregroundMark x1="54891" y1="90692" x2="54891" y2="90692"/>
                          <a14:foregroundMark x1="56056" y1="89077" x2="56056" y2="89077"/>
                          <a14:foregroundMark x1="54115" y1="93462" x2="54115" y2="93462"/>
                          <a14:foregroundMark x1="36025" y1="84231" x2="36025" y2="84231"/>
                          <a14:foregroundMark x1="44488" y1="95231" x2="44488" y2="95231"/>
                          <a14:foregroundMark x1="44255" y1="94615" x2="44255" y2="94615"/>
                          <a14:foregroundMark x1="49612" y1="97615" x2="49612" y2="97615"/>
                          <a14:foregroundMark x1="51242" y1="76462" x2="51242" y2="76462"/>
                          <a14:foregroundMark x1="43711" y1="73385" x2="43711" y2="73385"/>
                          <a14:foregroundMark x1="45186" y1="71692" x2="45186" y2="71692"/>
                          <a14:foregroundMark x1="38121" y1="73077" x2="38121" y2="73077"/>
                          <a14:foregroundMark x1="56832" y1="75231" x2="56832" y2="75231"/>
                          <a14:foregroundMark x1="55668" y1="75615" x2="55668" y2="75615"/>
                          <a14:foregroundMark x1="56444" y1="78231" x2="56444" y2="78231"/>
                          <a14:foregroundMark x1="57686" y1="77462" x2="57686" y2="77462"/>
                          <a14:foregroundMark x1="64130" y1="78154" x2="64130" y2="78154"/>
                          <a14:foregroundMark x1="63354" y1="78923" x2="63354" y2="78923"/>
                          <a14:foregroundMark x1="61491" y1="78385" x2="61491" y2="78385"/>
                          <a14:foregroundMark x1="54115" y1="91462" x2="54115" y2="91462"/>
                          <a14:foregroundMark x1="57686" y1="89154" x2="60404" y2="90615"/>
                          <a14:foregroundMark x1="58851" y1="90538" x2="58851" y2="90538"/>
                          <a14:foregroundMark x1="58618" y1="91000" x2="58618" y2="91000"/>
                          <a14:foregroundMark x1="43090" y1="95538" x2="42236" y2="96154"/>
                          <a14:foregroundMark x1="37422" y1="86308" x2="37422" y2="86308"/>
                        </a14:backgroundRemoval>
                      </a14:imgEffect>
                    </a14:imgLayer>
                  </a14:imgProps>
                </a:ext>
                <a:ext uri="{28A0092B-C50C-407E-A947-70E740481C1C}">
                  <a14:useLocalDpi xmlns:a14="http://schemas.microsoft.com/office/drawing/2010/main" val="0"/>
                </a:ext>
              </a:extLst>
            </a:blip>
            <a:srcRect l="33825" t="69692" r="33877" b="616"/>
            <a:stretch/>
          </p:blipFill>
          <p:spPr bwMode="auto">
            <a:xfrm rot="9165239">
              <a:off x="1133795" y="2212900"/>
              <a:ext cx="4123455" cy="3826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9B7849-4634-41D7-9E9C-8F5993EDB3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329" l="4667" r="100000">
                          <a14:foregroundMark x1="45333" y1="28190" x2="45333" y2="28190"/>
                        </a14:backgroundRemoval>
                      </a14:imgEffect>
                    </a14:imgLayer>
                  </a14:imgProps>
                </a:ext>
              </a:extLst>
            </a:blip>
            <a:stretch>
              <a:fillRect/>
            </a:stretch>
          </p:blipFill>
          <p:spPr>
            <a:xfrm flipH="1">
              <a:off x="2408506" y="2674916"/>
              <a:ext cx="3404443" cy="3824324"/>
            </a:xfrm>
            <a:prstGeom prst="rect">
              <a:avLst/>
            </a:prstGeom>
          </p:spPr>
        </p:pic>
      </p:grpSp>
    </p:spTree>
    <p:extLst>
      <p:ext uri="{BB962C8B-B14F-4D97-AF65-F5344CB8AC3E}">
        <p14:creationId xmlns:p14="http://schemas.microsoft.com/office/powerpoint/2010/main" val="194376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 World Service - Witness History, The Fall of Senator McCarthy">
            <a:extLst>
              <a:ext uri="{FF2B5EF4-FFF2-40B4-BE49-F238E27FC236}">
                <a16:creationId xmlns:a16="http://schemas.microsoft.com/office/drawing/2014/main" id="{B1450211-3564-4DBB-9294-DB9DBF255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514" y="5701019"/>
            <a:ext cx="3575421" cy="2011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968 Olympics Black Power salute - Wikipedia">
            <a:extLst>
              <a:ext uri="{FF2B5EF4-FFF2-40B4-BE49-F238E27FC236}">
                <a16:creationId xmlns:a16="http://schemas.microsoft.com/office/drawing/2014/main" id="{D8F14613-A76A-4DC2-89D2-F5C9C31859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213" y="461630"/>
            <a:ext cx="2348024" cy="32872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What advances did the feminist movement make in the 1960s and 70s? </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Post-war America</a:t>
            </a:r>
          </a:p>
        </p:txBody>
      </p:sp>
      <p:grpSp>
        <p:nvGrpSpPr>
          <p:cNvPr id="9" name="Group 8">
            <a:extLst>
              <a:ext uri="{FF2B5EF4-FFF2-40B4-BE49-F238E27FC236}">
                <a16:creationId xmlns:a16="http://schemas.microsoft.com/office/drawing/2014/main" id="{569FCE25-1C40-43B7-B12B-52EE10EF77A8}"/>
              </a:ext>
            </a:extLst>
          </p:cNvPr>
          <p:cNvGrpSpPr/>
          <p:nvPr/>
        </p:nvGrpSpPr>
        <p:grpSpPr>
          <a:xfrm>
            <a:off x="315643" y="452690"/>
            <a:ext cx="6395156" cy="5137050"/>
            <a:chOff x="-407357" y="-172950"/>
            <a:chExt cx="6395156" cy="5137050"/>
          </a:xfrm>
        </p:grpSpPr>
        <p:grpSp>
          <p:nvGrpSpPr>
            <p:cNvPr id="11" name="Group 10">
              <a:extLst>
                <a:ext uri="{FF2B5EF4-FFF2-40B4-BE49-F238E27FC236}">
                  <a16:creationId xmlns:a16="http://schemas.microsoft.com/office/drawing/2014/main" id="{08564668-478F-4FA2-A342-B4F3C20CB6B7}"/>
                </a:ext>
              </a:extLst>
            </p:cNvPr>
            <p:cNvGrpSpPr/>
            <p:nvPr/>
          </p:nvGrpSpPr>
          <p:grpSpPr>
            <a:xfrm rot="5400000">
              <a:off x="1209492" y="305417"/>
              <a:ext cx="3305112" cy="2348378"/>
              <a:chOff x="-140149" y="496938"/>
              <a:chExt cx="2678284" cy="1282049"/>
            </a:xfrm>
          </p:grpSpPr>
          <p:sp>
            <p:nvSpPr>
              <p:cNvPr id="13" name="Right Triangle 12">
                <a:extLst>
                  <a:ext uri="{FF2B5EF4-FFF2-40B4-BE49-F238E27FC236}">
                    <a16:creationId xmlns:a16="http://schemas.microsoft.com/office/drawing/2014/main" id="{96BB1B1F-72DF-4665-8131-D7AEA82B9305}"/>
                  </a:ext>
                </a:extLst>
              </p:cNvPr>
              <p:cNvSpPr/>
              <p:nvPr/>
            </p:nvSpPr>
            <p:spPr>
              <a:xfrm>
                <a:off x="-132904" y="1417480"/>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4" name="Right Triangle 13">
                <a:extLst>
                  <a:ext uri="{FF2B5EF4-FFF2-40B4-BE49-F238E27FC236}">
                    <a16:creationId xmlns:a16="http://schemas.microsoft.com/office/drawing/2014/main" id="{1D242745-D967-4D1A-B445-7917C293A9F3}"/>
                  </a:ext>
                </a:extLst>
              </p:cNvPr>
              <p:cNvSpPr/>
              <p:nvPr/>
            </p:nvSpPr>
            <p:spPr>
              <a:xfrm flipH="1">
                <a:off x="2155023" y="1417480"/>
                <a:ext cx="383112" cy="361315"/>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5" name="Right Triangle 14">
                <a:extLst>
                  <a:ext uri="{FF2B5EF4-FFF2-40B4-BE49-F238E27FC236}">
                    <a16:creationId xmlns:a16="http://schemas.microsoft.com/office/drawing/2014/main" id="{BB601EAB-0EFA-4C09-9163-62D854420A34}"/>
                  </a:ext>
                </a:extLst>
              </p:cNvPr>
              <p:cNvSpPr/>
              <p:nvPr/>
            </p:nvSpPr>
            <p:spPr>
              <a:xfrm rot="5400000">
                <a:off x="-156098" y="512888"/>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6" name="Right Triangle 15">
                <a:extLst>
                  <a:ext uri="{FF2B5EF4-FFF2-40B4-BE49-F238E27FC236}">
                    <a16:creationId xmlns:a16="http://schemas.microsoft.com/office/drawing/2014/main" id="{344B25E7-9933-4FA0-8462-34A226D8A848}"/>
                  </a:ext>
                </a:extLst>
              </p:cNvPr>
              <p:cNvSpPr/>
              <p:nvPr/>
            </p:nvSpPr>
            <p:spPr>
              <a:xfrm rot="10800000">
                <a:off x="2130665" y="496938"/>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12" name="Rectangle 11">
              <a:extLst>
                <a:ext uri="{FF2B5EF4-FFF2-40B4-BE49-F238E27FC236}">
                  <a16:creationId xmlns:a16="http://schemas.microsoft.com/office/drawing/2014/main" id="{890023A1-32D8-46D0-9C7E-89495C3A6848}"/>
                </a:ext>
              </a:extLst>
            </p:cNvPr>
            <p:cNvSpPr/>
            <p:nvPr/>
          </p:nvSpPr>
          <p:spPr>
            <a:xfrm>
              <a:off x="-407357" y="3185861"/>
              <a:ext cx="6395156" cy="177823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7CAEAFD3-1F14-4547-BF97-D24D97CA0168}"/>
              </a:ext>
            </a:extLst>
          </p:cNvPr>
          <p:cNvGrpSpPr/>
          <p:nvPr/>
        </p:nvGrpSpPr>
        <p:grpSpPr>
          <a:xfrm>
            <a:off x="315289" y="5701018"/>
            <a:ext cx="6395156" cy="4136652"/>
            <a:chOff x="-407357" y="827448"/>
            <a:chExt cx="6395156" cy="4136652"/>
          </a:xfrm>
        </p:grpSpPr>
        <p:grpSp>
          <p:nvGrpSpPr>
            <p:cNvPr id="21" name="Group 20">
              <a:extLst>
                <a:ext uri="{FF2B5EF4-FFF2-40B4-BE49-F238E27FC236}">
                  <a16:creationId xmlns:a16="http://schemas.microsoft.com/office/drawing/2014/main" id="{00844150-B405-4FF2-89B3-3978AAE57049}"/>
                </a:ext>
              </a:extLst>
            </p:cNvPr>
            <p:cNvGrpSpPr/>
            <p:nvPr/>
          </p:nvGrpSpPr>
          <p:grpSpPr>
            <a:xfrm rot="5400000">
              <a:off x="1854406" y="47910"/>
              <a:ext cx="2016346" cy="3575421"/>
              <a:chOff x="670520" y="161709"/>
              <a:chExt cx="1633938" cy="1951928"/>
            </a:xfrm>
          </p:grpSpPr>
          <p:sp>
            <p:nvSpPr>
              <p:cNvPr id="23" name="Right Triangle 22">
                <a:extLst>
                  <a:ext uri="{FF2B5EF4-FFF2-40B4-BE49-F238E27FC236}">
                    <a16:creationId xmlns:a16="http://schemas.microsoft.com/office/drawing/2014/main" id="{F1FBD240-6A32-40D2-B5A3-90DB5336ADA8}"/>
                  </a:ext>
                </a:extLst>
              </p:cNvPr>
              <p:cNvSpPr/>
              <p:nvPr/>
            </p:nvSpPr>
            <p:spPr>
              <a:xfrm>
                <a:off x="670520" y="1752130"/>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4" name="Right Triangle 23">
                <a:extLst>
                  <a:ext uri="{FF2B5EF4-FFF2-40B4-BE49-F238E27FC236}">
                    <a16:creationId xmlns:a16="http://schemas.microsoft.com/office/drawing/2014/main" id="{610A6A18-0363-4E48-BD1C-E8F49C599484}"/>
                  </a:ext>
                </a:extLst>
              </p:cNvPr>
              <p:cNvSpPr/>
              <p:nvPr/>
            </p:nvSpPr>
            <p:spPr>
              <a:xfrm flipH="1">
                <a:off x="1921346" y="1752322"/>
                <a:ext cx="383112" cy="361315"/>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5" name="Right Triangle 24">
                <a:extLst>
                  <a:ext uri="{FF2B5EF4-FFF2-40B4-BE49-F238E27FC236}">
                    <a16:creationId xmlns:a16="http://schemas.microsoft.com/office/drawing/2014/main" id="{7ACA7134-031A-421D-BD3E-74B8EB1614A6}"/>
                  </a:ext>
                </a:extLst>
              </p:cNvPr>
              <p:cNvSpPr/>
              <p:nvPr/>
            </p:nvSpPr>
            <p:spPr>
              <a:xfrm rot="5400000">
                <a:off x="654571" y="177658"/>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6" name="Right Triangle 25">
                <a:extLst>
                  <a:ext uri="{FF2B5EF4-FFF2-40B4-BE49-F238E27FC236}">
                    <a16:creationId xmlns:a16="http://schemas.microsoft.com/office/drawing/2014/main" id="{84424C3E-9133-4993-A6F9-D7138B1F5982}"/>
                  </a:ext>
                </a:extLst>
              </p:cNvPr>
              <p:cNvSpPr/>
              <p:nvPr/>
            </p:nvSpPr>
            <p:spPr>
              <a:xfrm rot="10800000">
                <a:off x="1896553" y="177658"/>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sp>
          <p:nvSpPr>
            <p:cNvPr id="22" name="Rectangle 21">
              <a:extLst>
                <a:ext uri="{FF2B5EF4-FFF2-40B4-BE49-F238E27FC236}">
                  <a16:creationId xmlns:a16="http://schemas.microsoft.com/office/drawing/2014/main" id="{02396025-6FB7-4CAB-B322-43DAD51BEAFF}"/>
                </a:ext>
              </a:extLst>
            </p:cNvPr>
            <p:cNvSpPr/>
            <p:nvPr/>
          </p:nvSpPr>
          <p:spPr>
            <a:xfrm>
              <a:off x="-407357" y="3185861"/>
              <a:ext cx="6395156" cy="177823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7926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320BAB-1063-4098-8084-F5AFF28EE769}"/>
              </a:ext>
            </a:extLst>
          </p:cNvPr>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82152" y="5923430"/>
            <a:ext cx="3862137" cy="3675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Why was there an economic boom in the 1920s? </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GB" b="1" dirty="0"/>
              <a:t>American people and the ‘Boom’</a:t>
            </a:r>
          </a:p>
        </p:txBody>
      </p:sp>
      <p:grpSp>
        <p:nvGrpSpPr>
          <p:cNvPr id="101" name="Group 100">
            <a:extLst>
              <a:ext uri="{FF2B5EF4-FFF2-40B4-BE49-F238E27FC236}">
                <a16:creationId xmlns:a16="http://schemas.microsoft.com/office/drawing/2014/main" id="{391E86F3-9A6B-4440-BBE8-E5527C451C6F}"/>
              </a:ext>
            </a:extLst>
          </p:cNvPr>
          <p:cNvGrpSpPr/>
          <p:nvPr/>
        </p:nvGrpSpPr>
        <p:grpSpPr>
          <a:xfrm>
            <a:off x="382464" y="409070"/>
            <a:ext cx="6345882" cy="5391655"/>
            <a:chOff x="119269" y="143123"/>
            <a:chExt cx="5128592" cy="5646166"/>
          </a:xfrm>
        </p:grpSpPr>
        <p:graphicFrame>
          <p:nvGraphicFramePr>
            <p:cNvPr id="102" name="Diagram 101">
              <a:extLst>
                <a:ext uri="{FF2B5EF4-FFF2-40B4-BE49-F238E27FC236}">
                  <a16:creationId xmlns:a16="http://schemas.microsoft.com/office/drawing/2014/main" id="{719BB5CC-978D-4D08-A24D-A903199BC383}"/>
                </a:ext>
              </a:extLst>
            </p:cNvPr>
            <p:cNvGraphicFramePr/>
            <p:nvPr>
              <p:extLst>
                <p:ext uri="{D42A27DB-BD31-4B8C-83A1-F6EECF244321}">
                  <p14:modId xmlns:p14="http://schemas.microsoft.com/office/powerpoint/2010/main" val="1884849909"/>
                </p:ext>
              </p:extLst>
            </p:nvPr>
          </p:nvGraphicFramePr>
          <p:xfrm>
            <a:off x="165032" y="289032"/>
            <a:ext cx="497522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3" name="Rectangle: Rounded Corners 102">
              <a:extLst>
                <a:ext uri="{FF2B5EF4-FFF2-40B4-BE49-F238E27FC236}">
                  <a16:creationId xmlns:a16="http://schemas.microsoft.com/office/drawing/2014/main" id="{8E6208A9-4A18-4E47-96BC-2E8B5CE935FB}"/>
                </a:ext>
              </a:extLst>
            </p:cNvPr>
            <p:cNvSpPr/>
            <p:nvPr/>
          </p:nvSpPr>
          <p:spPr>
            <a:xfrm>
              <a:off x="237002" y="331179"/>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01B4A10D-38D8-4268-B47C-E604732D617F}"/>
                </a:ext>
              </a:extLst>
            </p:cNvPr>
            <p:cNvSpPr/>
            <p:nvPr/>
          </p:nvSpPr>
          <p:spPr>
            <a:xfrm>
              <a:off x="237002" y="949863"/>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5DD45C04-4928-44F2-8830-09A270885A52}"/>
                </a:ext>
              </a:extLst>
            </p:cNvPr>
            <p:cNvSpPr/>
            <p:nvPr/>
          </p:nvSpPr>
          <p:spPr>
            <a:xfrm>
              <a:off x="237002" y="1563680"/>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F9B56BCA-0BC9-4CA7-ABD0-28C08468186E}"/>
                </a:ext>
              </a:extLst>
            </p:cNvPr>
            <p:cNvSpPr/>
            <p:nvPr/>
          </p:nvSpPr>
          <p:spPr>
            <a:xfrm>
              <a:off x="237002" y="2158987"/>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46075D53-CB7C-4FCD-B875-4686680B9DFF}"/>
                </a:ext>
              </a:extLst>
            </p:cNvPr>
            <p:cNvSpPr/>
            <p:nvPr/>
          </p:nvSpPr>
          <p:spPr>
            <a:xfrm>
              <a:off x="237002" y="2763058"/>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Rounded Corners 107">
              <a:extLst>
                <a:ext uri="{FF2B5EF4-FFF2-40B4-BE49-F238E27FC236}">
                  <a16:creationId xmlns:a16="http://schemas.microsoft.com/office/drawing/2014/main" id="{6961BD62-EFB8-4DA9-9EF3-888D8FD6593D}"/>
                </a:ext>
              </a:extLst>
            </p:cNvPr>
            <p:cNvSpPr/>
            <p:nvPr/>
          </p:nvSpPr>
          <p:spPr>
            <a:xfrm>
              <a:off x="237002" y="3376326"/>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Rounded Corners 108">
              <a:extLst>
                <a:ext uri="{FF2B5EF4-FFF2-40B4-BE49-F238E27FC236}">
                  <a16:creationId xmlns:a16="http://schemas.microsoft.com/office/drawing/2014/main" id="{3969D161-0B3D-44A6-BF8D-43307B4E6941}"/>
                </a:ext>
              </a:extLst>
            </p:cNvPr>
            <p:cNvSpPr/>
            <p:nvPr/>
          </p:nvSpPr>
          <p:spPr>
            <a:xfrm>
              <a:off x="237002" y="3979271"/>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Rounded Corners 109">
              <a:extLst>
                <a:ext uri="{FF2B5EF4-FFF2-40B4-BE49-F238E27FC236}">
                  <a16:creationId xmlns:a16="http://schemas.microsoft.com/office/drawing/2014/main" id="{F014514D-8F26-49D4-A33E-B6CC87769A31}"/>
                </a:ext>
              </a:extLst>
            </p:cNvPr>
            <p:cNvSpPr/>
            <p:nvPr/>
          </p:nvSpPr>
          <p:spPr>
            <a:xfrm>
              <a:off x="237002" y="4582897"/>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Rounded Corners 110">
              <a:extLst>
                <a:ext uri="{FF2B5EF4-FFF2-40B4-BE49-F238E27FC236}">
                  <a16:creationId xmlns:a16="http://schemas.microsoft.com/office/drawing/2014/main" id="{E86A2541-736E-417B-B2B5-3C9994A7BD3B}"/>
                </a:ext>
              </a:extLst>
            </p:cNvPr>
            <p:cNvSpPr/>
            <p:nvPr/>
          </p:nvSpPr>
          <p:spPr>
            <a:xfrm>
              <a:off x="237002" y="5213245"/>
              <a:ext cx="1025057" cy="439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5AE4B84-FCBC-48B9-A878-123BA78046EE}"/>
                </a:ext>
              </a:extLst>
            </p:cNvPr>
            <p:cNvSpPr/>
            <p:nvPr/>
          </p:nvSpPr>
          <p:spPr>
            <a:xfrm>
              <a:off x="119270" y="143123"/>
              <a:ext cx="5128591" cy="56461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TextBox 112">
              <a:extLst>
                <a:ext uri="{FF2B5EF4-FFF2-40B4-BE49-F238E27FC236}">
                  <a16:creationId xmlns:a16="http://schemas.microsoft.com/office/drawing/2014/main" id="{822A77BC-F270-4B28-A18E-F92C35382C49}"/>
                </a:ext>
              </a:extLst>
            </p:cNvPr>
            <p:cNvSpPr txBox="1"/>
            <p:nvPr/>
          </p:nvSpPr>
          <p:spPr>
            <a:xfrm>
              <a:off x="119269" y="169346"/>
              <a:ext cx="5128591" cy="307777"/>
            </a:xfrm>
            <a:prstGeom prst="rect">
              <a:avLst/>
            </a:prstGeom>
            <a:noFill/>
          </p:spPr>
          <p:txBody>
            <a:bodyPr wrap="square" rtlCol="0">
              <a:spAutoFit/>
            </a:bodyPr>
            <a:lstStyle/>
            <a:p>
              <a:pPr algn="ctr"/>
              <a:endParaRPr lang="en-GB" sz="1400" b="1" u="sng" dirty="0"/>
            </a:p>
          </p:txBody>
        </p:sp>
      </p:grpSp>
      <p:grpSp>
        <p:nvGrpSpPr>
          <p:cNvPr id="122" name="Group 121">
            <a:extLst>
              <a:ext uri="{FF2B5EF4-FFF2-40B4-BE49-F238E27FC236}">
                <a16:creationId xmlns:a16="http://schemas.microsoft.com/office/drawing/2014/main" id="{831EDA98-7100-43BF-ACEC-E44C4104974E}"/>
              </a:ext>
            </a:extLst>
          </p:cNvPr>
          <p:cNvGrpSpPr/>
          <p:nvPr/>
        </p:nvGrpSpPr>
        <p:grpSpPr>
          <a:xfrm>
            <a:off x="399620" y="5949194"/>
            <a:ext cx="4524290" cy="294300"/>
            <a:chOff x="119269" y="6189934"/>
            <a:chExt cx="4524290" cy="294300"/>
          </a:xfrm>
        </p:grpSpPr>
        <p:sp>
          <p:nvSpPr>
            <p:cNvPr id="123" name="TextBox 122">
              <a:extLst>
                <a:ext uri="{FF2B5EF4-FFF2-40B4-BE49-F238E27FC236}">
                  <a16:creationId xmlns:a16="http://schemas.microsoft.com/office/drawing/2014/main" id="{1714DDA6-877C-48CA-9294-D1C105B5F988}"/>
                </a:ext>
              </a:extLst>
            </p:cNvPr>
            <p:cNvSpPr txBox="1"/>
            <p:nvPr/>
          </p:nvSpPr>
          <p:spPr>
            <a:xfrm>
              <a:off x="2854516" y="6204257"/>
              <a:ext cx="1789043" cy="276999"/>
            </a:xfrm>
            <a:prstGeom prst="rect">
              <a:avLst/>
            </a:prstGeom>
            <a:noFill/>
          </p:spPr>
          <p:txBody>
            <a:bodyPr wrap="square" rtlCol="0">
              <a:spAutoFit/>
            </a:bodyPr>
            <a:lstStyle/>
            <a:p>
              <a:r>
                <a:rPr lang="en-GB" sz="1200" dirty="0"/>
                <a:t>Social</a:t>
              </a:r>
            </a:p>
          </p:txBody>
        </p:sp>
        <p:grpSp>
          <p:nvGrpSpPr>
            <p:cNvPr id="124" name="Group 123">
              <a:extLst>
                <a:ext uri="{FF2B5EF4-FFF2-40B4-BE49-F238E27FC236}">
                  <a16:creationId xmlns:a16="http://schemas.microsoft.com/office/drawing/2014/main" id="{1E2DC89C-F301-4C0D-BD84-70B9789E369A}"/>
                </a:ext>
              </a:extLst>
            </p:cNvPr>
            <p:cNvGrpSpPr/>
            <p:nvPr/>
          </p:nvGrpSpPr>
          <p:grpSpPr>
            <a:xfrm>
              <a:off x="119269" y="6189934"/>
              <a:ext cx="2735248" cy="294300"/>
              <a:chOff x="119269" y="6189934"/>
              <a:chExt cx="2735248" cy="294300"/>
            </a:xfrm>
          </p:grpSpPr>
          <p:sp>
            <p:nvSpPr>
              <p:cNvPr id="125" name="Rectangle 124">
                <a:extLst>
                  <a:ext uri="{FF2B5EF4-FFF2-40B4-BE49-F238E27FC236}">
                    <a16:creationId xmlns:a16="http://schemas.microsoft.com/office/drawing/2014/main" id="{BC3932EA-49B8-41AC-89A9-2E5F083978DC}"/>
                  </a:ext>
                </a:extLst>
              </p:cNvPr>
              <p:cNvSpPr/>
              <p:nvPr/>
            </p:nvSpPr>
            <p:spPr>
              <a:xfrm>
                <a:off x="2512611" y="6189934"/>
                <a:ext cx="341906" cy="282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B6344B99-80EC-481F-B761-BC5B5287985F}"/>
                  </a:ext>
                </a:extLst>
              </p:cNvPr>
              <p:cNvSpPr/>
              <p:nvPr/>
            </p:nvSpPr>
            <p:spPr>
              <a:xfrm>
                <a:off x="1355696" y="6201281"/>
                <a:ext cx="341906" cy="282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E4D7DBA1-21EB-42C4-B3D5-328552BD6C47}"/>
                  </a:ext>
                </a:extLst>
              </p:cNvPr>
              <p:cNvSpPr/>
              <p:nvPr/>
            </p:nvSpPr>
            <p:spPr>
              <a:xfrm>
                <a:off x="119269" y="6189935"/>
                <a:ext cx="341906" cy="282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TextBox 127">
                <a:extLst>
                  <a:ext uri="{FF2B5EF4-FFF2-40B4-BE49-F238E27FC236}">
                    <a16:creationId xmlns:a16="http://schemas.microsoft.com/office/drawing/2014/main" id="{CB1F1710-5C3E-4DD0-A2F2-745B1CD4EC95}"/>
                  </a:ext>
                </a:extLst>
              </p:cNvPr>
              <p:cNvSpPr txBox="1"/>
              <p:nvPr/>
            </p:nvSpPr>
            <p:spPr>
              <a:xfrm>
                <a:off x="461175" y="6207235"/>
                <a:ext cx="1789043" cy="276999"/>
              </a:xfrm>
              <a:prstGeom prst="rect">
                <a:avLst/>
              </a:prstGeom>
              <a:noFill/>
            </p:spPr>
            <p:txBody>
              <a:bodyPr wrap="square" rtlCol="0">
                <a:spAutoFit/>
              </a:bodyPr>
              <a:lstStyle/>
              <a:p>
                <a:r>
                  <a:rPr lang="en-GB" sz="1200" dirty="0"/>
                  <a:t>Economic</a:t>
                </a:r>
              </a:p>
            </p:txBody>
          </p:sp>
          <p:sp>
            <p:nvSpPr>
              <p:cNvPr id="129" name="TextBox 128">
                <a:extLst>
                  <a:ext uri="{FF2B5EF4-FFF2-40B4-BE49-F238E27FC236}">
                    <a16:creationId xmlns:a16="http://schemas.microsoft.com/office/drawing/2014/main" id="{48B9AC72-C832-4949-BAC6-4C2358824F95}"/>
                  </a:ext>
                </a:extLst>
              </p:cNvPr>
              <p:cNvSpPr txBox="1"/>
              <p:nvPr/>
            </p:nvSpPr>
            <p:spPr>
              <a:xfrm>
                <a:off x="1697602" y="6204257"/>
                <a:ext cx="894522" cy="276999"/>
              </a:xfrm>
              <a:prstGeom prst="rect">
                <a:avLst/>
              </a:prstGeom>
              <a:noFill/>
            </p:spPr>
            <p:txBody>
              <a:bodyPr wrap="square" rtlCol="0">
                <a:spAutoFit/>
              </a:bodyPr>
              <a:lstStyle/>
              <a:p>
                <a:r>
                  <a:rPr lang="en-GB" sz="1200" dirty="0"/>
                  <a:t>Political</a:t>
                </a:r>
              </a:p>
            </p:txBody>
          </p:sp>
        </p:grpSp>
      </p:grpSp>
      <p:sp>
        <p:nvSpPr>
          <p:cNvPr id="3" name="TextBox 2">
            <a:extLst>
              <a:ext uri="{FF2B5EF4-FFF2-40B4-BE49-F238E27FC236}">
                <a16:creationId xmlns:a16="http://schemas.microsoft.com/office/drawing/2014/main" id="{6A41651C-73D5-45DA-BE32-95BEDC219B5C}"/>
              </a:ext>
            </a:extLst>
          </p:cNvPr>
          <p:cNvSpPr txBox="1"/>
          <p:nvPr/>
        </p:nvSpPr>
        <p:spPr>
          <a:xfrm>
            <a:off x="429905" y="6622144"/>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How happy was Wilson with the settlement at the Treaty of Versailles</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11730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Why was Henry Ford so important? </a:t>
            </a:r>
            <a:endParaRPr lang="en-GB" sz="1400" b="1" dirty="0">
              <a:latin typeface="+mn-lt"/>
            </a:endParaRPr>
          </a:p>
        </p:txBody>
      </p:sp>
      <p:sp>
        <p:nvSpPr>
          <p:cNvPr id="190" name="TextBox 189"/>
          <p:cNvSpPr txBox="1"/>
          <p:nvPr/>
        </p:nvSpPr>
        <p:spPr>
          <a:xfrm rot="16200000">
            <a:off x="-2480875" y="2920230"/>
            <a:ext cx="5391656" cy="369332"/>
          </a:xfrm>
          <a:prstGeom prst="rect">
            <a:avLst/>
          </a:prstGeom>
          <a:noFill/>
        </p:spPr>
        <p:txBody>
          <a:bodyPr wrap="square" rtlCol="0">
            <a:spAutoFit/>
          </a:bodyPr>
          <a:lstStyle/>
          <a:p>
            <a:pPr algn="ctr"/>
            <a:r>
              <a:rPr lang="en-GB" b="1" dirty="0"/>
              <a:t>American people and the ‘Boom’</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Did a Republican Government make a ‘boom’ more likely?</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28" name="Diagram 27">
            <a:extLst>
              <a:ext uri="{FF2B5EF4-FFF2-40B4-BE49-F238E27FC236}">
                <a16:creationId xmlns:a16="http://schemas.microsoft.com/office/drawing/2014/main" id="{4DAD3D46-8E5A-492B-A57B-646866D25BA0}"/>
              </a:ext>
            </a:extLst>
          </p:cNvPr>
          <p:cNvGraphicFramePr/>
          <p:nvPr>
            <p:extLst>
              <p:ext uri="{D42A27DB-BD31-4B8C-83A1-F6EECF244321}">
                <p14:modId xmlns:p14="http://schemas.microsoft.com/office/powerpoint/2010/main" val="1649248986"/>
              </p:ext>
            </p:extLst>
          </p:nvPr>
        </p:nvGraphicFramePr>
        <p:xfrm>
          <a:off x="-635000" y="2525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5A617E98-6EF4-4BED-879C-83E6F2EFFCE4}"/>
              </a:ext>
            </a:extLst>
          </p:cNvPr>
          <p:cNvSpPr/>
          <p:nvPr/>
        </p:nvSpPr>
        <p:spPr>
          <a:xfrm>
            <a:off x="429905" y="5546175"/>
            <a:ext cx="5915025" cy="1015663"/>
          </a:xfrm>
          <a:prstGeom prst="rect">
            <a:avLst/>
          </a:prstGeom>
        </p:spPr>
        <p:txBody>
          <a:bodyPr wrap="square">
            <a:spAutoFit/>
          </a:bodyPr>
          <a:lstStyle/>
          <a:p>
            <a:pPr marL="285750" indent="-285750">
              <a:buFont typeface="Arial" panose="020B0604020202020204" pitchFamily="34" charset="0"/>
              <a:buChar char="•"/>
            </a:pPr>
            <a:r>
              <a:rPr lang="en-GB" sz="1200" dirty="0"/>
              <a:t>Hire purchase helps people buy goods</a:t>
            </a:r>
          </a:p>
          <a:p>
            <a:pPr marL="285750" indent="-285750">
              <a:buFont typeface="Arial" panose="020B0604020202020204" pitchFamily="34" charset="0"/>
              <a:buChar char="•"/>
            </a:pPr>
            <a:r>
              <a:rPr lang="en-GB" sz="1200" dirty="0"/>
              <a:t>People spend their wages on more goods</a:t>
            </a:r>
          </a:p>
          <a:p>
            <a:pPr marL="285750" indent="-285750">
              <a:buFont typeface="Arial" panose="020B0604020202020204" pitchFamily="34" charset="0"/>
              <a:buChar char="•"/>
            </a:pPr>
            <a:r>
              <a:rPr lang="en-GB" sz="1200" dirty="0"/>
              <a:t>More people can afford to buy goods</a:t>
            </a:r>
          </a:p>
          <a:p>
            <a:pPr marL="285750" indent="-285750">
              <a:buFont typeface="Arial" panose="020B0604020202020204" pitchFamily="34" charset="0"/>
              <a:buChar char="•"/>
            </a:pPr>
            <a:r>
              <a:rPr lang="en-GB" sz="1200" dirty="0"/>
              <a:t>More people employed to make these goods</a:t>
            </a:r>
          </a:p>
          <a:p>
            <a:pPr marL="285750" indent="-285750">
              <a:buFont typeface="Arial" panose="020B0604020202020204" pitchFamily="34" charset="0"/>
              <a:buChar char="•"/>
            </a:pPr>
            <a:r>
              <a:rPr lang="en-GB" sz="1200" dirty="0"/>
              <a:t>Advertising persuades people to buy even more goods</a:t>
            </a:r>
          </a:p>
        </p:txBody>
      </p:sp>
      <p:pic>
        <p:nvPicPr>
          <p:cNvPr id="8" name="Picture 7" descr="A close up of a logo&#10;&#10;Description automatically generated">
            <a:extLst>
              <a:ext uri="{FF2B5EF4-FFF2-40B4-BE49-F238E27FC236}">
                <a16:creationId xmlns:a16="http://schemas.microsoft.com/office/drawing/2014/main" id="{F5FBFE41-38B9-4360-BA29-34BD1ED02885}"/>
              </a:ext>
            </a:extLst>
          </p:cNvPr>
          <p:cNvPicPr>
            <a:picLocks noChangeAspect="1"/>
          </p:cNvPicPr>
          <p:nvPr/>
        </p:nvPicPr>
        <p:blipFill rotWithShape="1">
          <a:blip r:embed="rId7">
            <a:lum bright="70000" contrast="-70000"/>
            <a:alphaModFix amt="20000"/>
            <a:extLst>
              <a:ext uri="{28A0092B-C50C-407E-A947-70E740481C1C}">
                <a14:useLocalDpi xmlns:a14="http://schemas.microsoft.com/office/drawing/2010/main" val="0"/>
              </a:ext>
            </a:extLst>
          </a:blip>
          <a:srcRect b="27454"/>
          <a:stretch/>
        </p:blipFill>
        <p:spPr>
          <a:xfrm>
            <a:off x="84221" y="4885279"/>
            <a:ext cx="6858000" cy="4975176"/>
          </a:xfrm>
          <a:prstGeom prst="rect">
            <a:avLst/>
          </a:prstGeom>
        </p:spPr>
      </p:pic>
    </p:spTree>
    <p:extLst>
      <p:ext uri="{BB962C8B-B14F-4D97-AF65-F5344CB8AC3E}">
        <p14:creationId xmlns:p14="http://schemas.microsoft.com/office/powerpoint/2010/main" val="362436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The Stock Market Boom</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1383869954"/>
              </p:ext>
            </p:extLst>
          </p:nvPr>
        </p:nvGraphicFramePr>
        <p:xfrm>
          <a:off x="597541" y="534071"/>
          <a:ext cx="6218070" cy="4704736"/>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a:t>
                      </a:r>
                      <a:r>
                        <a:rPr lang="en-GB" sz="1200" b="1" baseline="0" dirty="0">
                          <a:solidFill>
                            <a:sysClr val="windowText" lastClr="000000"/>
                          </a:solidFill>
                        </a:rPr>
                        <a:t>Mass production</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Speculation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r>
                        <a:rPr lang="en-GB" sz="1200" dirty="0">
                          <a:solidFill>
                            <a:sysClr val="windowText" lastClr="000000"/>
                          </a:solidFill>
                        </a:rPr>
                        <a:t>Define </a:t>
                      </a:r>
                      <a:r>
                        <a:rPr lang="en-GB" sz="1200" b="1" dirty="0">
                          <a:solidFill>
                            <a:sysClr val="windowText" lastClr="000000"/>
                          </a:solidFill>
                        </a:rPr>
                        <a:t>prosperity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Hire Purchase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526517">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Who was the Republican President </a:t>
                      </a:r>
                      <a:r>
                        <a:rPr lang="en-US" sz="1200" dirty="0">
                          <a:solidFill>
                            <a:schemeClr val="dk1"/>
                          </a:solidFill>
                        </a:rPr>
                        <a:t>March 4, 1921 - August 2, 1923. who focused on getting America back to normal after war.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How much did the Model T Ford cost in 1925? </a:t>
                      </a:r>
                      <a:endParaRPr lang="en-GB" sz="1200" dirty="0"/>
                    </a:p>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r>
                        <a:rPr lang="en-GB" sz="1200" dirty="0">
                          <a:solidFill>
                            <a:sysClr val="windowText" lastClr="000000"/>
                          </a:solidFill>
                        </a:rPr>
                        <a:t>Name one group who were excluded form the ‘boom’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How much was Babe Ruth paid a year?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Prohibition introduced?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the Emergency Quota’s Act introduced?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pic>
        <p:nvPicPr>
          <p:cNvPr id="10" name="Picture 9" descr="A close up of a logo&#10;&#10;Description automatically generated">
            <a:extLst>
              <a:ext uri="{FF2B5EF4-FFF2-40B4-BE49-F238E27FC236}">
                <a16:creationId xmlns:a16="http://schemas.microsoft.com/office/drawing/2014/main" id="{47CCB2C2-FCFE-4550-BCDB-A4C05292E3A1}"/>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4854"/>
          <a:stretch/>
        </p:blipFill>
        <p:spPr>
          <a:xfrm>
            <a:off x="873328" y="5077865"/>
            <a:ext cx="5279786" cy="4495537"/>
          </a:xfrm>
          <a:prstGeom prst="rect">
            <a:avLst/>
          </a:prstGeom>
        </p:spPr>
      </p:pic>
    </p:spTree>
    <p:extLst>
      <p:ext uri="{BB962C8B-B14F-4D97-AF65-F5344CB8AC3E}">
        <p14:creationId xmlns:p14="http://schemas.microsoft.com/office/powerpoint/2010/main" val="6989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0B3F44-6844-41A8-B780-7EE29CCA4A84}"/>
              </a:ext>
            </a:extLst>
          </p:cNvPr>
          <p:cNvPicPr>
            <a:picLocks noChangeAspect="1"/>
          </p:cNvPicPr>
          <p:nvPr/>
        </p:nvPicPr>
        <p:blipFill rotWithShape="1">
          <a:blip r:embed="rId2"/>
          <a:srcRect l="26988" t="25027" r="13381" b="15410"/>
          <a:stretch/>
        </p:blipFill>
        <p:spPr>
          <a:xfrm>
            <a:off x="-1" y="1617943"/>
            <a:ext cx="6870993" cy="3860506"/>
          </a:xfrm>
          <a:prstGeom prst="rect">
            <a:avLst/>
          </a:prstGeom>
        </p:spPr>
      </p:pic>
      <p:sp>
        <p:nvSpPr>
          <p:cNvPr id="2" name="Title 1"/>
          <p:cNvSpPr>
            <a:spLocks noGrp="1"/>
          </p:cNvSpPr>
          <p:nvPr>
            <p:ph type="title"/>
          </p:nvPr>
        </p:nvSpPr>
        <p:spPr>
          <a:xfrm>
            <a:off x="471487" y="166457"/>
            <a:ext cx="5915025" cy="459184"/>
          </a:xfrm>
        </p:spPr>
        <p:txBody>
          <a:bodyPr>
            <a:noAutofit/>
          </a:bodyPr>
          <a:lstStyle/>
          <a:p>
            <a:pPr algn="ctr"/>
            <a:r>
              <a:rPr lang="en-GB" sz="1400" b="1" u="sng" dirty="0"/>
              <a:t>The Roaring Twenties</a:t>
            </a:r>
            <a:endParaRPr lang="en-GB" sz="1400" b="1" dirty="0">
              <a:latin typeface="+mn-lt"/>
            </a:endParaRPr>
          </a:p>
        </p:txBody>
      </p:sp>
      <p:sp>
        <p:nvSpPr>
          <p:cNvPr id="190" name="TextBox 189"/>
          <p:cNvSpPr txBox="1"/>
          <p:nvPr/>
        </p:nvSpPr>
        <p:spPr>
          <a:xfrm rot="16200000">
            <a:off x="-1576957" y="5418784"/>
            <a:ext cx="3633540" cy="369332"/>
          </a:xfrm>
          <a:prstGeom prst="rect">
            <a:avLst/>
          </a:prstGeom>
          <a:noFill/>
        </p:spPr>
        <p:txBody>
          <a:bodyPr wrap="square" rtlCol="0">
            <a:spAutoFit/>
          </a:bodyPr>
          <a:lstStyle/>
          <a:p>
            <a:pPr algn="ctr"/>
            <a:r>
              <a:rPr lang="en-GB" b="1" dirty="0"/>
              <a:t>American people and the ‘Boom’</a:t>
            </a:r>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sp>
        <p:nvSpPr>
          <p:cNvPr id="7" name="TextBox 6">
            <a:extLst>
              <a:ext uri="{FF2B5EF4-FFF2-40B4-BE49-F238E27FC236}">
                <a16:creationId xmlns:a16="http://schemas.microsoft.com/office/drawing/2014/main" id="{09A3B346-CE2E-402D-BF50-C55EAD4CED4D}"/>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Connect</a:t>
            </a:r>
          </a:p>
          <a:p>
            <a:r>
              <a:rPr lang="en-GB" sz="1200" dirty="0"/>
              <a:t>Explain how a growing business can help other industries grow. Use Ford as your example</a:t>
            </a:r>
          </a:p>
          <a:p>
            <a:endParaRPr lang="en-GB" sz="1200" dirty="0"/>
          </a:p>
          <a:p>
            <a:endParaRPr lang="en-GB" sz="1200" dirty="0"/>
          </a:p>
          <a:p>
            <a:endParaRPr lang="en-GB" sz="1200" dirty="0"/>
          </a:p>
          <a:p>
            <a:endParaRPr lang="en-GB" sz="1200" dirty="0"/>
          </a:p>
          <a:p>
            <a:endParaRPr lang="en-GB" sz="1200" dirty="0"/>
          </a:p>
          <a:p>
            <a:endParaRPr lang="en-GB" sz="1200" dirty="0"/>
          </a:p>
        </p:txBody>
      </p:sp>
      <p:pic>
        <p:nvPicPr>
          <p:cNvPr id="10" name="Picture 9" descr="A close up of a logo&#10;&#10;Description automatically generated">
            <a:extLst>
              <a:ext uri="{FF2B5EF4-FFF2-40B4-BE49-F238E27FC236}">
                <a16:creationId xmlns:a16="http://schemas.microsoft.com/office/drawing/2014/main" id="{72919912-DE59-4C09-950A-12014FEC008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21345"/>
          <a:stretch/>
        </p:blipFill>
        <p:spPr>
          <a:xfrm>
            <a:off x="539048" y="5142584"/>
            <a:ext cx="6032709" cy="4745026"/>
          </a:xfrm>
          <a:prstGeom prst="rect">
            <a:avLst/>
          </a:prstGeom>
        </p:spPr>
      </p:pic>
    </p:spTree>
    <p:extLst>
      <p:ext uri="{BB962C8B-B14F-4D97-AF65-F5344CB8AC3E}">
        <p14:creationId xmlns:p14="http://schemas.microsoft.com/office/powerpoint/2010/main" val="12869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920s Flapper Roaring Twenties Silhouette Dance - Silhouette png ...">
            <a:extLst>
              <a:ext uri="{FF2B5EF4-FFF2-40B4-BE49-F238E27FC236}">
                <a16:creationId xmlns:a16="http://schemas.microsoft.com/office/drawing/2014/main" id="{0165CB1E-3CE8-4EBE-A9E3-CC1A750E7FD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818022" y="4584032"/>
            <a:ext cx="3721220" cy="53219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How was life changing for American women in the 1920s?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9" name="Table 8">
            <a:extLst>
              <a:ext uri="{FF2B5EF4-FFF2-40B4-BE49-F238E27FC236}">
                <a16:creationId xmlns:a16="http://schemas.microsoft.com/office/drawing/2014/main" id="{F13CDF2B-B8C0-4A85-8F9B-4FB384B8D3E4}"/>
              </a:ext>
            </a:extLst>
          </p:cNvPr>
          <p:cNvGraphicFramePr>
            <a:graphicFrameLocks noGrp="1"/>
          </p:cNvGraphicFramePr>
          <p:nvPr>
            <p:extLst>
              <p:ext uri="{D42A27DB-BD31-4B8C-83A1-F6EECF244321}">
                <p14:modId xmlns:p14="http://schemas.microsoft.com/office/powerpoint/2010/main" val="968672900"/>
              </p:ext>
            </p:extLst>
          </p:nvPr>
        </p:nvGraphicFramePr>
        <p:xfrm>
          <a:off x="555709" y="534071"/>
          <a:ext cx="6218070" cy="4613662"/>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a:t>
                      </a:r>
                      <a:r>
                        <a:rPr lang="en-GB" sz="1200" b="1" baseline="0" dirty="0">
                          <a:solidFill>
                            <a:sysClr val="windowText" lastClr="000000"/>
                          </a:solidFill>
                        </a:rPr>
                        <a:t>Democratic Party</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Republican Party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Laissez-faire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Hire Purchase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Who used the assembly line to create cars?</a:t>
                      </a:r>
                      <a:endParaRPr lang="en-US" sz="1200" dirty="0">
                        <a:solidFill>
                          <a:schemeClr val="dk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Which Famous actor in silent movies was born in England and earned $1500 a week in the 1920s?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How many women were working by 1929?</a:t>
                      </a:r>
                    </a:p>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Give one example of a 1920s ‘crazy craze’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248148">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the end of the First World War?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did the Ku Klux Klan reach peak membership?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38677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ight of Small Farmer During Period of Falling Farm Prices Stock ...">
            <a:extLst>
              <a:ext uri="{FF2B5EF4-FFF2-40B4-BE49-F238E27FC236}">
                <a16:creationId xmlns:a16="http://schemas.microsoft.com/office/drawing/2014/main" id="{8653EBB0-3346-4540-A4E6-56D87321A9DD}"/>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b="7854"/>
          <a:stretch/>
        </p:blipFill>
        <p:spPr bwMode="auto">
          <a:xfrm>
            <a:off x="625263" y="2984359"/>
            <a:ext cx="5845471" cy="6406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5709" y="-50114"/>
            <a:ext cx="5915025" cy="459184"/>
          </a:xfrm>
        </p:spPr>
        <p:txBody>
          <a:bodyPr>
            <a:noAutofit/>
          </a:bodyPr>
          <a:lstStyle/>
          <a:p>
            <a:pPr algn="ctr"/>
            <a:r>
              <a:rPr lang="en-GB" sz="1400" b="1" u="sng" dirty="0"/>
              <a:t>How was life changing for American women in the 1920s?</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sp>
        <p:nvSpPr>
          <p:cNvPr id="3" name="TextBox 2">
            <a:extLst>
              <a:ext uri="{FF2B5EF4-FFF2-40B4-BE49-F238E27FC236}">
                <a16:creationId xmlns:a16="http://schemas.microsoft.com/office/drawing/2014/main" id="{6A41651C-73D5-45DA-BE32-95BEDC219B5C}"/>
              </a:ext>
            </a:extLst>
          </p:cNvPr>
          <p:cNvSpPr txBox="1"/>
          <p:nvPr/>
        </p:nvSpPr>
        <p:spPr>
          <a:xfrm>
            <a:off x="429905" y="6718397"/>
            <a:ext cx="6250996" cy="1569660"/>
          </a:xfrm>
          <a:prstGeom prst="rect">
            <a:avLst/>
          </a:prstGeom>
          <a:noFill/>
          <a:ln>
            <a:solidFill>
              <a:schemeClr val="tx1"/>
            </a:solidFill>
          </a:ln>
        </p:spPr>
        <p:txBody>
          <a:bodyPr wrap="square" rtlCol="0">
            <a:spAutoFit/>
          </a:bodyPr>
          <a:lstStyle/>
          <a:p>
            <a:r>
              <a:rPr lang="en-GB" sz="1200" b="1" u="sng" dirty="0"/>
              <a:t>Corrections – target things to learn</a:t>
            </a:r>
          </a:p>
          <a:p>
            <a:endParaRPr lang="en-GB" sz="1200" b="1" u="sng" dirty="0"/>
          </a:p>
          <a:p>
            <a:r>
              <a:rPr lang="en-GB" sz="1200" b="1" u="sng" dirty="0"/>
              <a:t>1)</a:t>
            </a:r>
          </a:p>
          <a:p>
            <a:endParaRPr lang="en-GB" sz="1200" b="1" u="sng" dirty="0"/>
          </a:p>
          <a:p>
            <a:r>
              <a:rPr lang="en-GB" sz="1200" b="1" u="sng" dirty="0"/>
              <a:t>2)</a:t>
            </a:r>
          </a:p>
          <a:p>
            <a:endParaRPr lang="en-GB" sz="1200" b="1" u="sng" dirty="0"/>
          </a:p>
          <a:p>
            <a:r>
              <a:rPr lang="en-GB" sz="1200" b="1" u="sng" dirty="0"/>
              <a:t>3)</a:t>
            </a:r>
            <a:endParaRPr lang="en-GB" sz="1200" dirty="0"/>
          </a:p>
          <a:p>
            <a:endParaRPr lang="en-GB" sz="1200" dirty="0"/>
          </a:p>
        </p:txBody>
      </p:sp>
      <p:sp>
        <p:nvSpPr>
          <p:cNvPr id="130" name="TextBox 129">
            <a:extLst>
              <a:ext uri="{FF2B5EF4-FFF2-40B4-BE49-F238E27FC236}">
                <a16:creationId xmlns:a16="http://schemas.microsoft.com/office/drawing/2014/main" id="{6E1F8D40-EEA9-435B-A13B-72F159A1BC42}"/>
              </a:ext>
            </a:extLst>
          </p:cNvPr>
          <p:cNvSpPr txBox="1"/>
          <p:nvPr/>
        </p:nvSpPr>
        <p:spPr>
          <a:xfrm>
            <a:off x="429905" y="8413058"/>
            <a:ext cx="6250996" cy="1200329"/>
          </a:xfrm>
          <a:prstGeom prst="rect">
            <a:avLst/>
          </a:prstGeom>
          <a:noFill/>
          <a:ln>
            <a:solidFill>
              <a:schemeClr val="tx1"/>
            </a:solidFill>
          </a:ln>
        </p:spPr>
        <p:txBody>
          <a:bodyPr wrap="square" rtlCol="0">
            <a:spAutoFit/>
          </a:bodyPr>
          <a:lstStyle/>
          <a:p>
            <a:r>
              <a:rPr lang="en-GB" sz="1200" b="1" u="sng" dirty="0"/>
              <a:t>Green for growth</a:t>
            </a:r>
            <a:endParaRPr lang="en-GB" sz="1200" dirty="0"/>
          </a:p>
          <a:p>
            <a:endParaRPr lang="en-GB" sz="1200" dirty="0"/>
          </a:p>
          <a:p>
            <a:endParaRPr lang="en-GB" sz="1200" dirty="0"/>
          </a:p>
          <a:p>
            <a:endParaRPr lang="en-GB" sz="1200" dirty="0"/>
          </a:p>
          <a:p>
            <a:endParaRPr lang="en-GB" sz="1200" dirty="0"/>
          </a:p>
          <a:p>
            <a:endParaRPr lang="en-GB" sz="1200" dirty="0"/>
          </a:p>
        </p:txBody>
      </p:sp>
      <p:graphicFrame>
        <p:nvGraphicFramePr>
          <p:cNvPr id="8" name="Table 7">
            <a:extLst>
              <a:ext uri="{FF2B5EF4-FFF2-40B4-BE49-F238E27FC236}">
                <a16:creationId xmlns:a16="http://schemas.microsoft.com/office/drawing/2014/main" id="{22A85CF7-F753-4FEC-A041-CF1105414365}"/>
              </a:ext>
            </a:extLst>
          </p:cNvPr>
          <p:cNvGraphicFramePr>
            <a:graphicFrameLocks noGrp="1"/>
          </p:cNvGraphicFramePr>
          <p:nvPr>
            <p:extLst>
              <p:ext uri="{D42A27DB-BD31-4B8C-83A1-F6EECF244321}">
                <p14:modId xmlns:p14="http://schemas.microsoft.com/office/powerpoint/2010/main" val="1004003592"/>
              </p:ext>
            </p:extLst>
          </p:nvPr>
        </p:nvGraphicFramePr>
        <p:xfrm>
          <a:off x="462831" y="864710"/>
          <a:ext cx="6218070" cy="4239298"/>
        </p:xfrm>
        <a:graphic>
          <a:graphicData uri="http://schemas.openxmlformats.org/drawingml/2006/table">
            <a:tbl>
              <a:tblPr firstRow="1" bandRow="1">
                <a:tableStyleId>{5C22544A-7EE6-4342-B048-85BDC9FD1C3A}</a:tableStyleId>
              </a:tblPr>
              <a:tblGrid>
                <a:gridCol w="2014947">
                  <a:extLst>
                    <a:ext uri="{9D8B030D-6E8A-4147-A177-3AD203B41FA5}">
                      <a16:colId xmlns:a16="http://schemas.microsoft.com/office/drawing/2014/main" val="964359244"/>
                    </a:ext>
                  </a:extLst>
                </a:gridCol>
                <a:gridCol w="1094088">
                  <a:extLst>
                    <a:ext uri="{9D8B030D-6E8A-4147-A177-3AD203B41FA5}">
                      <a16:colId xmlns:a16="http://schemas.microsoft.com/office/drawing/2014/main" val="2946481034"/>
                    </a:ext>
                  </a:extLst>
                </a:gridCol>
                <a:gridCol w="3109035">
                  <a:extLst>
                    <a:ext uri="{9D8B030D-6E8A-4147-A177-3AD203B41FA5}">
                      <a16:colId xmlns:a16="http://schemas.microsoft.com/office/drawing/2014/main" val="3395697230"/>
                    </a:ext>
                  </a:extLst>
                </a:gridCol>
              </a:tblGrid>
              <a:tr h="292510">
                <a:tc>
                  <a:txBody>
                    <a:bodyPr/>
                    <a:lstStyle/>
                    <a:p>
                      <a:r>
                        <a:rPr lang="en-GB" sz="1200" b="0" dirty="0">
                          <a:solidFill>
                            <a:sysClr val="windowText" lastClr="000000"/>
                          </a:solidFill>
                        </a:rPr>
                        <a:t>Define</a:t>
                      </a:r>
                      <a:r>
                        <a:rPr lang="en-GB" sz="1200" b="0" baseline="0" dirty="0">
                          <a:solidFill>
                            <a:sysClr val="windowText" lastClr="000000"/>
                          </a:solidFill>
                        </a:rPr>
                        <a:t> </a:t>
                      </a:r>
                      <a:r>
                        <a:rPr lang="en-GB" sz="1200" b="1" baseline="0" dirty="0">
                          <a:solidFill>
                            <a:sysClr val="windowText" lastClr="000000"/>
                          </a:solidFill>
                        </a:rPr>
                        <a:t>American Dream</a:t>
                      </a:r>
                      <a:endParaRPr lang="en-GB" sz="1200" b="1"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21660"/>
                  </a:ext>
                </a:extLst>
              </a:tr>
              <a:tr h="292510">
                <a:tc>
                  <a:txBody>
                    <a:bodyPr/>
                    <a:lstStyle/>
                    <a:p>
                      <a:r>
                        <a:rPr lang="en-GB" sz="1200" dirty="0">
                          <a:solidFill>
                            <a:sysClr val="windowText" lastClr="000000"/>
                          </a:solidFill>
                        </a:rPr>
                        <a:t>Define </a:t>
                      </a:r>
                      <a:r>
                        <a:rPr lang="en-GB" sz="1200" b="1" dirty="0">
                          <a:solidFill>
                            <a:sysClr val="windowText" lastClr="000000"/>
                          </a:solidFill>
                        </a:rPr>
                        <a:t>Consumerism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408211"/>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Roaring Twenties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095748"/>
                  </a:ext>
                </a:extLst>
              </a:tr>
              <a:tr h="292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Define </a:t>
                      </a:r>
                      <a:r>
                        <a:rPr lang="en-GB" sz="1200" b="1" dirty="0">
                          <a:solidFill>
                            <a:schemeClr val="tx1"/>
                          </a:solidFill>
                        </a:rPr>
                        <a:t>Congress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219153"/>
                  </a:ext>
                </a:extLst>
              </a:tr>
              <a:tr h="248148">
                <a:tc gridSpan="3">
                  <a:txBody>
                    <a:bodyPr/>
                    <a:lstStyle/>
                    <a:p>
                      <a:pPr algn="ctr"/>
                      <a:r>
                        <a:rPr lang="en-GB" sz="1200" b="1" dirty="0">
                          <a:solidFill>
                            <a:sysClr val="windowText" lastClr="000000"/>
                          </a:solidFill>
                        </a:rPr>
                        <a:t>Knowledge questions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4774590"/>
                  </a:ext>
                </a:extLst>
              </a:tr>
              <a:tr h="343266">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How did flappers behave?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47020"/>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What class did the ‘flapper’ tend to come from?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758433"/>
                  </a:ext>
                </a:extLst>
              </a:tr>
              <a:tr h="370512">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Which city did Al Capone ‘run’?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484435"/>
                  </a:ext>
                </a:extLst>
              </a:tr>
              <a:tr h="370512">
                <a:tc gridSpan="2">
                  <a:txBody>
                    <a:bodyPr/>
                    <a:lstStyle/>
                    <a:p>
                      <a:r>
                        <a:rPr lang="en-GB" sz="1200" dirty="0">
                          <a:solidFill>
                            <a:sysClr val="windowText" lastClr="000000"/>
                          </a:solidFill>
                        </a:rPr>
                        <a:t>Which laws helped to increase racial tension?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4070689"/>
                  </a:ext>
                </a:extLst>
              </a:tr>
              <a:tr h="0">
                <a:tc gridSpan="3">
                  <a:txBody>
                    <a:bodyPr/>
                    <a:lstStyle/>
                    <a:p>
                      <a:pPr algn="ctr"/>
                      <a:r>
                        <a:rPr lang="en-GB" sz="1200" b="1" dirty="0">
                          <a:solidFill>
                            <a:sysClr val="windowText" lastClr="000000"/>
                          </a:solidFill>
                        </a:rPr>
                        <a:t>Dates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292434"/>
                  </a:ext>
                </a:extLst>
              </a:tr>
              <a:tr h="370512">
                <a:tc gridSpan="2">
                  <a:txBody>
                    <a:bodyPr/>
                    <a:lstStyle/>
                    <a:p>
                      <a:r>
                        <a:rPr lang="en-GB" sz="1200" i="0" dirty="0">
                          <a:solidFill>
                            <a:sysClr val="windowText" lastClr="000000"/>
                          </a:solidFill>
                        </a:rPr>
                        <a:t>When was the National Origins Act passed?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7891076"/>
                  </a:ext>
                </a:extLst>
              </a:tr>
              <a:tr h="370512">
                <a:tc gridSpan="2">
                  <a:txBody>
                    <a:bodyPr/>
                    <a:lstStyle/>
                    <a:p>
                      <a:r>
                        <a:rPr lang="en-GB" sz="1200" dirty="0">
                          <a:solidFill>
                            <a:sysClr val="windowText" lastClr="000000"/>
                          </a:solidFill>
                        </a:rPr>
                        <a:t>When was the Sacco and Vanzetti case?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sz="1200" dirty="0">
                        <a:solidFill>
                          <a:sysClr val="windowText" lastClr="00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576990"/>
                  </a:ext>
                </a:extLst>
              </a:tr>
              <a:tr h="370512">
                <a:tc gridSpan="2">
                  <a:txBody>
                    <a:bodyPr/>
                    <a:lstStyle/>
                    <a:p>
                      <a:endParaRPr lang="en-GB" sz="1200" dirty="0">
                        <a:solidFill>
                          <a:sysClr val="windowText" lastClr="000000"/>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a:txBody>
                    <a:bodyPr/>
                    <a:lstStyle/>
                    <a:p>
                      <a:r>
                        <a:rPr lang="en-GB" sz="1200" dirty="0">
                          <a:solidFill>
                            <a:sysClr val="windowText" lastClr="000000"/>
                          </a:solidFill>
                        </a:rPr>
                        <a:t>                        </a:t>
                      </a:r>
                      <a:r>
                        <a:rPr lang="en-GB" sz="1200" b="1" dirty="0">
                          <a:solidFill>
                            <a:sysClr val="windowText" lastClr="000000"/>
                          </a:solidFill>
                        </a:rPr>
                        <a:t>Total</a:t>
                      </a:r>
                      <a:r>
                        <a:rPr lang="en-GB" sz="1200" dirty="0">
                          <a:solidFill>
                            <a:sysClr val="windowText" lastClr="000000"/>
                          </a:solidFill>
                        </a:rPr>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8364820"/>
                  </a:ext>
                </a:extLst>
              </a:tr>
            </a:tbl>
          </a:graphicData>
        </a:graphic>
      </p:graphicFrame>
    </p:spTree>
    <p:extLst>
      <p:ext uri="{BB962C8B-B14F-4D97-AF65-F5344CB8AC3E}">
        <p14:creationId xmlns:p14="http://schemas.microsoft.com/office/powerpoint/2010/main" val="404801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09" y="-50114"/>
            <a:ext cx="5915025" cy="459184"/>
          </a:xfrm>
        </p:spPr>
        <p:txBody>
          <a:bodyPr>
            <a:noAutofit/>
          </a:bodyPr>
          <a:lstStyle/>
          <a:p>
            <a:pPr algn="ctr"/>
            <a:r>
              <a:rPr lang="en-GB" sz="1400" b="1" u="sng" dirty="0"/>
              <a:t>What was Prohibition and why did it fail?</a:t>
            </a:r>
            <a:endParaRPr lang="en-GB" sz="1400" b="1" dirty="0">
              <a:latin typeface="+mn-lt"/>
            </a:endParaRPr>
          </a:p>
        </p:txBody>
      </p:sp>
      <p:sp>
        <p:nvSpPr>
          <p:cNvPr id="190" name="TextBox 189"/>
          <p:cNvSpPr txBox="1"/>
          <p:nvPr/>
        </p:nvSpPr>
        <p:spPr>
          <a:xfrm rot="16200000">
            <a:off x="-1623136" y="2257745"/>
            <a:ext cx="3633540" cy="369332"/>
          </a:xfrm>
          <a:prstGeom prst="rect">
            <a:avLst/>
          </a:prstGeom>
          <a:noFill/>
        </p:spPr>
        <p:txBody>
          <a:bodyPr wrap="square" rtlCol="0">
            <a:spAutoFit/>
          </a:bodyPr>
          <a:lstStyle/>
          <a:p>
            <a:pPr algn="ctr"/>
            <a:r>
              <a:rPr lang="en-GB" b="1" dirty="0"/>
              <a:t>American people and the ‘Boom’</a:t>
            </a:r>
          </a:p>
        </p:txBody>
      </p:sp>
      <p:grpSp>
        <p:nvGrpSpPr>
          <p:cNvPr id="8" name="Group 7">
            <a:extLst>
              <a:ext uri="{FF2B5EF4-FFF2-40B4-BE49-F238E27FC236}">
                <a16:creationId xmlns:a16="http://schemas.microsoft.com/office/drawing/2014/main" id="{68A7637B-9BBC-4A7A-9B7D-F72D8708327E}"/>
              </a:ext>
            </a:extLst>
          </p:cNvPr>
          <p:cNvGrpSpPr/>
          <p:nvPr/>
        </p:nvGrpSpPr>
        <p:grpSpPr>
          <a:xfrm>
            <a:off x="2267003" y="5275012"/>
            <a:ext cx="2617751" cy="2229214"/>
            <a:chOff x="2162017" y="2883831"/>
            <a:chExt cx="3300911" cy="2968934"/>
          </a:xfrm>
        </p:grpSpPr>
        <p:pic>
          <p:nvPicPr>
            <p:cNvPr id="9" name="Picture 4" descr="The Advertising Archives | Magazine Advert | Penicillin | 1940s">
              <a:extLst>
                <a:ext uri="{FF2B5EF4-FFF2-40B4-BE49-F238E27FC236}">
                  <a16:creationId xmlns:a16="http://schemas.microsoft.com/office/drawing/2014/main" id="{8B33A2FD-FA98-4310-933E-7A5F81A42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984"/>
            <a:stretch/>
          </p:blipFill>
          <p:spPr bwMode="auto">
            <a:xfrm>
              <a:off x="2176803" y="2883831"/>
              <a:ext cx="3286125" cy="2964777"/>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C3572BAB-C4EB-47F4-9515-8C2D67CC2C02}"/>
                </a:ext>
              </a:extLst>
            </p:cNvPr>
            <p:cNvSpPr/>
            <p:nvPr/>
          </p:nvSpPr>
          <p:spPr>
            <a:xfrm rot="5400000">
              <a:off x="2200530" y="2860102"/>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2" name="Right Triangle 11">
              <a:extLst>
                <a:ext uri="{FF2B5EF4-FFF2-40B4-BE49-F238E27FC236}">
                  <a16:creationId xmlns:a16="http://schemas.microsoft.com/office/drawing/2014/main" id="{053EF9BC-F875-4E47-BD4B-4B990FEAE5E6}"/>
                </a:ext>
              </a:extLst>
            </p:cNvPr>
            <p:cNvSpPr/>
            <p:nvPr/>
          </p:nvSpPr>
          <p:spPr>
            <a:xfrm rot="10800000">
              <a:off x="5077097" y="2889734"/>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3" name="Right Triangle 12">
              <a:extLst>
                <a:ext uri="{FF2B5EF4-FFF2-40B4-BE49-F238E27FC236}">
                  <a16:creationId xmlns:a16="http://schemas.microsoft.com/office/drawing/2014/main" id="{4087ED60-9070-4B89-BD5C-CA3DA5E35007}"/>
                </a:ext>
              </a:extLst>
            </p:cNvPr>
            <p:cNvSpPr/>
            <p:nvPr/>
          </p:nvSpPr>
          <p:spPr>
            <a:xfrm>
              <a:off x="2162017" y="5428771"/>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14" name="Right Triangle 13">
              <a:extLst>
                <a:ext uri="{FF2B5EF4-FFF2-40B4-BE49-F238E27FC236}">
                  <a16:creationId xmlns:a16="http://schemas.microsoft.com/office/drawing/2014/main" id="{90DDE41D-F815-4119-A5E6-7046019C8C8A}"/>
                </a:ext>
              </a:extLst>
            </p:cNvPr>
            <p:cNvSpPr/>
            <p:nvPr/>
          </p:nvSpPr>
          <p:spPr>
            <a:xfrm rot="16200000">
              <a:off x="5053366" y="5450423"/>
              <a:ext cx="376531" cy="423994"/>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grpSp>
        <p:nvGrpSpPr>
          <p:cNvPr id="15" name="Group 14">
            <a:extLst>
              <a:ext uri="{FF2B5EF4-FFF2-40B4-BE49-F238E27FC236}">
                <a16:creationId xmlns:a16="http://schemas.microsoft.com/office/drawing/2014/main" id="{ABFA035A-4D26-4FC1-AF5F-4A368C00DEE4}"/>
              </a:ext>
            </a:extLst>
          </p:cNvPr>
          <p:cNvGrpSpPr/>
          <p:nvPr/>
        </p:nvGrpSpPr>
        <p:grpSpPr>
          <a:xfrm>
            <a:off x="378301" y="507771"/>
            <a:ext cx="6395156" cy="4674879"/>
            <a:chOff x="-344699" y="-117869"/>
            <a:chExt cx="6395156" cy="4674879"/>
          </a:xfrm>
        </p:grpSpPr>
        <p:grpSp>
          <p:nvGrpSpPr>
            <p:cNvPr id="16" name="Group 15">
              <a:extLst>
                <a:ext uri="{FF2B5EF4-FFF2-40B4-BE49-F238E27FC236}">
                  <a16:creationId xmlns:a16="http://schemas.microsoft.com/office/drawing/2014/main" id="{7DA72CA6-FE2A-436C-B10F-F03290F9DF37}"/>
                </a:ext>
              </a:extLst>
            </p:cNvPr>
            <p:cNvGrpSpPr/>
            <p:nvPr/>
          </p:nvGrpSpPr>
          <p:grpSpPr>
            <a:xfrm>
              <a:off x="682144" y="-117869"/>
              <a:ext cx="4060239" cy="2520301"/>
              <a:chOff x="7424941" y="1861281"/>
              <a:chExt cx="4457841" cy="3250497"/>
            </a:xfrm>
          </p:grpSpPr>
          <p:pic>
            <p:nvPicPr>
              <p:cNvPr id="18" name="Picture 17" descr="Henry Ford had been doing mass production long... | Sutori">
                <a:extLst>
                  <a:ext uri="{FF2B5EF4-FFF2-40B4-BE49-F238E27FC236}">
                    <a16:creationId xmlns:a16="http://schemas.microsoft.com/office/drawing/2014/main" id="{BD51001C-95AC-4A67-858D-97AA65FC8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942" y="1895201"/>
                <a:ext cx="4444083" cy="319509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BE4D7339-84F1-46C9-BDB7-1A08A8751AF1}"/>
                  </a:ext>
                </a:extLst>
              </p:cNvPr>
              <p:cNvGrpSpPr/>
              <p:nvPr/>
            </p:nvGrpSpPr>
            <p:grpSpPr>
              <a:xfrm rot="5400000">
                <a:off x="8028613" y="1257609"/>
                <a:ext cx="3250497" cy="4457841"/>
                <a:chOff x="-95516" y="111432"/>
                <a:chExt cx="2042316" cy="2216605"/>
              </a:xfrm>
            </p:grpSpPr>
            <p:sp>
              <p:nvSpPr>
                <p:cNvPr id="20" name="Right Triangle 19">
                  <a:extLst>
                    <a:ext uri="{FF2B5EF4-FFF2-40B4-BE49-F238E27FC236}">
                      <a16:creationId xmlns:a16="http://schemas.microsoft.com/office/drawing/2014/main" id="{7E55CE6A-9360-4C96-896E-5FC0E805047E}"/>
                    </a:ext>
                  </a:extLst>
                </p:cNvPr>
                <p:cNvSpPr/>
                <p:nvPr/>
              </p:nvSpPr>
              <p:spPr>
                <a:xfrm>
                  <a:off x="-74204" y="1966529"/>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1" name="Right Triangle 20">
                  <a:extLst>
                    <a:ext uri="{FF2B5EF4-FFF2-40B4-BE49-F238E27FC236}">
                      <a16:creationId xmlns:a16="http://schemas.microsoft.com/office/drawing/2014/main" id="{9B2CCDB6-F9F4-474C-8998-CD803EBF2ED8}"/>
                    </a:ext>
                  </a:extLst>
                </p:cNvPr>
                <p:cNvSpPr/>
                <p:nvPr/>
              </p:nvSpPr>
              <p:spPr>
                <a:xfrm flipH="1">
                  <a:off x="1563688" y="1966722"/>
                  <a:ext cx="383112" cy="361315"/>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2" name="Right Triangle 21">
                  <a:extLst>
                    <a:ext uri="{FF2B5EF4-FFF2-40B4-BE49-F238E27FC236}">
                      <a16:creationId xmlns:a16="http://schemas.microsoft.com/office/drawing/2014/main" id="{0775A0FA-4EE1-4FBC-BA85-425446D75BDE}"/>
                    </a:ext>
                  </a:extLst>
                </p:cNvPr>
                <p:cNvSpPr/>
                <p:nvPr/>
              </p:nvSpPr>
              <p:spPr>
                <a:xfrm rot="5400000">
                  <a:off x="-111465" y="134222"/>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sp>
              <p:nvSpPr>
                <p:cNvPr id="23" name="Right Triangle 22">
                  <a:extLst>
                    <a:ext uri="{FF2B5EF4-FFF2-40B4-BE49-F238E27FC236}">
                      <a16:creationId xmlns:a16="http://schemas.microsoft.com/office/drawing/2014/main" id="{ADB24336-AB15-4DA4-AB6A-6E14B9E8A40E}"/>
                    </a:ext>
                  </a:extLst>
                </p:cNvPr>
                <p:cNvSpPr/>
                <p:nvPr/>
              </p:nvSpPr>
              <p:spPr>
                <a:xfrm rot="10800000">
                  <a:off x="1534958" y="111432"/>
                  <a:ext cx="393405" cy="361507"/>
                </a:xfrm>
                <a:prstGeom prst="rtTriangle">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dirty="0"/>
                </a:p>
              </p:txBody>
            </p:sp>
          </p:grpSp>
        </p:grpSp>
        <p:sp>
          <p:nvSpPr>
            <p:cNvPr id="17" name="Rectangle 16">
              <a:extLst>
                <a:ext uri="{FF2B5EF4-FFF2-40B4-BE49-F238E27FC236}">
                  <a16:creationId xmlns:a16="http://schemas.microsoft.com/office/drawing/2014/main" id="{C4B9D3AC-D4DD-44BF-A3A9-FDFCF54EC9C5}"/>
                </a:ext>
              </a:extLst>
            </p:cNvPr>
            <p:cNvSpPr/>
            <p:nvPr/>
          </p:nvSpPr>
          <p:spPr>
            <a:xfrm>
              <a:off x="-344699" y="2549121"/>
              <a:ext cx="6395156" cy="200788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grpSp>
      <p:sp>
        <p:nvSpPr>
          <p:cNvPr id="25" name="Rectangle 24">
            <a:extLst>
              <a:ext uri="{FF2B5EF4-FFF2-40B4-BE49-F238E27FC236}">
                <a16:creationId xmlns:a16="http://schemas.microsoft.com/office/drawing/2014/main" id="{D77783A0-9274-4CA7-915F-9B7DEC5B961B}"/>
              </a:ext>
            </a:extLst>
          </p:cNvPr>
          <p:cNvSpPr/>
          <p:nvPr/>
        </p:nvSpPr>
        <p:spPr>
          <a:xfrm>
            <a:off x="378301" y="7612402"/>
            <a:ext cx="6395156" cy="2007889"/>
          </a:xfrm>
          <a:prstGeom prst="rect">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Describe the historical event in this image</a:t>
            </a:r>
          </a:p>
          <a:p>
            <a:pPr algn="ctr">
              <a:lnSpc>
                <a:spcPct val="115000"/>
              </a:lnSpc>
              <a:spcAft>
                <a:spcPts val="1000"/>
              </a:spcAft>
            </a:pPr>
            <a:r>
              <a:rPr lang="en-GB" sz="1000" dirty="0">
                <a:solidFill>
                  <a:schemeClr val="tx1">
                    <a:lumMod val="95000"/>
                    <a:lumOff val="5000"/>
                  </a:schemeClr>
                </a:solidFill>
                <a:ea typeface="Calibri" panose="020F0502020204030204" pitchFamily="34" charset="0"/>
                <a:cs typeface="Times New Roman" panose="02020603050405020304" pitchFamily="18" charset="0"/>
              </a:rPr>
              <a:t>……………………………………………………………………………………………………………………………………………………………………………………………………………………………………………………………………………………………………………………………………………………………………………………………………………………………………………………………………………………………………………………………………………………………………………………………………………………………………………………………………………………………………………………………………………………………………………………………………………………………………………………………………………………………………………………………………………………………………………………………………………………………………………………………………………………………………………………………………………………………………………………………………………………………………………………………………………………………………………………………………………………………………………………………………………………………………………………………………………………………………………………………………………………………………………………………………………………………………………………………………………………………………………………………………………….………..</a:t>
            </a:r>
            <a:endParaRPr lang="en-GB" sz="10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6696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3443</TotalTime>
  <Words>4079</Words>
  <Application>Microsoft Office PowerPoint</Application>
  <PresentationFormat>A4 Paper (210x297 mm)</PresentationFormat>
  <Paragraphs>728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Why was there an economic boom in the 1920s? </vt:lpstr>
      <vt:lpstr>Why was Henry Ford so important? </vt:lpstr>
      <vt:lpstr>The Stock Market Boom</vt:lpstr>
      <vt:lpstr>The Roaring Twenties</vt:lpstr>
      <vt:lpstr>How was life changing for American women in the 1920s?</vt:lpstr>
      <vt:lpstr>How was life changing for American women in the 1920s?</vt:lpstr>
      <vt:lpstr>What was Prohibition and why did it fail?</vt:lpstr>
      <vt:lpstr>Al Capone and Prohibition</vt:lpstr>
      <vt:lpstr>America and immigration</vt:lpstr>
      <vt:lpstr>What was life like for African Americans in the 1920s? </vt:lpstr>
      <vt:lpstr>The Red Scare</vt:lpstr>
      <vt:lpstr>Why did the Wall Street Crash happen? </vt:lpstr>
      <vt:lpstr>The Great Depression – How did it affect lives? </vt:lpstr>
      <vt:lpstr>Why did Roosevelt win the 1932 election?</vt:lpstr>
      <vt:lpstr>What was Roosevelt's ‘New Deal?</vt:lpstr>
      <vt:lpstr>Opposition to the New Deal</vt:lpstr>
      <vt:lpstr>How effective was the New Deal? </vt:lpstr>
      <vt:lpstr>From isolation to World Wat</vt:lpstr>
      <vt:lpstr>America at war</vt:lpstr>
      <vt:lpstr>How prosperous were the American people in the 1950s?</vt:lpstr>
      <vt:lpstr>Why did the Red Scare strike again? McCarthyism in America</vt:lpstr>
      <vt:lpstr>Civil Rights Movement: The early steps</vt:lpstr>
      <vt:lpstr>The Civil Rights Movement</vt:lpstr>
      <vt:lpstr>The Black Power movement: a more violent approach to civil rights</vt:lpstr>
      <vt:lpstr>President Kennedy’s ‘New Frontier’</vt:lpstr>
      <vt:lpstr>President Johnson’s ‘Great Society’</vt:lpstr>
      <vt:lpstr>What advances did the feminist movement make in the 1960s and 70s?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Dewsnip</dc:creator>
  <cp:lastModifiedBy>Catherine Vose</cp:lastModifiedBy>
  <cp:revision>101</cp:revision>
  <dcterms:created xsi:type="dcterms:W3CDTF">2020-04-25T11:06:48Z</dcterms:created>
  <dcterms:modified xsi:type="dcterms:W3CDTF">2020-06-01T08:11:31Z</dcterms:modified>
</cp:coreProperties>
</file>