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4660"/>
  </p:normalViewPr>
  <p:slideViewPr>
    <p:cSldViewPr snapToGrid="0">
      <p:cViewPr>
        <p:scale>
          <a:sx n="40" d="100"/>
          <a:sy n="40" d="100"/>
        </p:scale>
        <p:origin x="1983" y="18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3F32-C952-400A-9533-26D33725CB01}" type="datetimeFigureOut">
              <a:rPr lang="en-GB" smtClean="0"/>
              <a:t>04/06/2020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304C-10A1-4F21-A41D-C41D45326D98}" type="slidenum">
              <a:rPr lang="en-GB" smtClean="0"/>
              <a:t>‹#›</a:t>
            </a:fld>
            <a:endParaRPr lang="en-GB"/>
          </a:p>
        </p:txBody>
      </p:sp>
    </p:spTree>
    <p:extLst>
      <p:ext uri="{BB962C8B-B14F-4D97-AF65-F5344CB8AC3E}">
        <p14:creationId xmlns:p14="http://schemas.microsoft.com/office/powerpoint/2010/main" val="147390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71846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86123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1450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371189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617CF3-E93F-4FE2-9401-A498E686C58F}"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53049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17CF3-E93F-4FE2-9401-A498E686C58F}"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267363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17CF3-E93F-4FE2-9401-A498E686C58F}"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86921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17CF3-E93F-4FE2-9401-A498E686C58F}"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79557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7CF3-E93F-4FE2-9401-A498E686C58F}"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419871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617CF3-E93F-4FE2-9401-A498E686C58F}"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98060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617CF3-E93F-4FE2-9401-A498E686C58F}"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309304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617CF3-E93F-4FE2-9401-A498E686C58F}" type="datetimeFigureOut">
              <a:rPr lang="en-GB" smtClean="0"/>
              <a:t>04/06/2020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617C35A-FB90-4B78-880F-21DB09A7A6BE}" type="slidenum">
              <a:rPr lang="en-GB" smtClean="0"/>
              <a:t>‹#›</a:t>
            </a:fld>
            <a:endParaRPr lang="en-GB"/>
          </a:p>
        </p:txBody>
      </p:sp>
    </p:spTree>
    <p:extLst>
      <p:ext uri="{BB962C8B-B14F-4D97-AF65-F5344CB8AC3E}">
        <p14:creationId xmlns:p14="http://schemas.microsoft.com/office/powerpoint/2010/main" val="3334509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BEBA8EAE-BF5A-486C-A8C5-ECC9F3942E4B}">
                <a14:imgProps xmlns:a14="http://schemas.microsoft.com/office/drawing/2010/main">
                  <a14:imgLayer r:embed="rId3">
                    <a14:imgEffect>
                      <a14:backgroundRemoval t="59896" b="87500" l="8712" r="37921"/>
                    </a14:imgEffect>
                  </a14:imgLayer>
                </a14:imgProps>
              </a:ext>
            </a:extLst>
          </a:blip>
          <a:srcRect l="8493" t="59845" r="61899" b="10625"/>
          <a:stretch/>
        </p:blipFill>
        <p:spPr>
          <a:xfrm>
            <a:off x="28057" y="138185"/>
            <a:ext cx="1743075" cy="977265"/>
          </a:xfrm>
          <a:prstGeom prst="rect">
            <a:avLst/>
          </a:prstGeom>
        </p:spPr>
      </p:pic>
      <p:grpSp>
        <p:nvGrpSpPr>
          <p:cNvPr id="9" name="Group 8">
            <a:extLst>
              <a:ext uri="{FF2B5EF4-FFF2-40B4-BE49-F238E27FC236}">
                <a16:creationId xmlns:a16="http://schemas.microsoft.com/office/drawing/2014/main" id="{B5F45268-B3E6-44B0-97CA-B9D239D846E0}"/>
              </a:ext>
            </a:extLst>
          </p:cNvPr>
          <p:cNvGrpSpPr/>
          <p:nvPr/>
        </p:nvGrpSpPr>
        <p:grpSpPr>
          <a:xfrm>
            <a:off x="5434647" y="129050"/>
            <a:ext cx="1315720" cy="1619250"/>
            <a:chOff x="0" y="0"/>
            <a:chExt cx="6070815" cy="6645156"/>
          </a:xfrm>
        </p:grpSpPr>
        <p:pic>
          <p:nvPicPr>
            <p:cNvPr id="12" name="Picture 11">
              <a:extLst>
                <a:ext uri="{FF2B5EF4-FFF2-40B4-BE49-F238E27FC236}">
                  <a16:creationId xmlns:a16="http://schemas.microsoft.com/office/drawing/2014/main" id="{D8952F21-13CC-4EA4-8A84-6FF93ECA7ED6}"/>
                </a:ext>
              </a:extLst>
            </p:cNvPr>
            <p:cNvPicPr>
              <a:picLocks noChangeAspect="1"/>
            </p:cNvPicPr>
            <p:nvPr/>
          </p:nvPicPr>
          <p:blipFill rotWithShape="1">
            <a:blip r:embed="rId4"/>
            <a:srcRect l="5387" r="1718"/>
            <a:stretch/>
          </p:blipFill>
          <p:spPr>
            <a:xfrm>
              <a:off x="0" y="0"/>
              <a:ext cx="6070815" cy="3674257"/>
            </a:xfrm>
            <a:prstGeom prst="rect">
              <a:avLst/>
            </a:prstGeom>
          </p:spPr>
        </p:pic>
        <p:grpSp>
          <p:nvGrpSpPr>
            <p:cNvPr id="13" name="Group 12">
              <a:extLst>
                <a:ext uri="{FF2B5EF4-FFF2-40B4-BE49-F238E27FC236}">
                  <a16:creationId xmlns:a16="http://schemas.microsoft.com/office/drawing/2014/main" id="{D6CBB54C-8311-48F5-B625-DC830AE586DC}"/>
                </a:ext>
              </a:extLst>
            </p:cNvPr>
            <p:cNvGrpSpPr/>
            <p:nvPr/>
          </p:nvGrpSpPr>
          <p:grpSpPr>
            <a:xfrm>
              <a:off x="399898" y="3407559"/>
              <a:ext cx="5274792" cy="3237597"/>
              <a:chOff x="399933" y="3407559"/>
              <a:chExt cx="4072941" cy="2412720"/>
            </a:xfrm>
          </p:grpSpPr>
          <p:pic>
            <p:nvPicPr>
              <p:cNvPr id="14" name="Picture 13">
                <a:extLst>
                  <a:ext uri="{FF2B5EF4-FFF2-40B4-BE49-F238E27FC236}">
                    <a16:creationId xmlns:a16="http://schemas.microsoft.com/office/drawing/2014/main" id="{589CAAFE-6A18-496E-9AE3-D05A02056B05}"/>
                  </a:ext>
                </a:extLst>
              </p:cNvPr>
              <p:cNvPicPr>
                <a:picLocks noChangeAspect="1"/>
              </p:cNvPicPr>
              <p:nvPr/>
            </p:nvPicPr>
            <p:blipFill rotWithShape="1">
              <a:blip r:embed="rId5"/>
              <a:srcRect l="38378" t="71845" r="40038" b="10625"/>
              <a:stretch/>
            </p:blipFill>
            <p:spPr>
              <a:xfrm>
                <a:off x="556053" y="3407559"/>
                <a:ext cx="3763167" cy="1718464"/>
              </a:xfrm>
              <a:prstGeom prst="rect">
                <a:avLst/>
              </a:prstGeom>
            </p:spPr>
          </p:pic>
          <p:sp>
            <p:nvSpPr>
              <p:cNvPr id="15" name="Rectangle 14">
                <a:extLst>
                  <a:ext uri="{FF2B5EF4-FFF2-40B4-BE49-F238E27FC236}">
                    <a16:creationId xmlns:a16="http://schemas.microsoft.com/office/drawing/2014/main" id="{C45CD317-16AB-4935-9A6D-F4CA5972D55E}"/>
                  </a:ext>
                </a:extLst>
              </p:cNvPr>
              <p:cNvSpPr/>
              <p:nvPr/>
            </p:nvSpPr>
            <p:spPr>
              <a:xfrm>
                <a:off x="399933" y="4802779"/>
                <a:ext cx="4072941" cy="1017500"/>
              </a:xfrm>
              <a:prstGeom prst="rect">
                <a:avLst/>
              </a:prstGeom>
              <a:noFill/>
            </p:spPr>
            <p:txBody>
              <a:bodyPr wrap="square" lIns="91440" tIns="45720" rIns="91440" bIns="45720">
                <a:spAutoFit/>
              </a:bodyPr>
              <a:lstStyle/>
              <a:p>
                <a:pPr algn="ctr">
                  <a:spcAft>
                    <a:spcPts val="0"/>
                  </a:spcAft>
                </a:pPr>
                <a:r>
                  <a:rPr lang="en-US" sz="1400" kern="1200" dirty="0">
                    <a:solidFill>
                      <a:srgbClr val="4F81BD"/>
                    </a:solidFill>
                    <a:effectLst>
                      <a:outerShdw blurRad="38100" dist="25400" dir="5400000" algn="ctr">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Team History</a:t>
                </a:r>
                <a:endParaRPr lang="en-GB" sz="1200" dirty="0">
                  <a:effectLst/>
                  <a:latin typeface="Times New Roman" panose="02020603050405020304" pitchFamily="18" charset="0"/>
                  <a:ea typeface="Times New Roman" panose="02020603050405020304" pitchFamily="18" charset="0"/>
                </a:endParaRPr>
              </a:p>
            </p:txBody>
          </p:sp>
        </p:grpSp>
      </p:grpSp>
      <p:grpSp>
        <p:nvGrpSpPr>
          <p:cNvPr id="3" name="Group 2">
            <a:extLst>
              <a:ext uri="{FF2B5EF4-FFF2-40B4-BE49-F238E27FC236}">
                <a16:creationId xmlns:a16="http://schemas.microsoft.com/office/drawing/2014/main" id="{662E4A6F-EEAE-411D-B833-3BA16825589E}"/>
              </a:ext>
            </a:extLst>
          </p:cNvPr>
          <p:cNvGrpSpPr/>
          <p:nvPr/>
        </p:nvGrpSpPr>
        <p:grpSpPr>
          <a:xfrm>
            <a:off x="1" y="1748300"/>
            <a:ext cx="6857999" cy="7564050"/>
            <a:chOff x="28057" y="2212900"/>
            <a:chExt cx="6857999" cy="7564050"/>
          </a:xfrm>
        </p:grpSpPr>
        <p:sp>
          <p:nvSpPr>
            <p:cNvPr id="7" name="TextBox 4"/>
            <p:cNvSpPr txBox="1"/>
            <p:nvPr/>
          </p:nvSpPr>
          <p:spPr>
            <a:xfrm>
              <a:off x="28057" y="9469173"/>
              <a:ext cx="6857999" cy="307777"/>
            </a:xfrm>
            <a:prstGeom prst="rect">
              <a:avLst/>
            </a:prstGeom>
            <a:noFill/>
          </p:spPr>
          <p:txBody>
            <a:bodyPr wrap="square" rtlCol="0">
              <a:spAutoFit/>
            </a:bodyPr>
            <a:lstStyle/>
            <a:p>
              <a:pPr algn="ctr">
                <a:spcAft>
                  <a:spcPts val="0"/>
                </a:spcAft>
              </a:pPr>
              <a:r>
                <a:rPr lang="en-GB" sz="1400" b="1" kern="12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“Enabling all individuals to unlock their unique potential” </a:t>
              </a:r>
              <a:endParaRPr lang="en-GB" sz="1200" dirty="0">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765492" y="6818585"/>
              <a:ext cx="5327015" cy="1015663"/>
            </a:xfrm>
            <a:prstGeom prst="rect">
              <a:avLst/>
            </a:prstGeom>
            <a:noFill/>
          </p:spPr>
          <p:txBody>
            <a:bodyPr wrap="square" rtlCol="0">
              <a:spAutoFit/>
            </a:bodyPr>
            <a:lstStyle/>
            <a:p>
              <a:pPr algn="ctr"/>
              <a:r>
                <a:rPr lang="en-US" sz="2000" b="1" dirty="0"/>
                <a:t>GCSE History </a:t>
              </a:r>
            </a:p>
            <a:p>
              <a:pPr algn="ctr"/>
              <a:r>
                <a:rPr lang="en-US" sz="2000" b="1" dirty="0"/>
                <a:t>Masters of recall</a:t>
              </a:r>
            </a:p>
            <a:p>
              <a:pPr algn="ctr"/>
              <a:r>
                <a:rPr lang="en-US" sz="2000" b="1" dirty="0"/>
                <a:t>Conflict and Tension 1918 - 1939</a:t>
              </a:r>
              <a:endParaRPr lang="en-GB" sz="2000" b="1" dirty="0"/>
            </a:p>
          </p:txBody>
        </p:sp>
        <p:sp>
          <p:nvSpPr>
            <p:cNvPr id="11" name="TextBox 10"/>
            <p:cNvSpPr txBox="1"/>
            <p:nvPr/>
          </p:nvSpPr>
          <p:spPr>
            <a:xfrm>
              <a:off x="1045051" y="8061257"/>
              <a:ext cx="4767898" cy="923330"/>
            </a:xfrm>
            <a:prstGeom prst="rect">
              <a:avLst/>
            </a:prstGeom>
            <a:noFill/>
          </p:spPr>
          <p:txBody>
            <a:bodyPr wrap="square" rtlCol="0">
              <a:spAutoFit/>
            </a:bodyPr>
            <a:lstStyle/>
            <a:p>
              <a:r>
                <a:rPr lang="en-US" b="1" dirty="0"/>
                <a:t>Name: ……………………………………………………………..</a:t>
              </a:r>
            </a:p>
            <a:p>
              <a:endParaRPr lang="en-US" b="1" dirty="0"/>
            </a:p>
            <a:p>
              <a:r>
                <a:rPr lang="en-US" b="1" dirty="0"/>
                <a:t>Teacher: ………………………………………………………….</a:t>
              </a:r>
              <a:endParaRPr lang="en-GB" b="1" dirty="0"/>
            </a:p>
          </p:txBody>
        </p:sp>
        <p:grpSp>
          <p:nvGrpSpPr>
            <p:cNvPr id="2" name="Group 1">
              <a:extLst>
                <a:ext uri="{FF2B5EF4-FFF2-40B4-BE49-F238E27FC236}">
                  <a16:creationId xmlns:a16="http://schemas.microsoft.com/office/drawing/2014/main" id="{EC493807-A75B-4B04-965E-008F91615198}"/>
                </a:ext>
              </a:extLst>
            </p:cNvPr>
            <p:cNvGrpSpPr/>
            <p:nvPr/>
          </p:nvGrpSpPr>
          <p:grpSpPr>
            <a:xfrm>
              <a:off x="1133795" y="2212900"/>
              <a:ext cx="4679154" cy="4286340"/>
              <a:chOff x="1133795" y="2212900"/>
              <a:chExt cx="4679154" cy="4286340"/>
            </a:xfrm>
          </p:grpSpPr>
          <p:pic>
            <p:nvPicPr>
              <p:cNvPr id="18" name="Picture 2" descr="Paint Splat Royalty Free Cliparts, Vectors, And Stock Illustration ...">
                <a:extLst>
                  <a:ext uri="{FF2B5EF4-FFF2-40B4-BE49-F238E27FC236}">
                    <a16:creationId xmlns:a16="http://schemas.microsoft.com/office/drawing/2014/main" id="{08C03556-8629-4EDE-A97A-41BB120397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9AFC4A5-8869-4793-9928-F4ABFE0F7BD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grpSp>
    </p:spTree>
    <p:extLst>
      <p:ext uri="{BB962C8B-B14F-4D97-AF65-F5344CB8AC3E}">
        <p14:creationId xmlns:p14="http://schemas.microsoft.com/office/powerpoint/2010/main" val="75889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Why was there a crisis in Manchuria? </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1244265453"/>
              </p:ext>
            </p:extLst>
          </p:nvPr>
        </p:nvGraphicFramePr>
        <p:xfrm>
          <a:off x="462831" y="1216763"/>
          <a:ext cx="6218070" cy="4628207"/>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Collective Security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Fascist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Mitigation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Permanent Court of Justice</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Lord Lytton?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Why didn’t America join the League of Nations?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What did the Kellogg-Briand Pact agree?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was Japan suffering from in 1932?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Manchurian Crisis?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was the </a:t>
                      </a:r>
                      <a:r>
                        <a:rPr lang="en-GB" sz="1200" b="0" dirty="0">
                          <a:solidFill>
                            <a:sysClr val="windowText" lastClr="000000"/>
                          </a:solidFill>
                        </a:rPr>
                        <a:t>Fontainebleau Memorandum signed?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7" name="TextBox 6">
            <a:extLst>
              <a:ext uri="{FF2B5EF4-FFF2-40B4-BE49-F238E27FC236}">
                <a16:creationId xmlns:a16="http://schemas.microsoft.com/office/drawing/2014/main" id="{46F4CC72-435C-4C12-965F-120E942DF66A}"/>
              </a:ext>
            </a:extLst>
          </p:cNvPr>
          <p:cNvSpPr txBox="1"/>
          <p:nvPr/>
        </p:nvSpPr>
        <p:spPr>
          <a:xfrm>
            <a:off x="446368" y="6305312"/>
            <a:ext cx="6250996" cy="1569660"/>
          </a:xfrm>
          <a:prstGeom prst="rect">
            <a:avLst/>
          </a:prstGeom>
          <a:noFill/>
          <a:ln>
            <a:solidFill>
              <a:schemeClr val="tx1"/>
            </a:solidFill>
          </a:ln>
        </p:spPr>
        <p:txBody>
          <a:bodyPr wrap="square" rtlCol="0">
            <a:spAutoFit/>
          </a:bodyPr>
          <a:lstStyle/>
          <a:p>
            <a:r>
              <a:rPr lang="en-GB" sz="1200" b="1" u="sng" dirty="0"/>
              <a:t>Connect</a:t>
            </a:r>
            <a:r>
              <a:rPr lang="en-GB" sz="1200" dirty="0"/>
              <a:t>: Explain why countries like Germany were now being allowed to join the League of Nations</a:t>
            </a:r>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8" name="Picture 7" descr="A close up of a logo&#10;&#10;Description automatically generated">
            <a:extLst>
              <a:ext uri="{FF2B5EF4-FFF2-40B4-BE49-F238E27FC236}">
                <a16:creationId xmlns:a16="http://schemas.microsoft.com/office/drawing/2014/main" id="{D916C285-973B-4AFC-9ECE-005B940DD5B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21304"/>
          <a:stretch/>
        </p:blipFill>
        <p:spPr>
          <a:xfrm>
            <a:off x="597890" y="3600688"/>
            <a:ext cx="5359777" cy="4217892"/>
          </a:xfrm>
          <a:prstGeom prst="rect">
            <a:avLst/>
          </a:prstGeom>
        </p:spPr>
      </p:pic>
    </p:spTree>
    <p:extLst>
      <p:ext uri="{BB962C8B-B14F-4D97-AF65-F5344CB8AC3E}">
        <p14:creationId xmlns:p14="http://schemas.microsoft.com/office/powerpoint/2010/main" val="321129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is is a political cartoon about the Japanese and... | Sutori">
            <a:extLst>
              <a:ext uri="{FF2B5EF4-FFF2-40B4-BE49-F238E27FC236}">
                <a16:creationId xmlns:a16="http://schemas.microsoft.com/office/drawing/2014/main" id="{E28DD633-B3B8-48B2-8A27-2C395AF99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90" y="608097"/>
            <a:ext cx="5715000" cy="4619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Bonus starter, just in case</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7" name="TextBox 6">
            <a:extLst>
              <a:ext uri="{FF2B5EF4-FFF2-40B4-BE49-F238E27FC236}">
                <a16:creationId xmlns:a16="http://schemas.microsoft.com/office/drawing/2014/main" id="{46F4CC72-435C-4C12-965F-120E942DF66A}"/>
              </a:ext>
            </a:extLst>
          </p:cNvPr>
          <p:cNvSpPr txBox="1"/>
          <p:nvPr/>
        </p:nvSpPr>
        <p:spPr>
          <a:xfrm>
            <a:off x="446368" y="5978601"/>
            <a:ext cx="6250996" cy="1384995"/>
          </a:xfrm>
          <a:prstGeom prst="rect">
            <a:avLst/>
          </a:prstGeom>
          <a:noFill/>
          <a:ln>
            <a:solidFill>
              <a:schemeClr val="tx1"/>
            </a:solidFill>
          </a:ln>
        </p:spPr>
        <p:txBody>
          <a:bodyPr wrap="square" rtlCol="0">
            <a:spAutoFit/>
          </a:bodyPr>
          <a:lstStyle/>
          <a:p>
            <a:r>
              <a:rPr lang="en-GB" sz="1200" dirty="0"/>
              <a:t>What is the cartoon saying about Japan? </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F19151CD-7132-4177-821D-6A27F006EF05}"/>
              </a:ext>
            </a:extLst>
          </p:cNvPr>
          <p:cNvSpPr/>
          <p:nvPr/>
        </p:nvSpPr>
        <p:spPr>
          <a:xfrm>
            <a:off x="519113" y="5232057"/>
            <a:ext cx="4376737" cy="276999"/>
          </a:xfrm>
          <a:prstGeom prst="rect">
            <a:avLst/>
          </a:prstGeom>
        </p:spPr>
        <p:txBody>
          <a:bodyPr wrap="square">
            <a:spAutoFit/>
          </a:bodyPr>
          <a:lstStyle/>
          <a:p>
            <a:r>
              <a:rPr lang="en-US" sz="1200" dirty="0">
                <a:solidFill>
                  <a:srgbClr val="000005"/>
                </a:solidFill>
              </a:rPr>
              <a:t>This cartoon was produced in 1933</a:t>
            </a:r>
            <a:endParaRPr lang="en-GB" sz="1200" dirty="0"/>
          </a:p>
        </p:txBody>
      </p:sp>
    </p:spTree>
    <p:extLst>
      <p:ext uri="{BB962C8B-B14F-4D97-AF65-F5344CB8AC3E}">
        <p14:creationId xmlns:p14="http://schemas.microsoft.com/office/powerpoint/2010/main" val="118000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D87713F-1D75-4EE1-B2F6-B1CB2438CC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5835"/>
          <a:stretch/>
        </p:blipFill>
        <p:spPr>
          <a:xfrm>
            <a:off x="160636" y="3328520"/>
            <a:ext cx="6369305" cy="5360717"/>
          </a:xfrm>
          <a:prstGeom prst="rect">
            <a:avLst/>
          </a:prstGeom>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Why was there a crisis in Abyssinia? </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951160622"/>
              </p:ext>
            </p:extLst>
          </p:nvPr>
        </p:nvGraphicFramePr>
        <p:xfrm>
          <a:off x="462831" y="1216763"/>
          <a:ext cx="6218070" cy="4486377"/>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Unanimous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Stresa Front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Economic Sanctions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Council</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Samuel Hoare?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Who was Pierre Laval?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Which country has a leader called Haile Selassie?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was the Lytton Commission?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Abyssinian Crisis?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was Hitler elected</a:t>
                      </a:r>
                      <a:r>
                        <a:rPr lang="en-GB" sz="1200" b="0" dirty="0">
                          <a:solidFill>
                            <a:sysClr val="windowText" lastClr="000000"/>
                          </a:solidFill>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298815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Bonus starter, just in case</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7" name="TextBox 6">
            <a:extLst>
              <a:ext uri="{FF2B5EF4-FFF2-40B4-BE49-F238E27FC236}">
                <a16:creationId xmlns:a16="http://schemas.microsoft.com/office/drawing/2014/main" id="{46F4CC72-435C-4C12-965F-120E942DF66A}"/>
              </a:ext>
            </a:extLst>
          </p:cNvPr>
          <p:cNvSpPr txBox="1"/>
          <p:nvPr/>
        </p:nvSpPr>
        <p:spPr>
          <a:xfrm>
            <a:off x="429903" y="7857194"/>
            <a:ext cx="6250996" cy="1384995"/>
          </a:xfrm>
          <a:prstGeom prst="rect">
            <a:avLst/>
          </a:prstGeom>
          <a:noFill/>
          <a:ln>
            <a:solidFill>
              <a:schemeClr val="tx1"/>
            </a:solidFill>
          </a:ln>
        </p:spPr>
        <p:txBody>
          <a:bodyPr wrap="square" rtlCol="0">
            <a:spAutoFit/>
          </a:bodyPr>
          <a:lstStyle/>
          <a:p>
            <a:r>
              <a:rPr lang="en-GB" sz="1200" dirty="0"/>
              <a:t>What is the cartoon saying about Japan? </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F19151CD-7132-4177-821D-6A27F006EF05}"/>
              </a:ext>
            </a:extLst>
          </p:cNvPr>
          <p:cNvSpPr/>
          <p:nvPr/>
        </p:nvSpPr>
        <p:spPr>
          <a:xfrm>
            <a:off x="519113" y="5232057"/>
            <a:ext cx="4376737" cy="276999"/>
          </a:xfrm>
          <a:prstGeom prst="rect">
            <a:avLst/>
          </a:prstGeom>
        </p:spPr>
        <p:txBody>
          <a:bodyPr wrap="square">
            <a:spAutoFit/>
          </a:bodyPr>
          <a:lstStyle/>
          <a:p>
            <a:endParaRPr lang="en-GB" sz="1200" dirty="0"/>
          </a:p>
        </p:txBody>
      </p:sp>
      <p:pic>
        <p:nvPicPr>
          <p:cNvPr id="2050" name="Picture 2" descr="Cartoons about Communism and Fascism from Punch | PUNCH Magazine ...">
            <a:extLst>
              <a:ext uri="{FF2B5EF4-FFF2-40B4-BE49-F238E27FC236}">
                <a16:creationId xmlns:a16="http://schemas.microsoft.com/office/drawing/2014/main" id="{2274E71F-6A08-4525-900E-908357175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814" y="625641"/>
            <a:ext cx="4067175" cy="5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6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Why did the League of Nations fail? </a:t>
            </a:r>
            <a:endParaRPr lang="en-GB" sz="1400" b="1" dirty="0">
              <a:latin typeface="+mn-lt"/>
            </a:endParaRPr>
          </a:p>
        </p:txBody>
      </p:sp>
      <p:sp>
        <p:nvSpPr>
          <p:cNvPr id="190" name="TextBox 189"/>
          <p:cNvSpPr txBox="1"/>
          <p:nvPr/>
        </p:nvSpPr>
        <p:spPr>
          <a:xfrm rot="16200000">
            <a:off x="-2892728" y="3527338"/>
            <a:ext cx="6172726" cy="369332"/>
          </a:xfrm>
          <a:prstGeom prst="rect">
            <a:avLst/>
          </a:prstGeom>
          <a:noFill/>
        </p:spPr>
        <p:txBody>
          <a:bodyPr wrap="square" rtlCol="0">
            <a:spAutoFit/>
          </a:bodyPr>
          <a:lstStyle/>
          <a:p>
            <a:pPr algn="ctr"/>
            <a:r>
              <a:rPr lang="en-GB" b="1" dirty="0"/>
              <a:t>The League of Nations</a:t>
            </a:r>
          </a:p>
        </p:txBody>
      </p:sp>
      <p:graphicFrame>
        <p:nvGraphicFramePr>
          <p:cNvPr id="18" name="Table 5">
            <a:extLst>
              <a:ext uri="{FF2B5EF4-FFF2-40B4-BE49-F238E27FC236}">
                <a16:creationId xmlns:a16="http://schemas.microsoft.com/office/drawing/2014/main" id="{9B1A4F55-6189-4580-8BA7-FF163C97279E}"/>
              </a:ext>
            </a:extLst>
          </p:cNvPr>
          <p:cNvGraphicFramePr>
            <a:graphicFrameLocks noGrp="1"/>
          </p:cNvGraphicFramePr>
          <p:nvPr>
            <p:extLst>
              <p:ext uri="{D42A27DB-BD31-4B8C-83A1-F6EECF244321}">
                <p14:modId xmlns:p14="http://schemas.microsoft.com/office/powerpoint/2010/main" val="3796960781"/>
              </p:ext>
            </p:extLst>
          </p:nvPr>
        </p:nvGraphicFramePr>
        <p:xfrm>
          <a:off x="734403" y="860547"/>
          <a:ext cx="5767494" cy="8473440"/>
        </p:xfrm>
        <a:graphic>
          <a:graphicData uri="http://schemas.openxmlformats.org/drawingml/2006/table">
            <a:tbl>
              <a:tblPr firstRow="1" bandRow="1">
                <a:tableStyleId>{5C22544A-7EE6-4342-B048-85BDC9FD1C3A}</a:tableStyleId>
              </a:tblPr>
              <a:tblGrid>
                <a:gridCol w="1922498">
                  <a:extLst>
                    <a:ext uri="{9D8B030D-6E8A-4147-A177-3AD203B41FA5}">
                      <a16:colId xmlns:a16="http://schemas.microsoft.com/office/drawing/2014/main" val="988158241"/>
                    </a:ext>
                  </a:extLst>
                </a:gridCol>
                <a:gridCol w="1922498">
                  <a:extLst>
                    <a:ext uri="{9D8B030D-6E8A-4147-A177-3AD203B41FA5}">
                      <a16:colId xmlns:a16="http://schemas.microsoft.com/office/drawing/2014/main" val="4292833982"/>
                    </a:ext>
                  </a:extLst>
                </a:gridCol>
                <a:gridCol w="1922498">
                  <a:extLst>
                    <a:ext uri="{9D8B030D-6E8A-4147-A177-3AD203B41FA5}">
                      <a16:colId xmlns:a16="http://schemas.microsoft.com/office/drawing/2014/main" val="1495869854"/>
                    </a:ext>
                  </a:extLst>
                </a:gridCol>
              </a:tblGrid>
              <a:tr h="370840">
                <a:tc gridSpan="3">
                  <a:txBody>
                    <a:bodyPr/>
                    <a:lstStyle/>
                    <a:p>
                      <a:r>
                        <a:rPr lang="en-GB" sz="1100" u="sng" dirty="0">
                          <a:solidFill>
                            <a:schemeClr val="tx1"/>
                          </a:solidFill>
                        </a:rPr>
                        <a:t>Ultimate recall challenge</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23841698"/>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Which article blamed Germany for the war?</a:t>
                      </a:r>
                      <a:endParaRPr lang="en-US" sz="1100" b="1" dirty="0">
                        <a:solidFill>
                          <a:schemeClr val="dk1"/>
                        </a:solidFill>
                      </a:endParaRP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96570321"/>
                  </a:ext>
                </a:extLst>
              </a:tr>
              <a:tr h="370840">
                <a:tc>
                  <a:txBody>
                    <a:bodyPr/>
                    <a:lstStyle/>
                    <a:p>
                      <a:pPr algn="ctr"/>
                      <a:r>
                        <a:rPr lang="en-GB" sz="1100" dirty="0"/>
                        <a:t>230</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232</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4668332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Which area was given to  the L of N for 15 years?</a:t>
                      </a:r>
                    </a:p>
                    <a:p>
                      <a:endParaRPr lang="en-GB" sz="1100" dirty="0"/>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795940653"/>
                  </a:ext>
                </a:extLst>
              </a:tr>
              <a:tr h="370840">
                <a:tc>
                  <a:txBody>
                    <a:bodyPr/>
                    <a:lstStyle/>
                    <a:p>
                      <a:pPr algn="ctr"/>
                      <a:r>
                        <a:rPr lang="en-GB" sz="1100" dirty="0"/>
                        <a:t>Rhineland</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Alsace-Lorraine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Saar</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93850502"/>
                  </a:ext>
                </a:extLst>
              </a:tr>
              <a:tr h="370840">
                <a:tc gridSpan="3">
                  <a:txBody>
                    <a:bodyPr/>
                    <a:lstStyle/>
                    <a:p>
                      <a:r>
                        <a:rPr lang="en-GB" sz="1100" b="1" dirty="0"/>
                        <a:t>When was the Treaty of Versailles signed? </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842704559"/>
                  </a:ext>
                </a:extLst>
              </a:tr>
              <a:tr h="370840">
                <a:tc>
                  <a:txBody>
                    <a:bodyPr/>
                    <a:lstStyle/>
                    <a:p>
                      <a:pPr algn="ctr"/>
                      <a:r>
                        <a:rPr lang="en-GB" sz="1100" dirty="0"/>
                        <a:t>June 1919</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July 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August 1919</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5297889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Which Treaty dealt with Austria Hungary? </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40042488"/>
                  </a:ext>
                </a:extLst>
              </a:tr>
              <a:tr h="370840">
                <a:tc>
                  <a:txBody>
                    <a:bodyPr/>
                    <a:lstStyle/>
                    <a:p>
                      <a:pPr algn="ctr"/>
                      <a:r>
                        <a:rPr lang="en-GB" sz="1100" dirty="0"/>
                        <a:t>Lausanne</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St. Germain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Neuilly</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246570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How many German speakers were displaced by the Treaty of Versailles? </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600885579"/>
                  </a:ext>
                </a:extLst>
              </a:tr>
              <a:tr h="370840">
                <a:tc>
                  <a:txBody>
                    <a:bodyPr/>
                    <a:lstStyle/>
                    <a:p>
                      <a:pPr algn="ctr"/>
                      <a:r>
                        <a:rPr lang="en-GB" sz="1100" dirty="0"/>
                        <a:t>6million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7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8 million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93040731"/>
                  </a:ext>
                </a:extLst>
              </a:tr>
              <a:tr h="370840">
                <a:tc gridSpan="3">
                  <a:txBody>
                    <a:bodyPr/>
                    <a:lstStyle/>
                    <a:p>
                      <a:r>
                        <a:rPr lang="en-GB" sz="1100" b="1" dirty="0"/>
                        <a:t>Who was sent to investigate the Manchurian Crisis?</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80414914"/>
                  </a:ext>
                </a:extLst>
              </a:tr>
              <a:tr h="370840">
                <a:tc>
                  <a:txBody>
                    <a:bodyPr/>
                    <a:lstStyle/>
                    <a:p>
                      <a:pPr algn="ctr"/>
                      <a:r>
                        <a:rPr lang="en-GB" sz="1100" dirty="0"/>
                        <a:t>Samuel Hoare</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Lord Lytton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Pierre Laval</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90440398"/>
                  </a:ext>
                </a:extLst>
              </a:tr>
              <a:tr h="370840">
                <a:tc gridSpan="3">
                  <a:txBody>
                    <a:bodyPr/>
                    <a:lstStyle/>
                    <a:p>
                      <a:r>
                        <a:rPr lang="en-GB" sz="1100" b="1" dirty="0"/>
                        <a:t>Which of these was banned from the League of Nations at the start?</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430036289"/>
                  </a:ext>
                </a:extLst>
              </a:tr>
              <a:tr h="370840">
                <a:tc>
                  <a:txBody>
                    <a:bodyPr/>
                    <a:lstStyle/>
                    <a:p>
                      <a:pPr algn="ctr"/>
                      <a:r>
                        <a:rPr lang="en-GB" sz="1100" dirty="0"/>
                        <a:t>America</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Japan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USSR</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28705634"/>
                  </a:ext>
                </a:extLst>
              </a:tr>
              <a:tr h="370840">
                <a:tc gridSpan="3">
                  <a:txBody>
                    <a:bodyPr/>
                    <a:lstStyle/>
                    <a:p>
                      <a:r>
                        <a:rPr lang="en-GB" sz="1100" b="1" dirty="0"/>
                        <a:t>Which of these was not done in the Abyssinian Crisis? </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1446640569"/>
                  </a:ext>
                </a:extLst>
              </a:tr>
              <a:tr h="370840">
                <a:tc>
                  <a:txBody>
                    <a:bodyPr/>
                    <a:lstStyle/>
                    <a:p>
                      <a:pPr algn="ctr"/>
                      <a:r>
                        <a:rPr lang="en-GB" sz="1100" dirty="0"/>
                        <a:t>Close the Suez Canal</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Economic sanctions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Moral condemnation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35465416"/>
                  </a:ext>
                </a:extLst>
              </a:tr>
              <a:tr h="370840">
                <a:tc gridSpan="3">
                  <a:txBody>
                    <a:bodyPr/>
                    <a:lstStyle/>
                    <a:p>
                      <a:r>
                        <a:rPr lang="en-GB" sz="1100" b="1" dirty="0"/>
                        <a:t>Who developed Carbolic Acid?</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730536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Simpson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Lister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Davy</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5507357"/>
                  </a:ext>
                </a:extLst>
              </a:tr>
              <a:tr h="370840">
                <a:tc gridSpan="3">
                  <a:txBody>
                    <a:bodyPr/>
                    <a:lstStyle/>
                    <a:p>
                      <a:r>
                        <a:rPr lang="en-GB" sz="1100" b="1" dirty="0"/>
                        <a:t>In which year was London’s first hospital opened? </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93268534"/>
                  </a:ext>
                </a:extLst>
              </a:tr>
              <a:tr h="370840">
                <a:tc>
                  <a:txBody>
                    <a:bodyPr/>
                    <a:lstStyle/>
                    <a:p>
                      <a:pPr algn="ctr"/>
                      <a:r>
                        <a:rPr lang="en-GB" sz="1100" dirty="0"/>
                        <a:t>1103</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1123</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26659930"/>
                  </a:ext>
                </a:extLst>
              </a:tr>
              <a:tr h="132080">
                <a:tc gridSpan="3">
                  <a:txBody>
                    <a:bodyPr/>
                    <a:lstStyle/>
                    <a:p>
                      <a:r>
                        <a:rPr lang="en-GB" sz="1100" b="1" dirty="0"/>
                        <a:t>What was added to blood to enable blood transfusion?</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52182633"/>
                  </a:ext>
                </a:extLst>
              </a:tr>
              <a:tr h="370840">
                <a:tc>
                  <a:txBody>
                    <a:bodyPr/>
                    <a:lstStyle/>
                    <a:p>
                      <a:pPr algn="ctr"/>
                      <a:r>
                        <a:rPr lang="en-GB" sz="1100" dirty="0"/>
                        <a:t>Sodium Chloride</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Sodium Citrate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Sodium</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92437456"/>
                  </a:ext>
                </a:extLst>
              </a:tr>
            </a:tbl>
          </a:graphicData>
        </a:graphic>
      </p:graphicFrame>
      <p:grpSp>
        <p:nvGrpSpPr>
          <p:cNvPr id="19" name="Group 18">
            <a:extLst>
              <a:ext uri="{FF2B5EF4-FFF2-40B4-BE49-F238E27FC236}">
                <a16:creationId xmlns:a16="http://schemas.microsoft.com/office/drawing/2014/main" id="{FDA93B91-497F-47DA-93A7-74211D1A3C6A}"/>
              </a:ext>
            </a:extLst>
          </p:cNvPr>
          <p:cNvGrpSpPr/>
          <p:nvPr/>
        </p:nvGrpSpPr>
        <p:grpSpPr>
          <a:xfrm>
            <a:off x="5464691" y="23416"/>
            <a:ext cx="1384342" cy="1204450"/>
            <a:chOff x="1133795" y="2212900"/>
            <a:chExt cx="4679154" cy="4286340"/>
          </a:xfrm>
        </p:grpSpPr>
        <p:pic>
          <p:nvPicPr>
            <p:cNvPr id="20" name="Picture 2" descr="Paint Splat Royalty Free Cliparts, Vectors, And Stock Illustration ...">
              <a:extLst>
                <a:ext uri="{FF2B5EF4-FFF2-40B4-BE49-F238E27FC236}">
                  <a16:creationId xmlns:a16="http://schemas.microsoft.com/office/drawing/2014/main" id="{EE6C2C3A-8F30-43AE-BB7D-98CD6AB8048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9B7849-4634-41D7-9E9C-8F5993EDB3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spTree>
    <p:extLst>
      <p:ext uri="{BB962C8B-B14F-4D97-AF65-F5344CB8AC3E}">
        <p14:creationId xmlns:p14="http://schemas.microsoft.com/office/powerpoint/2010/main" val="158508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The aims of Adolf Hitler</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7" name="TextBox 6">
            <a:extLst>
              <a:ext uri="{FF2B5EF4-FFF2-40B4-BE49-F238E27FC236}">
                <a16:creationId xmlns:a16="http://schemas.microsoft.com/office/drawing/2014/main" id="{46F4CC72-435C-4C12-965F-120E942DF66A}"/>
              </a:ext>
            </a:extLst>
          </p:cNvPr>
          <p:cNvSpPr txBox="1"/>
          <p:nvPr/>
        </p:nvSpPr>
        <p:spPr>
          <a:xfrm>
            <a:off x="446368" y="6305312"/>
            <a:ext cx="6250996" cy="2308324"/>
          </a:xfrm>
          <a:prstGeom prst="rect">
            <a:avLst/>
          </a:prstGeom>
          <a:noFill/>
          <a:ln>
            <a:solidFill>
              <a:schemeClr val="tx1"/>
            </a:solidFill>
          </a:ln>
        </p:spPr>
        <p:txBody>
          <a:bodyPr wrap="square" rtlCol="0">
            <a:spAutoFit/>
          </a:bodyPr>
          <a:lstStyle/>
          <a:p>
            <a:r>
              <a:rPr lang="en-GB" sz="1200" dirty="0"/>
              <a:t>Explain what this cartoon is trying to say about German reactions to Versailles and Hitler’s attitude towards it?</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3075" name="Picture 3" descr="How did Germany react to the treaty? - World War 1 - Class 1">
            <a:extLst>
              <a:ext uri="{FF2B5EF4-FFF2-40B4-BE49-F238E27FC236}">
                <a16:creationId xmlns:a16="http://schemas.microsoft.com/office/drawing/2014/main" id="{7665B6E8-5265-4CC4-AB5F-85368C6F1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03" y="768475"/>
            <a:ext cx="5749411" cy="512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9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35A583C-F679-4D54-BD1C-E67896152DE2}"/>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4512"/>
          <a:stretch/>
        </p:blipFill>
        <p:spPr>
          <a:xfrm>
            <a:off x="0" y="3124200"/>
            <a:ext cx="6858000" cy="5862743"/>
          </a:xfrm>
          <a:prstGeom prst="rect">
            <a:avLst/>
          </a:prstGeom>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World leaders and the first steps towards the Second World War</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4" name="Table 3">
            <a:extLst>
              <a:ext uri="{FF2B5EF4-FFF2-40B4-BE49-F238E27FC236}">
                <a16:creationId xmlns:a16="http://schemas.microsoft.com/office/drawing/2014/main" id="{43D96D5A-D6FF-4300-932D-FDD8B3477DCB}"/>
              </a:ext>
            </a:extLst>
          </p:cNvPr>
          <p:cNvGraphicFramePr>
            <a:graphicFrameLocks noGrp="1"/>
          </p:cNvGraphicFramePr>
          <p:nvPr>
            <p:extLst>
              <p:ext uri="{D42A27DB-BD31-4B8C-83A1-F6EECF244321}">
                <p14:modId xmlns:p14="http://schemas.microsoft.com/office/powerpoint/2010/main" val="3661018564"/>
              </p:ext>
            </p:extLst>
          </p:nvPr>
        </p:nvGraphicFramePr>
        <p:xfrm>
          <a:off x="725610" y="1542451"/>
          <a:ext cx="5692512" cy="6126480"/>
        </p:xfrm>
        <a:graphic>
          <a:graphicData uri="http://schemas.openxmlformats.org/drawingml/2006/table">
            <a:tbl>
              <a:tblPr firstRow="1" bandRow="1">
                <a:tableStyleId>{5C22544A-7EE6-4342-B048-85BDC9FD1C3A}</a:tableStyleId>
              </a:tblPr>
              <a:tblGrid>
                <a:gridCol w="2846256">
                  <a:extLst>
                    <a:ext uri="{9D8B030D-6E8A-4147-A177-3AD203B41FA5}">
                      <a16:colId xmlns:a16="http://schemas.microsoft.com/office/drawing/2014/main" val="3283273278"/>
                    </a:ext>
                  </a:extLst>
                </a:gridCol>
                <a:gridCol w="2846256">
                  <a:extLst>
                    <a:ext uri="{9D8B030D-6E8A-4147-A177-3AD203B41FA5}">
                      <a16:colId xmlns:a16="http://schemas.microsoft.com/office/drawing/2014/main" val="2124149264"/>
                    </a:ext>
                  </a:extLst>
                </a:gridCol>
              </a:tblGrid>
              <a:tr h="894217">
                <a:tc>
                  <a:txBody>
                    <a:bodyPr/>
                    <a:lstStyle/>
                    <a:p>
                      <a:r>
                        <a:rPr lang="en-GB" sz="1200" b="0" dirty="0">
                          <a:solidFill>
                            <a:sysClr val="windowText" lastClr="000000"/>
                          </a:solidFill>
                        </a:rPr>
                        <a:t>The League of Nations was the idea of the French leader Woodrow Wilson. </a:t>
                      </a:r>
                    </a:p>
                    <a:p>
                      <a:endParaRPr lang="en-GB" sz="1200" b="0" dirty="0">
                        <a:solidFill>
                          <a:sysClr val="windowText" lastClr="000000"/>
                        </a:solidFill>
                      </a:endParaRPr>
                    </a:p>
                    <a:p>
                      <a:endParaRPr lang="en-GB" sz="1200" b="0" dirty="0">
                        <a:solidFill>
                          <a:sysClr val="windowText" lastClr="000000"/>
                        </a:solidFill>
                      </a:endParaRP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ysClr val="windowText" lastClr="000000"/>
                          </a:solidFill>
                        </a:rPr>
                        <a:t>The Treaty of Versailles forced Germany to pay 600,000 in reparations.</a:t>
                      </a:r>
                    </a:p>
                    <a:p>
                      <a:endParaRPr lang="en-GB" sz="1200" b="0" dirty="0">
                        <a:solidFill>
                          <a:sysClr val="windowText" lastClr="000000"/>
                        </a:solidFill>
                      </a:endParaRPr>
                    </a:p>
                    <a:p>
                      <a:endParaRPr lang="en-GB" sz="1200" b="0" dirty="0">
                        <a:solidFill>
                          <a:sysClr val="windowText" lastClr="000000"/>
                        </a:solidFill>
                      </a:endParaRPr>
                    </a:p>
                    <a:p>
                      <a:endParaRPr lang="en-GB" sz="1200" b="0" dirty="0">
                        <a:solidFill>
                          <a:sysClr val="windowText" lastClr="000000"/>
                        </a:solidFill>
                      </a:endParaRPr>
                    </a:p>
                    <a:p>
                      <a:r>
                        <a:rPr lang="en-GB" sz="1200" b="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5642791"/>
                  </a:ext>
                </a:extLst>
              </a:tr>
              <a:tr h="894217">
                <a:tc>
                  <a:txBody>
                    <a:bodyPr/>
                    <a:lstStyle/>
                    <a:p>
                      <a:r>
                        <a:rPr lang="en-GB" sz="1200" b="0" dirty="0">
                          <a:solidFill>
                            <a:sysClr val="windowText" lastClr="000000"/>
                          </a:solidFill>
                        </a:rPr>
                        <a:t>When the League of Nations was founded, there were 48 members. This rose to 57 by 1934. </a:t>
                      </a:r>
                    </a:p>
                    <a:p>
                      <a:endParaRPr lang="en-GB" sz="1200" b="0" dirty="0">
                        <a:solidFill>
                          <a:sysClr val="windowText" lastClr="000000"/>
                        </a:solidFill>
                      </a:endParaRPr>
                    </a:p>
                    <a:p>
                      <a:endParaRPr lang="en-GB" sz="1200" b="0" dirty="0">
                        <a:solidFill>
                          <a:sysClr val="windowText" lastClr="000000"/>
                        </a:solidFill>
                      </a:endParaRP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ysClr val="windowText" lastClr="000000"/>
                          </a:solidFill>
                        </a:rPr>
                        <a:t>In 1921 a plebiscite was held in upper Silesia. German police officers were outside the polling stations to make surer voting was fair.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495986"/>
                  </a:ext>
                </a:extLst>
              </a:tr>
              <a:tr h="756645">
                <a:tc>
                  <a:txBody>
                    <a:bodyPr/>
                    <a:lstStyle/>
                    <a:p>
                      <a:r>
                        <a:rPr lang="en-GB" sz="1200" b="0" dirty="0">
                          <a:solidFill>
                            <a:sysClr val="windowText" lastClr="000000"/>
                          </a:solidFill>
                        </a:rPr>
                        <a:t>The Kellogg-Brie pact, 1928 saw 65 countries agree that they wouldn’t use war to deal with disputes. </a:t>
                      </a:r>
                    </a:p>
                    <a:p>
                      <a:endParaRPr lang="en-GB" sz="1200" b="0" dirty="0">
                        <a:solidFill>
                          <a:sysClr val="windowText" lastClr="000000"/>
                        </a:solidFill>
                      </a:endParaRPr>
                    </a:p>
                    <a:p>
                      <a:endParaRPr lang="en-GB" sz="1200" b="0" dirty="0">
                        <a:solidFill>
                          <a:sysClr val="windowText" lastClr="000000"/>
                        </a:solidFill>
                      </a:endParaRP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ysClr val="windowText" lastClr="000000"/>
                          </a:solidFill>
                        </a:rPr>
                        <a:t>Hitler was able to use the depression to get elected in Germany using slogans like ‘Arbeit und </a:t>
                      </a:r>
                      <a:r>
                        <a:rPr lang="de-DE" sz="1200" dirty="0"/>
                        <a:t>Käse‘.</a:t>
                      </a:r>
                    </a:p>
                    <a:p>
                      <a:r>
                        <a:rPr lang="en-GB" sz="1200" b="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162899"/>
                  </a:ext>
                </a:extLst>
              </a:tr>
              <a:tr h="7566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The Treaty of Lausanne showed it was possible to overturn a harsh treaty. This was shown when Hungary was able to cancel the reparations that had been demanded.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dirty="0">
                        <a:solidFill>
                          <a:sysClr val="windowText" lastClr="000000"/>
                        </a:solidFill>
                      </a:endParaRP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In 1928 the Wall Street Drop happened. This devastated the economies of countries around the world. </a:t>
                      </a: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26760"/>
                  </a:ext>
                </a:extLst>
              </a:tr>
              <a:tr h="7566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A British politician called Earl Lytton investigated the Manchurian Crisis on behalf of the League. </a:t>
                      </a:r>
                    </a:p>
                    <a:p>
                      <a:endParaRPr lang="en-GB" sz="1200" b="0" dirty="0">
                        <a:solidFill>
                          <a:sysClr val="windowText" lastClr="000000"/>
                        </a:solidFill>
                      </a:endParaRPr>
                    </a:p>
                    <a:p>
                      <a:endParaRPr lang="en-GB" sz="1200" b="0" dirty="0">
                        <a:solidFill>
                          <a:sysClr val="windowText" lastClr="000000"/>
                        </a:solidFill>
                      </a:endParaRPr>
                    </a:p>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373873"/>
                  </a:ext>
                </a:extLst>
              </a:tr>
            </a:tbl>
          </a:graphicData>
        </a:graphic>
      </p:graphicFrame>
      <p:sp>
        <p:nvSpPr>
          <p:cNvPr id="5" name="Rectangle 4">
            <a:extLst>
              <a:ext uri="{FF2B5EF4-FFF2-40B4-BE49-F238E27FC236}">
                <a16:creationId xmlns:a16="http://schemas.microsoft.com/office/drawing/2014/main" id="{7502D174-726F-449A-888D-B4F927ED7BEA}"/>
              </a:ext>
            </a:extLst>
          </p:cNvPr>
          <p:cNvSpPr/>
          <p:nvPr/>
        </p:nvSpPr>
        <p:spPr>
          <a:xfrm>
            <a:off x="597890" y="795040"/>
            <a:ext cx="5820232" cy="461665"/>
          </a:xfrm>
          <a:prstGeom prst="rect">
            <a:avLst/>
          </a:prstGeom>
        </p:spPr>
        <p:txBody>
          <a:bodyPr wrap="square">
            <a:spAutoFit/>
          </a:bodyPr>
          <a:lstStyle/>
          <a:p>
            <a:r>
              <a:rPr lang="en-GB" sz="1200" dirty="0"/>
              <a:t>Each box contains factual information but with a mistake. Use your knowledge to correct the mistake in each box. </a:t>
            </a:r>
          </a:p>
        </p:txBody>
      </p:sp>
    </p:spTree>
    <p:extLst>
      <p:ext uri="{BB962C8B-B14F-4D97-AF65-F5344CB8AC3E}">
        <p14:creationId xmlns:p14="http://schemas.microsoft.com/office/powerpoint/2010/main" val="335268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Importance of the Remilitarisation of Rhineland for Hitler">
            <a:extLst>
              <a:ext uri="{FF2B5EF4-FFF2-40B4-BE49-F238E27FC236}">
                <a16:creationId xmlns:a16="http://schemas.microsoft.com/office/drawing/2014/main" id="{17A60B4C-7DF3-4851-8D27-10B2FDDE74F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69082" y="3883400"/>
            <a:ext cx="4746708" cy="5376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The Remilitarisation of the Rhineland</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3032264416"/>
              </p:ext>
            </p:extLst>
          </p:nvPr>
        </p:nvGraphicFramePr>
        <p:xfrm>
          <a:off x="462831" y="1216763"/>
          <a:ext cx="6218070" cy="4550205"/>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Foreign policy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Volksdeutsche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Remilitarisation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Fuhrer</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Neville Chamberlain?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was the name of the book that Hitler laid out his aims in?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What is the German word for ‘living space’ in the east?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did Hitler think of Communism?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Disarmament conference?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was the Rome-Berlin Axis signed? </a:t>
                      </a:r>
                      <a:endParaRPr lang="en-GB" sz="1200" b="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6" name="TextBox 5">
            <a:extLst>
              <a:ext uri="{FF2B5EF4-FFF2-40B4-BE49-F238E27FC236}">
                <a16:creationId xmlns:a16="http://schemas.microsoft.com/office/drawing/2014/main" id="{BE725F98-BED3-45C4-B866-9D47F2EB8015}"/>
              </a:ext>
            </a:extLst>
          </p:cNvPr>
          <p:cNvSpPr txBox="1"/>
          <p:nvPr/>
        </p:nvSpPr>
        <p:spPr>
          <a:xfrm>
            <a:off x="462831" y="6107557"/>
            <a:ext cx="6250996" cy="1384995"/>
          </a:xfrm>
          <a:prstGeom prst="rect">
            <a:avLst/>
          </a:prstGeom>
          <a:noFill/>
          <a:ln>
            <a:solidFill>
              <a:schemeClr val="tx1"/>
            </a:solidFill>
          </a:ln>
        </p:spPr>
        <p:txBody>
          <a:bodyPr wrap="square" rtlCol="0">
            <a:spAutoFit/>
          </a:bodyPr>
          <a:lstStyle/>
          <a:p>
            <a:r>
              <a:rPr lang="en-GB" sz="1200" b="1" u="sng" dirty="0"/>
              <a:t>Connect: </a:t>
            </a:r>
            <a:r>
              <a:rPr lang="en-GB" sz="1200" dirty="0"/>
              <a:t> Have a think, would Hitler have been elected if the Treaty of Versailles had never existed? </a:t>
            </a:r>
          </a:p>
          <a:p>
            <a:endParaRPr lang="en-GB" sz="1200" b="1" u="sng" dirty="0"/>
          </a:p>
          <a:p>
            <a:endParaRPr lang="en-GB" sz="1200" b="1" u="sng" dirty="0"/>
          </a:p>
          <a:p>
            <a:endParaRPr lang="en-GB" sz="1200" b="1" u="sng" dirty="0"/>
          </a:p>
          <a:p>
            <a:endParaRPr lang="en-GB" sz="1200" dirty="0"/>
          </a:p>
          <a:p>
            <a:endParaRPr lang="en-GB" sz="1200" dirty="0"/>
          </a:p>
        </p:txBody>
      </p:sp>
    </p:spTree>
    <p:extLst>
      <p:ext uri="{BB962C8B-B14F-4D97-AF65-F5344CB8AC3E}">
        <p14:creationId xmlns:p14="http://schemas.microsoft.com/office/powerpoint/2010/main" val="347915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World leaders and the first steps towards the Second World War</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rot="16200000">
            <a:off x="2893070" y="568993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5" name="Rectangle 4">
            <a:extLst>
              <a:ext uri="{FF2B5EF4-FFF2-40B4-BE49-F238E27FC236}">
                <a16:creationId xmlns:a16="http://schemas.microsoft.com/office/drawing/2014/main" id="{7502D174-726F-449A-888D-B4F927ED7BEA}"/>
              </a:ext>
            </a:extLst>
          </p:cNvPr>
          <p:cNvSpPr/>
          <p:nvPr/>
        </p:nvSpPr>
        <p:spPr>
          <a:xfrm>
            <a:off x="597890" y="795040"/>
            <a:ext cx="5820232" cy="461665"/>
          </a:xfrm>
          <a:prstGeom prst="rect">
            <a:avLst/>
          </a:prstGeom>
        </p:spPr>
        <p:txBody>
          <a:bodyPr wrap="square">
            <a:spAutoFit/>
          </a:bodyPr>
          <a:lstStyle/>
          <a:p>
            <a:r>
              <a:rPr lang="en-GB" sz="1200" dirty="0"/>
              <a:t>Answer as many of the questions as you can. Write you answer in the box with the question. </a:t>
            </a:r>
          </a:p>
        </p:txBody>
      </p:sp>
      <p:pic>
        <p:nvPicPr>
          <p:cNvPr id="7" name="Picture 6">
            <a:extLst>
              <a:ext uri="{FF2B5EF4-FFF2-40B4-BE49-F238E27FC236}">
                <a16:creationId xmlns:a16="http://schemas.microsoft.com/office/drawing/2014/main" id="{042B06A8-7112-49BA-9017-677D3BEA75E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7711" t="36405" r="21990" b="26444"/>
          <a:stretch/>
        </p:blipFill>
        <p:spPr>
          <a:xfrm rot="16200000">
            <a:off x="-1171268" y="3195260"/>
            <a:ext cx="8174163" cy="4635847"/>
          </a:xfrm>
          <a:prstGeom prst="rect">
            <a:avLst/>
          </a:prstGeom>
        </p:spPr>
      </p:pic>
      <p:sp>
        <p:nvSpPr>
          <p:cNvPr id="9" name="TextBox 8">
            <a:extLst>
              <a:ext uri="{FF2B5EF4-FFF2-40B4-BE49-F238E27FC236}">
                <a16:creationId xmlns:a16="http://schemas.microsoft.com/office/drawing/2014/main" id="{B27BBDC4-AB1A-49C6-902C-795A1C2EF292}"/>
              </a:ext>
            </a:extLst>
          </p:cNvPr>
          <p:cNvSpPr txBox="1"/>
          <p:nvPr/>
        </p:nvSpPr>
        <p:spPr>
          <a:xfrm rot="16200000">
            <a:off x="5188492" y="1471346"/>
            <a:ext cx="921487" cy="830997"/>
          </a:xfrm>
          <a:prstGeom prst="rect">
            <a:avLst/>
          </a:prstGeom>
          <a:noFill/>
          <a:ln>
            <a:solidFill>
              <a:schemeClr val="tx1"/>
            </a:solidFill>
          </a:ln>
        </p:spPr>
        <p:txBody>
          <a:bodyPr wrap="square" rtlCol="0">
            <a:spAutoFit/>
          </a:bodyPr>
          <a:lstStyle/>
          <a:p>
            <a:r>
              <a:rPr lang="en-GB" sz="1200" b="1" u="sng" dirty="0"/>
              <a:t>Total?</a:t>
            </a:r>
          </a:p>
          <a:p>
            <a:endParaRPr lang="en-GB" sz="1200" b="1" u="sng" dirty="0"/>
          </a:p>
          <a:p>
            <a:endParaRPr lang="en-GB" sz="1200" b="1" u="sng" dirty="0"/>
          </a:p>
          <a:p>
            <a:r>
              <a:rPr lang="en-GB" sz="1200" b="1" u="sng" dirty="0"/>
              <a:t> </a:t>
            </a:r>
            <a:endParaRPr lang="en-GB" sz="1200" dirty="0"/>
          </a:p>
        </p:txBody>
      </p:sp>
    </p:spTree>
    <p:extLst>
      <p:ext uri="{BB962C8B-B14F-4D97-AF65-F5344CB8AC3E}">
        <p14:creationId xmlns:p14="http://schemas.microsoft.com/office/powerpoint/2010/main" val="190277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89F375D-84A8-47C0-BF57-9EA42FAE6F52}"/>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7836"/>
          <a:stretch/>
        </p:blipFill>
        <p:spPr>
          <a:xfrm>
            <a:off x="8967" y="3692625"/>
            <a:ext cx="6858000" cy="5634789"/>
          </a:xfrm>
          <a:prstGeom prst="rect">
            <a:avLst/>
          </a:prstGeom>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Anschluss – The unification of Germany and Austria, 1938</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3878017782"/>
              </p:ext>
            </p:extLst>
          </p:nvPr>
        </p:nvGraphicFramePr>
        <p:xfrm>
          <a:off x="462831" y="1216763"/>
          <a:ext cx="6218070" cy="4550205"/>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Quack Doctor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Luftwaffe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Lebensraum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Antibiotic</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Kurt Schuschnigg?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Who warned Hitler against remilitarising the Rhineland?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Which country was Hitler born in?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Which name is given to Russia in this time period?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Abyssinian Crisis?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was the Rearmament rally?</a:t>
                      </a:r>
                      <a:endParaRPr lang="en-GB" sz="1200" b="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6" name="TextBox 5">
            <a:extLst>
              <a:ext uri="{FF2B5EF4-FFF2-40B4-BE49-F238E27FC236}">
                <a16:creationId xmlns:a16="http://schemas.microsoft.com/office/drawing/2014/main" id="{BE725F98-BED3-45C4-B866-9D47F2EB8015}"/>
              </a:ext>
            </a:extLst>
          </p:cNvPr>
          <p:cNvSpPr txBox="1"/>
          <p:nvPr/>
        </p:nvSpPr>
        <p:spPr>
          <a:xfrm>
            <a:off x="462831" y="6107557"/>
            <a:ext cx="6250996" cy="1384995"/>
          </a:xfrm>
          <a:prstGeom prst="rect">
            <a:avLst/>
          </a:prstGeom>
          <a:noFill/>
          <a:ln>
            <a:solidFill>
              <a:schemeClr val="tx1"/>
            </a:solidFill>
          </a:ln>
        </p:spPr>
        <p:txBody>
          <a:bodyPr wrap="square" rtlCol="0">
            <a:spAutoFit/>
          </a:bodyPr>
          <a:lstStyle/>
          <a:p>
            <a:r>
              <a:rPr lang="en-GB" sz="1200" b="1" u="sng" dirty="0"/>
              <a:t>Connect: </a:t>
            </a:r>
            <a:r>
              <a:rPr lang="en-GB" sz="1200" dirty="0"/>
              <a:t> Would Hitler have tried to conquer other countries if Britain and France had taken a stand over the Rhineland? </a:t>
            </a:r>
          </a:p>
          <a:p>
            <a:endParaRPr lang="en-GB" sz="1200" b="1" u="sng" dirty="0"/>
          </a:p>
          <a:p>
            <a:endParaRPr lang="en-GB" sz="1200" b="1" u="sng" dirty="0"/>
          </a:p>
          <a:p>
            <a:endParaRPr lang="en-GB" sz="1200" b="1" u="sng" dirty="0"/>
          </a:p>
          <a:p>
            <a:endParaRPr lang="en-GB" sz="1200" dirty="0"/>
          </a:p>
          <a:p>
            <a:endParaRPr lang="en-GB" sz="1200" dirty="0"/>
          </a:p>
        </p:txBody>
      </p:sp>
    </p:spTree>
    <p:extLst>
      <p:ext uri="{BB962C8B-B14F-4D97-AF65-F5344CB8AC3E}">
        <p14:creationId xmlns:p14="http://schemas.microsoft.com/office/powerpoint/2010/main" val="226228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89" y="312914"/>
            <a:ext cx="5065801" cy="1782586"/>
          </a:xfrm>
        </p:spPr>
        <p:txBody>
          <a:bodyPr>
            <a:normAutofit/>
          </a:bodyPr>
          <a:lstStyle/>
          <a:p>
            <a:pPr marL="0" indent="0">
              <a:lnSpc>
                <a:spcPct val="100000"/>
              </a:lnSpc>
              <a:buNone/>
            </a:pPr>
            <a:r>
              <a:rPr lang="en-US" sz="1200" dirty="0"/>
              <a:t>Every activity that you do in your silent start will be completed in this booklet.</a:t>
            </a:r>
          </a:p>
          <a:p>
            <a:pPr marL="0" indent="0">
              <a:lnSpc>
                <a:spcPct val="100000"/>
              </a:lnSpc>
              <a:buNone/>
            </a:pPr>
            <a:r>
              <a:rPr lang="en-US" sz="1200" dirty="0"/>
              <a:t>All of the activities are designed to recap knowledge and link knowledge together. It is important that you constantly review your learning and use your knowledge </a:t>
            </a:r>
            <a:r>
              <a:rPr lang="en-US" sz="1200" dirty="0" err="1"/>
              <a:t>organisers</a:t>
            </a:r>
            <a:r>
              <a:rPr lang="en-US" sz="1200" dirty="0"/>
              <a:t> at home. </a:t>
            </a:r>
          </a:p>
          <a:p>
            <a:pPr marL="0" indent="0">
              <a:lnSpc>
                <a:spcPct val="100000"/>
              </a:lnSpc>
              <a:buNone/>
            </a:pPr>
            <a:r>
              <a:rPr lang="en-US" sz="1200" dirty="0"/>
              <a:t>To be successful in GCSE History, you must know your content inside out. This booklet is the first step on that journey.</a:t>
            </a:r>
          </a:p>
          <a:p>
            <a:pPr marL="0" indent="0" algn="just">
              <a:buNone/>
            </a:pP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7329" l="4667" r="100000">
                        <a14:foregroundMark x1="45333" y1="28190" x2="45333" y2="28190"/>
                      </a14:backgroundRemoval>
                    </a14:imgEffect>
                  </a14:imgLayer>
                </a14:imgProps>
              </a:ext>
            </a:extLst>
          </a:blip>
          <a:stretch>
            <a:fillRect/>
          </a:stretch>
        </p:blipFill>
        <p:spPr>
          <a:xfrm flipH="1">
            <a:off x="5346790" y="312914"/>
            <a:ext cx="1111160" cy="1248203"/>
          </a:xfrm>
          <a:prstGeom prst="rect">
            <a:avLst/>
          </a:prstGeom>
        </p:spPr>
      </p:pic>
      <p:graphicFrame>
        <p:nvGraphicFramePr>
          <p:cNvPr id="2" name="Table 4">
            <a:extLst>
              <a:ext uri="{FF2B5EF4-FFF2-40B4-BE49-F238E27FC236}">
                <a16:creationId xmlns:a16="http://schemas.microsoft.com/office/drawing/2014/main" id="{56955CEC-59FA-4542-B0D6-77D2746F8E87}"/>
              </a:ext>
            </a:extLst>
          </p:cNvPr>
          <p:cNvGraphicFramePr>
            <a:graphicFrameLocks noGrp="1"/>
          </p:cNvGraphicFramePr>
          <p:nvPr>
            <p:extLst>
              <p:ext uri="{D42A27DB-BD31-4B8C-83A1-F6EECF244321}">
                <p14:modId xmlns:p14="http://schemas.microsoft.com/office/powerpoint/2010/main" val="2181837963"/>
              </p:ext>
            </p:extLst>
          </p:nvPr>
        </p:nvGraphicFramePr>
        <p:xfrm>
          <a:off x="571734" y="1911659"/>
          <a:ext cx="6176961" cy="7861300"/>
        </p:xfrm>
        <a:graphic>
          <a:graphicData uri="http://schemas.openxmlformats.org/drawingml/2006/table">
            <a:tbl>
              <a:tblPr firstRow="1" bandRow="1">
                <a:tableStyleId>{5C22544A-7EE6-4342-B048-85BDC9FD1C3A}</a:tableStyleId>
              </a:tblPr>
              <a:tblGrid>
                <a:gridCol w="402824">
                  <a:extLst>
                    <a:ext uri="{9D8B030D-6E8A-4147-A177-3AD203B41FA5}">
                      <a16:colId xmlns:a16="http://schemas.microsoft.com/office/drawing/2014/main" val="2825444786"/>
                    </a:ext>
                  </a:extLst>
                </a:gridCol>
                <a:gridCol w="2810490">
                  <a:extLst>
                    <a:ext uri="{9D8B030D-6E8A-4147-A177-3AD203B41FA5}">
                      <a16:colId xmlns:a16="http://schemas.microsoft.com/office/drawing/2014/main" val="159081717"/>
                    </a:ext>
                  </a:extLst>
                </a:gridCol>
                <a:gridCol w="2963647">
                  <a:extLst>
                    <a:ext uri="{9D8B030D-6E8A-4147-A177-3AD203B41FA5}">
                      <a16:colId xmlns:a16="http://schemas.microsoft.com/office/drawing/2014/main" val="2584758114"/>
                    </a:ext>
                  </a:extLst>
                </a:gridCol>
              </a:tblGrid>
              <a:tr h="37084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a:solidFill>
                            <a:schemeClr val="tx1"/>
                          </a:solidFil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Content to focus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041895"/>
                  </a:ext>
                </a:extLst>
              </a:tr>
              <a:tr h="370840">
                <a:tc gridSpan="3">
                  <a:txBody>
                    <a:bodyPr/>
                    <a:lstStyle/>
                    <a:p>
                      <a:pPr algn="ctr"/>
                      <a:r>
                        <a:rPr lang="en-GB" b="1" dirty="0" err="1">
                          <a:solidFill>
                            <a:schemeClr val="tx1"/>
                          </a:solidFill>
                        </a:rPr>
                        <a:t>Peacemaking</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463262581"/>
                  </a:ext>
                </a:extLst>
              </a:tr>
              <a:tr h="37084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Lessons 1 - </a:t>
                      </a:r>
                      <a:endParaRPr lang="en-GB" b="1" dirty="0"/>
                    </a:p>
                    <a:p>
                      <a:endParaRPr lang="en-GB" dirty="0">
                        <a:solidFill>
                          <a:schemeClr val="tx1"/>
                        </a:solidFill>
                      </a:endParaRPr>
                    </a:p>
                  </a:txBody>
                  <a:tcPr vert="vert27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armistice: aims of the peacemakers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319755"/>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Versailles Settlement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558203"/>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Impact of the treaty and wider settlement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330610"/>
                  </a:ext>
                </a:extLst>
              </a:tr>
              <a:tr h="370840">
                <a:tc gridSpan="3">
                  <a:txBody>
                    <a:bodyPr/>
                    <a:lstStyle/>
                    <a:p>
                      <a:pPr algn="ctr"/>
                      <a:r>
                        <a:rPr lang="en-GB" b="1" dirty="0">
                          <a:solidFill>
                            <a:schemeClr val="tx1"/>
                          </a:solidFill>
                        </a:rPr>
                        <a:t>The League of Nations and international 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10147963"/>
                  </a:ext>
                </a:extLst>
              </a:tr>
              <a:tr h="37084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Lessons  - </a:t>
                      </a:r>
                      <a:endParaRPr lang="en-GB" b="1" dirty="0"/>
                    </a:p>
                    <a:p>
                      <a:endParaRPr lang="en-GB" dirty="0">
                        <a:solidFill>
                          <a:schemeClr val="tx1"/>
                        </a:solidFill>
                      </a:endParaRPr>
                    </a:p>
                  </a:txBody>
                  <a:tcPr vert="vert27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League of 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4403554"/>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Diplomacy outside the League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355960"/>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collapse of the League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510709"/>
                  </a:ext>
                </a:extLst>
              </a:tr>
              <a:tr h="370840">
                <a:tc gridSpan="3">
                  <a:txBody>
                    <a:bodyPr/>
                    <a:lstStyle/>
                    <a:p>
                      <a:pPr algn="ctr"/>
                      <a:r>
                        <a:rPr lang="en-GB" b="1" dirty="0">
                          <a:solidFill>
                            <a:schemeClr val="tx1"/>
                          </a:solidFill>
                        </a:rPr>
                        <a:t>The origins and outbreak of the Second World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788699212"/>
                  </a:ext>
                </a:extLst>
              </a:tr>
              <a:tr h="370840">
                <a:tc rowSpan="3">
                  <a:txBody>
                    <a:bodyPr/>
                    <a:lstStyle/>
                    <a:p>
                      <a:r>
                        <a:rPr lang="en-GB" b="1" dirty="0">
                          <a:solidFill>
                            <a:schemeClr val="tx1"/>
                          </a:solidFill>
                        </a:rPr>
                        <a:t>Lessons -</a:t>
                      </a:r>
                    </a:p>
                  </a:txBody>
                  <a:tcPr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development of 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487347"/>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escalation of tension</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9785474"/>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outbreak of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712326"/>
                  </a:ext>
                </a:extLst>
              </a:tr>
            </a:tbl>
          </a:graphicData>
        </a:graphic>
      </p:graphicFrame>
    </p:spTree>
    <p:extLst>
      <p:ext uri="{BB962C8B-B14F-4D97-AF65-F5344CB8AC3E}">
        <p14:creationId xmlns:p14="http://schemas.microsoft.com/office/powerpoint/2010/main" val="320514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Bonus starter, just in case</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7" name="TextBox 6">
            <a:extLst>
              <a:ext uri="{FF2B5EF4-FFF2-40B4-BE49-F238E27FC236}">
                <a16:creationId xmlns:a16="http://schemas.microsoft.com/office/drawing/2014/main" id="{46F4CC72-435C-4C12-965F-120E942DF66A}"/>
              </a:ext>
            </a:extLst>
          </p:cNvPr>
          <p:cNvSpPr txBox="1"/>
          <p:nvPr/>
        </p:nvSpPr>
        <p:spPr>
          <a:xfrm>
            <a:off x="378301" y="5310971"/>
            <a:ext cx="6250996" cy="2862322"/>
          </a:xfrm>
          <a:prstGeom prst="rect">
            <a:avLst/>
          </a:prstGeom>
          <a:noFill/>
          <a:ln>
            <a:solidFill>
              <a:schemeClr val="tx1"/>
            </a:solidFill>
          </a:ln>
        </p:spPr>
        <p:txBody>
          <a:bodyPr wrap="square" rtlCol="0">
            <a:spAutoFit/>
          </a:bodyPr>
          <a:lstStyle/>
          <a:p>
            <a:r>
              <a:rPr lang="en-GB" sz="1200" dirty="0"/>
              <a:t>What is the cartoon saying about Hitler?</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is the cartoon saying about other world leaders?  </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F19151CD-7132-4177-821D-6A27F006EF05}"/>
              </a:ext>
            </a:extLst>
          </p:cNvPr>
          <p:cNvSpPr/>
          <p:nvPr/>
        </p:nvSpPr>
        <p:spPr>
          <a:xfrm>
            <a:off x="519113" y="5232057"/>
            <a:ext cx="4376737" cy="276999"/>
          </a:xfrm>
          <a:prstGeom prst="rect">
            <a:avLst/>
          </a:prstGeom>
        </p:spPr>
        <p:txBody>
          <a:bodyPr wrap="square">
            <a:spAutoFit/>
          </a:bodyPr>
          <a:lstStyle/>
          <a:p>
            <a:endParaRPr lang="en-GB" sz="1200" dirty="0"/>
          </a:p>
        </p:txBody>
      </p:sp>
      <p:pic>
        <p:nvPicPr>
          <p:cNvPr id="4098" name="Picture 2" descr="6 mark question – Sample Answer: This source suggests a reason why ...">
            <a:extLst>
              <a:ext uri="{FF2B5EF4-FFF2-40B4-BE49-F238E27FC236}">
                <a16:creationId xmlns:a16="http://schemas.microsoft.com/office/drawing/2014/main" id="{08339E55-F6B9-4570-82E8-E0681BB37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02" y="889836"/>
            <a:ext cx="6280265" cy="424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1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Why was there a crisis in the Sudetenland? </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2690497178"/>
              </p:ext>
            </p:extLst>
          </p:nvPr>
        </p:nvGraphicFramePr>
        <p:xfrm>
          <a:off x="462831" y="1216763"/>
          <a:ext cx="6218070" cy="4550205"/>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Pacifist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Satirical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Greater Germany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Pact</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Arthur Seyss-Inquart?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Edvard Benes?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Which policy was applied by Britain and France in the Sudeten Crisis?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were the French distracted with during the 1936 Abyssinian Crisis?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Anschluss?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was the Munich Agreement?</a:t>
                      </a:r>
                      <a:endParaRPr lang="en-GB" sz="1200" b="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6" name="TextBox 5">
            <a:extLst>
              <a:ext uri="{FF2B5EF4-FFF2-40B4-BE49-F238E27FC236}">
                <a16:creationId xmlns:a16="http://schemas.microsoft.com/office/drawing/2014/main" id="{BE725F98-BED3-45C4-B866-9D47F2EB8015}"/>
              </a:ext>
            </a:extLst>
          </p:cNvPr>
          <p:cNvSpPr txBox="1"/>
          <p:nvPr/>
        </p:nvSpPr>
        <p:spPr>
          <a:xfrm>
            <a:off x="462831" y="6107557"/>
            <a:ext cx="6250996" cy="1384995"/>
          </a:xfrm>
          <a:prstGeom prst="rect">
            <a:avLst/>
          </a:prstGeom>
          <a:noFill/>
          <a:ln>
            <a:solidFill>
              <a:schemeClr val="tx1"/>
            </a:solidFill>
          </a:ln>
        </p:spPr>
        <p:txBody>
          <a:bodyPr wrap="square" rtlCol="0">
            <a:spAutoFit/>
          </a:bodyPr>
          <a:lstStyle/>
          <a:p>
            <a:r>
              <a:rPr lang="en-GB" sz="1200" b="1" u="sng" dirty="0"/>
              <a:t>Connect:</a:t>
            </a:r>
            <a:r>
              <a:rPr lang="en-GB" sz="1200" dirty="0"/>
              <a:t> Why do you think Anschluss is sometime called ‘</a:t>
            </a:r>
            <a:r>
              <a:rPr lang="en-GB" sz="1200" dirty="0" err="1"/>
              <a:t>blumenkrieg</a:t>
            </a:r>
            <a:r>
              <a:rPr lang="en-GB" sz="1200" dirty="0"/>
              <a:t>’ which translates as ‘war of flowers’? </a:t>
            </a:r>
          </a:p>
          <a:p>
            <a:endParaRPr lang="en-GB" sz="1200" b="1" u="sng" dirty="0"/>
          </a:p>
          <a:p>
            <a:endParaRPr lang="en-GB" sz="1200" b="1" u="sng" dirty="0"/>
          </a:p>
          <a:p>
            <a:endParaRPr lang="en-GB" sz="1200" b="1" u="sng" dirty="0"/>
          </a:p>
          <a:p>
            <a:endParaRPr lang="en-GB" sz="1200" dirty="0"/>
          </a:p>
          <a:p>
            <a:endParaRPr lang="en-GB" sz="1200" dirty="0"/>
          </a:p>
        </p:txBody>
      </p:sp>
      <p:pic>
        <p:nvPicPr>
          <p:cNvPr id="12290" name="Picture 2" descr="Chamberlain rolls the world towards peace cartoon | An Octob… | Flickr">
            <a:extLst>
              <a:ext uri="{FF2B5EF4-FFF2-40B4-BE49-F238E27FC236}">
                <a16:creationId xmlns:a16="http://schemas.microsoft.com/office/drawing/2014/main" id="{A55512B9-4202-49ED-856F-AD3F193B8D3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81000" y="4112557"/>
            <a:ext cx="6096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85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llustration] This cartoonist predicted the Second World War after ...">
            <a:extLst>
              <a:ext uri="{FF2B5EF4-FFF2-40B4-BE49-F238E27FC236}">
                <a16:creationId xmlns:a16="http://schemas.microsoft.com/office/drawing/2014/main" id="{54F1AA7C-3550-48C1-90BB-2F5B40F4B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94" y="5564921"/>
            <a:ext cx="2776036" cy="33996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League's failures in the 1930s - Abyssinia">
            <a:extLst>
              <a:ext uri="{FF2B5EF4-FFF2-40B4-BE49-F238E27FC236}">
                <a16:creationId xmlns:a16="http://schemas.microsoft.com/office/drawing/2014/main" id="{2D6A485D-3F9E-46F1-81B9-FF20D4B6B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2" y="643024"/>
            <a:ext cx="3457575" cy="2287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Why was there a crisis in the Sudetenland? </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grpSp>
        <p:nvGrpSpPr>
          <p:cNvPr id="7" name="Group 6">
            <a:extLst>
              <a:ext uri="{FF2B5EF4-FFF2-40B4-BE49-F238E27FC236}">
                <a16:creationId xmlns:a16="http://schemas.microsoft.com/office/drawing/2014/main" id="{07FA96F6-F664-4EE7-9721-82CA4900B15B}"/>
              </a:ext>
            </a:extLst>
          </p:cNvPr>
          <p:cNvGrpSpPr/>
          <p:nvPr/>
        </p:nvGrpSpPr>
        <p:grpSpPr>
          <a:xfrm>
            <a:off x="1733964" y="668550"/>
            <a:ext cx="3392743" cy="2221994"/>
            <a:chOff x="2162017" y="2883833"/>
            <a:chExt cx="3291612" cy="2968932"/>
          </a:xfrm>
        </p:grpSpPr>
        <p:sp>
          <p:nvSpPr>
            <p:cNvPr id="10" name="Right Triangle 9">
              <a:extLst>
                <a:ext uri="{FF2B5EF4-FFF2-40B4-BE49-F238E27FC236}">
                  <a16:creationId xmlns:a16="http://schemas.microsoft.com/office/drawing/2014/main" id="{79349FC9-F5B5-4447-86C1-A78CF2F93DFB}"/>
                </a:ext>
              </a:extLst>
            </p:cNvPr>
            <p:cNvSpPr/>
            <p:nvPr/>
          </p:nvSpPr>
          <p:spPr>
            <a:xfrm rot="5400000">
              <a:off x="2200530" y="2860102"/>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1" name="Right Triangle 10">
              <a:extLst>
                <a:ext uri="{FF2B5EF4-FFF2-40B4-BE49-F238E27FC236}">
                  <a16:creationId xmlns:a16="http://schemas.microsoft.com/office/drawing/2014/main" id="{0189C75A-07F7-4AB2-B54F-7856218791E1}"/>
                </a:ext>
              </a:extLst>
            </p:cNvPr>
            <p:cNvSpPr/>
            <p:nvPr/>
          </p:nvSpPr>
          <p:spPr>
            <a:xfrm rot="10800000">
              <a:off x="5077097" y="2889735"/>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2" name="Right Triangle 11">
              <a:extLst>
                <a:ext uri="{FF2B5EF4-FFF2-40B4-BE49-F238E27FC236}">
                  <a16:creationId xmlns:a16="http://schemas.microsoft.com/office/drawing/2014/main" id="{A4DA27FE-5886-494E-AA7C-4011471B3337}"/>
                </a:ext>
              </a:extLst>
            </p:cNvPr>
            <p:cNvSpPr/>
            <p:nvPr/>
          </p:nvSpPr>
          <p:spPr>
            <a:xfrm>
              <a:off x="2162017" y="5428771"/>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3" name="Right Triangle 12">
              <a:extLst>
                <a:ext uri="{FF2B5EF4-FFF2-40B4-BE49-F238E27FC236}">
                  <a16:creationId xmlns:a16="http://schemas.microsoft.com/office/drawing/2014/main" id="{84B101F2-315D-44D1-B4C3-FBCB727BEDA9}"/>
                </a:ext>
              </a:extLst>
            </p:cNvPr>
            <p:cNvSpPr/>
            <p:nvPr/>
          </p:nvSpPr>
          <p:spPr>
            <a:xfrm rot="16200000">
              <a:off x="5053366" y="5450423"/>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14" name="Rectangle 13">
            <a:extLst>
              <a:ext uri="{FF2B5EF4-FFF2-40B4-BE49-F238E27FC236}">
                <a16:creationId xmlns:a16="http://schemas.microsoft.com/office/drawing/2014/main" id="{97DA58ED-ABC8-41FA-93D5-DE52923D9D41}"/>
              </a:ext>
            </a:extLst>
          </p:cNvPr>
          <p:cNvSpPr/>
          <p:nvPr/>
        </p:nvSpPr>
        <p:spPr>
          <a:xfrm>
            <a:off x="378301" y="3063475"/>
            <a:ext cx="6395156" cy="200788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D92E15F-AD03-4627-BAB8-F39AB221BAD6}"/>
              </a:ext>
            </a:extLst>
          </p:cNvPr>
          <p:cNvSpPr txBox="1"/>
          <p:nvPr/>
        </p:nvSpPr>
        <p:spPr>
          <a:xfrm>
            <a:off x="5191539" y="668550"/>
            <a:ext cx="1581918" cy="830997"/>
          </a:xfrm>
          <a:prstGeom prst="rect">
            <a:avLst/>
          </a:prstGeom>
          <a:noFill/>
        </p:spPr>
        <p:txBody>
          <a:bodyPr wrap="square" rtlCol="0">
            <a:spAutoFit/>
          </a:bodyPr>
          <a:lstStyle/>
          <a:p>
            <a:r>
              <a:rPr lang="en-GB" sz="1200" dirty="0"/>
              <a:t>The year is 1936. The modern day name for the country involved is Ethiopia. </a:t>
            </a:r>
          </a:p>
        </p:txBody>
      </p:sp>
      <p:grpSp>
        <p:nvGrpSpPr>
          <p:cNvPr id="17" name="Group 16">
            <a:extLst>
              <a:ext uri="{FF2B5EF4-FFF2-40B4-BE49-F238E27FC236}">
                <a16:creationId xmlns:a16="http://schemas.microsoft.com/office/drawing/2014/main" id="{2AD69DA8-718C-41F7-8979-D039EE97220E}"/>
              </a:ext>
            </a:extLst>
          </p:cNvPr>
          <p:cNvGrpSpPr/>
          <p:nvPr/>
        </p:nvGrpSpPr>
        <p:grpSpPr>
          <a:xfrm>
            <a:off x="377029" y="5586017"/>
            <a:ext cx="2711201" cy="3378573"/>
            <a:chOff x="2162017" y="2883833"/>
            <a:chExt cx="3291612" cy="2968932"/>
          </a:xfrm>
        </p:grpSpPr>
        <p:sp>
          <p:nvSpPr>
            <p:cNvPr id="18" name="Right Triangle 17">
              <a:extLst>
                <a:ext uri="{FF2B5EF4-FFF2-40B4-BE49-F238E27FC236}">
                  <a16:creationId xmlns:a16="http://schemas.microsoft.com/office/drawing/2014/main" id="{F5FD9D14-2D61-4721-A320-7167C00C1838}"/>
                </a:ext>
              </a:extLst>
            </p:cNvPr>
            <p:cNvSpPr/>
            <p:nvPr/>
          </p:nvSpPr>
          <p:spPr>
            <a:xfrm rot="5400000">
              <a:off x="2200530" y="2860102"/>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9" name="Right Triangle 18">
              <a:extLst>
                <a:ext uri="{FF2B5EF4-FFF2-40B4-BE49-F238E27FC236}">
                  <a16:creationId xmlns:a16="http://schemas.microsoft.com/office/drawing/2014/main" id="{F92AB8E9-8094-40A5-BC37-8987F49E7C38}"/>
                </a:ext>
              </a:extLst>
            </p:cNvPr>
            <p:cNvSpPr/>
            <p:nvPr/>
          </p:nvSpPr>
          <p:spPr>
            <a:xfrm rot="10800000">
              <a:off x="5077097" y="2889735"/>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0" name="Right Triangle 19">
              <a:extLst>
                <a:ext uri="{FF2B5EF4-FFF2-40B4-BE49-F238E27FC236}">
                  <a16:creationId xmlns:a16="http://schemas.microsoft.com/office/drawing/2014/main" id="{0E88BE6B-8232-4605-95C0-1AD266C3AB63}"/>
                </a:ext>
              </a:extLst>
            </p:cNvPr>
            <p:cNvSpPr/>
            <p:nvPr/>
          </p:nvSpPr>
          <p:spPr>
            <a:xfrm>
              <a:off x="2162017" y="5428771"/>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1" name="Right Triangle 20">
              <a:extLst>
                <a:ext uri="{FF2B5EF4-FFF2-40B4-BE49-F238E27FC236}">
                  <a16:creationId xmlns:a16="http://schemas.microsoft.com/office/drawing/2014/main" id="{13222225-0340-47F0-92A8-027F63242952}"/>
                </a:ext>
              </a:extLst>
            </p:cNvPr>
            <p:cNvSpPr/>
            <p:nvPr/>
          </p:nvSpPr>
          <p:spPr>
            <a:xfrm rot="16200000">
              <a:off x="5053366" y="5450423"/>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22" name="Rectangle 21">
            <a:extLst>
              <a:ext uri="{FF2B5EF4-FFF2-40B4-BE49-F238E27FC236}">
                <a16:creationId xmlns:a16="http://schemas.microsoft.com/office/drawing/2014/main" id="{75E2FA48-C3E7-4963-9582-09E165E60177}"/>
              </a:ext>
            </a:extLst>
          </p:cNvPr>
          <p:cNvSpPr/>
          <p:nvPr/>
        </p:nvSpPr>
        <p:spPr>
          <a:xfrm>
            <a:off x="3233308" y="5622269"/>
            <a:ext cx="3540149" cy="3399670"/>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273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solidFill>
                  <a:prstClr val="black"/>
                </a:solidFill>
                <a:latin typeface="Calibri" panose="020F0502020204030204"/>
              </a:rPr>
              <a:t>Bonus starter, just in case</a:t>
            </a: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7" name="TextBox 6">
            <a:extLst>
              <a:ext uri="{FF2B5EF4-FFF2-40B4-BE49-F238E27FC236}">
                <a16:creationId xmlns:a16="http://schemas.microsoft.com/office/drawing/2014/main" id="{46F4CC72-435C-4C12-965F-120E942DF66A}"/>
              </a:ext>
            </a:extLst>
          </p:cNvPr>
          <p:cNvSpPr txBox="1"/>
          <p:nvPr/>
        </p:nvSpPr>
        <p:spPr>
          <a:xfrm>
            <a:off x="378301" y="5310971"/>
            <a:ext cx="6250996" cy="2862322"/>
          </a:xfrm>
          <a:prstGeom prst="rect">
            <a:avLst/>
          </a:prstGeom>
          <a:noFill/>
          <a:ln>
            <a:solidFill>
              <a:schemeClr val="tx1"/>
            </a:solidFill>
          </a:ln>
        </p:spPr>
        <p:txBody>
          <a:bodyPr wrap="square" rtlCol="0">
            <a:spAutoFit/>
          </a:bodyPr>
          <a:lstStyle/>
          <a:p>
            <a:r>
              <a:rPr lang="en-GB" sz="1200" dirty="0"/>
              <a:t>What is the cartoon saying about the role of Neville Chamberlain? </a:t>
            </a:r>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Do you think it is being positive or negative about Chamberlain?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F19151CD-7132-4177-821D-6A27F006EF05}"/>
              </a:ext>
            </a:extLst>
          </p:cNvPr>
          <p:cNvSpPr/>
          <p:nvPr/>
        </p:nvSpPr>
        <p:spPr>
          <a:xfrm>
            <a:off x="519113" y="5232057"/>
            <a:ext cx="4376737" cy="276999"/>
          </a:xfrm>
          <a:prstGeom prst="rect">
            <a:avLst/>
          </a:prstGeom>
        </p:spPr>
        <p:txBody>
          <a:bodyPr wrap="square">
            <a:spAutoFit/>
          </a:bodyPr>
          <a:lstStyle/>
          <a:p>
            <a:endParaRPr lang="en-GB" sz="1200" dirty="0"/>
          </a:p>
        </p:txBody>
      </p:sp>
      <p:pic>
        <p:nvPicPr>
          <p:cNvPr id="6146" name="Picture 2" descr="Chamberlain rolls the world towards peace cartoon | An Octob… | Flickr">
            <a:extLst>
              <a:ext uri="{FF2B5EF4-FFF2-40B4-BE49-F238E27FC236}">
                <a16:creationId xmlns:a16="http://schemas.microsoft.com/office/drawing/2014/main" id="{F2FC54F2-0FED-432E-8C85-AC3460F5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936767"/>
            <a:ext cx="6096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6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Was Chamberlain right to follow a policy of Appeasement? </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pic>
        <p:nvPicPr>
          <p:cNvPr id="7170" name="Picture 2" descr="Free Blank History Timeline Templates for Kids and Students (With ...">
            <a:extLst>
              <a:ext uri="{FF2B5EF4-FFF2-40B4-BE49-F238E27FC236}">
                <a16:creationId xmlns:a16="http://schemas.microsoft.com/office/drawing/2014/main" id="{B96807A0-5D2A-4562-B61E-12D3E0ABD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92" b="13571"/>
          <a:stretch/>
        </p:blipFill>
        <p:spPr bwMode="auto">
          <a:xfrm rot="16200000">
            <a:off x="0" y="4571980"/>
            <a:ext cx="6858000" cy="3477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928A57-9E0C-4AFD-B75C-BCE57A704A16}"/>
              </a:ext>
            </a:extLst>
          </p:cNvPr>
          <p:cNvSpPr txBox="1"/>
          <p:nvPr/>
        </p:nvSpPr>
        <p:spPr>
          <a:xfrm>
            <a:off x="842211" y="830179"/>
            <a:ext cx="5450305" cy="461665"/>
          </a:xfrm>
          <a:prstGeom prst="rect">
            <a:avLst/>
          </a:prstGeom>
          <a:noFill/>
        </p:spPr>
        <p:txBody>
          <a:bodyPr wrap="square" rtlCol="0">
            <a:spAutoFit/>
          </a:bodyPr>
          <a:lstStyle/>
          <a:p>
            <a:r>
              <a:rPr lang="en-GB" sz="1200" dirty="0"/>
              <a:t>Place the following events on the timeline in the correct chronological order and give the year that they happened.</a:t>
            </a:r>
          </a:p>
        </p:txBody>
      </p:sp>
      <p:graphicFrame>
        <p:nvGraphicFramePr>
          <p:cNvPr id="6" name="Table 7">
            <a:extLst>
              <a:ext uri="{FF2B5EF4-FFF2-40B4-BE49-F238E27FC236}">
                <a16:creationId xmlns:a16="http://schemas.microsoft.com/office/drawing/2014/main" id="{90D4D747-A39A-495F-AE70-33170C276B53}"/>
              </a:ext>
            </a:extLst>
          </p:cNvPr>
          <p:cNvGraphicFramePr>
            <a:graphicFrameLocks noGrp="1"/>
          </p:cNvGraphicFramePr>
          <p:nvPr>
            <p:extLst>
              <p:ext uri="{D42A27DB-BD31-4B8C-83A1-F6EECF244321}">
                <p14:modId xmlns:p14="http://schemas.microsoft.com/office/powerpoint/2010/main" val="4181346082"/>
              </p:ext>
            </p:extLst>
          </p:nvPr>
        </p:nvGraphicFramePr>
        <p:xfrm>
          <a:off x="842211" y="1496382"/>
          <a:ext cx="5811252" cy="1198880"/>
        </p:xfrm>
        <a:graphic>
          <a:graphicData uri="http://schemas.openxmlformats.org/drawingml/2006/table">
            <a:tbl>
              <a:tblPr firstRow="1" bandRow="1">
                <a:tableStyleId>{5C22544A-7EE6-4342-B048-85BDC9FD1C3A}</a:tableStyleId>
              </a:tblPr>
              <a:tblGrid>
                <a:gridCol w="1937084">
                  <a:extLst>
                    <a:ext uri="{9D8B030D-6E8A-4147-A177-3AD203B41FA5}">
                      <a16:colId xmlns:a16="http://schemas.microsoft.com/office/drawing/2014/main" val="2131390407"/>
                    </a:ext>
                  </a:extLst>
                </a:gridCol>
                <a:gridCol w="1937084">
                  <a:extLst>
                    <a:ext uri="{9D8B030D-6E8A-4147-A177-3AD203B41FA5}">
                      <a16:colId xmlns:a16="http://schemas.microsoft.com/office/drawing/2014/main" val="3980327653"/>
                    </a:ext>
                  </a:extLst>
                </a:gridCol>
                <a:gridCol w="1937084">
                  <a:extLst>
                    <a:ext uri="{9D8B030D-6E8A-4147-A177-3AD203B41FA5}">
                      <a16:colId xmlns:a16="http://schemas.microsoft.com/office/drawing/2014/main" val="2483811480"/>
                    </a:ext>
                  </a:extLst>
                </a:gridCol>
              </a:tblGrid>
              <a:tr h="370840">
                <a:tc>
                  <a:txBody>
                    <a:bodyPr/>
                    <a:lstStyle/>
                    <a:p>
                      <a:pPr marL="0" indent="0">
                        <a:buFont typeface="Arial" panose="020B0604020202020204" pitchFamily="34" charset="0"/>
                        <a:buNone/>
                      </a:pPr>
                      <a:r>
                        <a:rPr lang="en-GB" sz="1200" b="0" dirty="0">
                          <a:solidFill>
                            <a:sysClr val="windowText" lastClr="000000"/>
                          </a:solidFill>
                        </a:rPr>
                        <a:t>World War Two</a:t>
                      </a:r>
                    </a:p>
                  </a:txBody>
                  <a:tcPr>
                    <a:noFill/>
                  </a:tcPr>
                </a:tc>
                <a:tc>
                  <a:txBody>
                    <a:bodyPr/>
                    <a:lstStyle/>
                    <a:p>
                      <a:pPr marL="0" indent="0">
                        <a:buFont typeface="Arial" panose="020B0604020202020204" pitchFamily="34" charset="0"/>
                        <a:buNone/>
                      </a:pPr>
                      <a:r>
                        <a:rPr lang="en-GB" sz="1200" b="0" dirty="0">
                          <a:solidFill>
                            <a:sysClr val="windowText" lastClr="000000"/>
                          </a:solidFill>
                        </a:rPr>
                        <a:t>Remilitarisation of the Rhineland</a:t>
                      </a:r>
                    </a:p>
                  </a:txBody>
                  <a:tcPr>
                    <a:noFill/>
                  </a:tcPr>
                </a:tc>
                <a:tc>
                  <a:txBody>
                    <a:bodyPr/>
                    <a:lstStyle/>
                    <a:p>
                      <a:pPr marL="0" indent="0">
                        <a:buFont typeface="Arial" panose="020B0604020202020204" pitchFamily="34" charset="0"/>
                        <a:buNone/>
                      </a:pPr>
                      <a:r>
                        <a:rPr lang="en-GB" sz="1200" b="0" dirty="0">
                          <a:solidFill>
                            <a:sysClr val="windowText" lastClr="000000"/>
                          </a:solidFill>
                        </a:rPr>
                        <a:t>Munich Agreement</a:t>
                      </a:r>
                    </a:p>
                  </a:txBody>
                  <a:tcPr>
                    <a:noFill/>
                  </a:tcPr>
                </a:tc>
                <a:extLst>
                  <a:ext uri="{0D108BD9-81ED-4DB2-BD59-A6C34878D82A}">
                    <a16:rowId xmlns:a16="http://schemas.microsoft.com/office/drawing/2014/main" val="2546150258"/>
                  </a:ext>
                </a:extLst>
              </a:tr>
              <a:tr h="370840">
                <a:tc>
                  <a:txBody>
                    <a:bodyPr/>
                    <a:lstStyle/>
                    <a:p>
                      <a:pPr marL="0" indent="0">
                        <a:buFont typeface="Arial" panose="020B0604020202020204" pitchFamily="34" charset="0"/>
                        <a:buNone/>
                      </a:pPr>
                      <a:r>
                        <a:rPr lang="en-GB" sz="1200" b="0" dirty="0">
                          <a:solidFill>
                            <a:sysClr val="windowText" lastClr="000000"/>
                          </a:solidFill>
                        </a:rPr>
                        <a:t>Rome-Berlin Axis signed</a:t>
                      </a:r>
                    </a:p>
                  </a:txBody>
                  <a:tcPr>
                    <a:noFill/>
                  </a:tcPr>
                </a:tc>
                <a:tc>
                  <a:txBody>
                    <a:bodyPr/>
                    <a:lstStyle/>
                    <a:p>
                      <a:pPr marL="0" indent="0">
                        <a:buFont typeface="Arial" panose="020B0604020202020204" pitchFamily="34" charset="0"/>
                        <a:buNone/>
                      </a:pPr>
                      <a:r>
                        <a:rPr lang="en-GB" sz="1200" b="0" dirty="0">
                          <a:solidFill>
                            <a:sysClr val="windowText" lastClr="000000"/>
                          </a:solidFill>
                        </a:rPr>
                        <a:t>Invasion of Czechoslovakia</a:t>
                      </a:r>
                    </a:p>
                  </a:txBody>
                  <a:tcPr>
                    <a:noFill/>
                  </a:tcPr>
                </a:tc>
                <a:tc>
                  <a:txBody>
                    <a:bodyPr/>
                    <a:lstStyle/>
                    <a:p>
                      <a:pPr marL="0" indent="0">
                        <a:buFont typeface="Arial" panose="020B0604020202020204" pitchFamily="34" charset="0"/>
                        <a:buNone/>
                      </a:pPr>
                      <a:r>
                        <a:rPr lang="en-GB" sz="1200" b="0" dirty="0">
                          <a:solidFill>
                            <a:sysClr val="windowText" lastClr="000000"/>
                          </a:solidFill>
                        </a:rPr>
                        <a:t>Invasion of Poland</a:t>
                      </a:r>
                    </a:p>
                  </a:txBody>
                  <a:tcPr>
                    <a:noFill/>
                  </a:tcPr>
                </a:tc>
                <a:extLst>
                  <a:ext uri="{0D108BD9-81ED-4DB2-BD59-A6C34878D82A}">
                    <a16:rowId xmlns:a16="http://schemas.microsoft.com/office/drawing/2014/main" val="1315702955"/>
                  </a:ext>
                </a:extLst>
              </a:tr>
              <a:tr h="370840">
                <a:tc>
                  <a:txBody>
                    <a:bodyPr/>
                    <a:lstStyle/>
                    <a:p>
                      <a:pPr marL="0" indent="0">
                        <a:buFont typeface="Arial" panose="020B0604020202020204" pitchFamily="34" charset="0"/>
                        <a:buNone/>
                      </a:pPr>
                      <a:r>
                        <a:rPr lang="en-GB" sz="1200" b="0" dirty="0">
                          <a:solidFill>
                            <a:sysClr val="windowText" lastClr="000000"/>
                          </a:solidFill>
                        </a:rPr>
                        <a:t>Nazi-Soviet Pact</a:t>
                      </a:r>
                    </a:p>
                  </a:txBody>
                  <a:tcPr>
                    <a:noFill/>
                  </a:tcPr>
                </a:tc>
                <a:tc>
                  <a:txBody>
                    <a:bodyPr/>
                    <a:lstStyle/>
                    <a:p>
                      <a:pPr marL="0" indent="0">
                        <a:buFont typeface="Arial" panose="020B0604020202020204" pitchFamily="34" charset="0"/>
                        <a:buNone/>
                      </a:pPr>
                      <a:r>
                        <a:rPr lang="en-GB" sz="1200" b="0" dirty="0">
                          <a:solidFill>
                            <a:sysClr val="windowText" lastClr="000000"/>
                          </a:solidFill>
                        </a:rPr>
                        <a:t>Disarmament conference</a:t>
                      </a:r>
                    </a:p>
                  </a:txBody>
                  <a:tcPr>
                    <a:noFill/>
                  </a:tcPr>
                </a:tc>
                <a:tc>
                  <a:txBody>
                    <a:bodyPr/>
                    <a:lstStyle/>
                    <a:p>
                      <a:pPr marL="0" indent="0">
                        <a:buFont typeface="Arial" panose="020B0604020202020204" pitchFamily="34" charset="0"/>
                        <a:buNone/>
                      </a:pPr>
                      <a:r>
                        <a:rPr lang="en-GB" sz="1200" b="0" dirty="0">
                          <a:solidFill>
                            <a:sysClr val="windowText" lastClr="000000"/>
                          </a:solidFill>
                        </a:rPr>
                        <a:t>Anschluss</a:t>
                      </a:r>
                    </a:p>
                  </a:txBody>
                  <a:tcPr>
                    <a:noFill/>
                  </a:tcPr>
                </a:tc>
                <a:extLst>
                  <a:ext uri="{0D108BD9-81ED-4DB2-BD59-A6C34878D82A}">
                    <a16:rowId xmlns:a16="http://schemas.microsoft.com/office/drawing/2014/main" val="3899403630"/>
                  </a:ext>
                </a:extLst>
              </a:tr>
            </a:tbl>
          </a:graphicData>
        </a:graphic>
      </p:graphicFrame>
    </p:spTree>
    <p:extLst>
      <p:ext uri="{BB962C8B-B14F-4D97-AF65-F5344CB8AC3E}">
        <p14:creationId xmlns:p14="http://schemas.microsoft.com/office/powerpoint/2010/main" val="220292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Exam question lesson</a:t>
            </a:r>
            <a:endParaRPr lang="en-GB" sz="1400" b="1" u="sng" dirty="0">
              <a:solidFill>
                <a:prstClr val="black"/>
              </a:solidFill>
              <a:latin typeface="Calibri" panose="020F0502020204030204"/>
            </a:endParaRPr>
          </a:p>
        </p:txBody>
      </p:sp>
      <p:graphicFrame>
        <p:nvGraphicFramePr>
          <p:cNvPr id="3" name="Table 2">
            <a:extLst>
              <a:ext uri="{FF2B5EF4-FFF2-40B4-BE49-F238E27FC236}">
                <a16:creationId xmlns:a16="http://schemas.microsoft.com/office/drawing/2014/main" id="{10DC149C-E97E-4E71-8711-1C2FBF868134}"/>
              </a:ext>
            </a:extLst>
          </p:cNvPr>
          <p:cNvGraphicFramePr>
            <a:graphicFrameLocks noGrp="1"/>
          </p:cNvGraphicFramePr>
          <p:nvPr>
            <p:extLst>
              <p:ext uri="{D42A27DB-BD31-4B8C-83A1-F6EECF244321}">
                <p14:modId xmlns:p14="http://schemas.microsoft.com/office/powerpoint/2010/main" val="1870946830"/>
              </p:ext>
            </p:extLst>
          </p:nvPr>
        </p:nvGraphicFramePr>
        <p:xfrm>
          <a:off x="0" y="2033336"/>
          <a:ext cx="6849033" cy="7872669"/>
        </p:xfrm>
        <a:graphic>
          <a:graphicData uri="http://schemas.openxmlformats.org/drawingml/2006/table">
            <a:tbl>
              <a:tblPr/>
              <a:tblGrid>
                <a:gridCol w="1014679">
                  <a:extLst>
                    <a:ext uri="{9D8B030D-6E8A-4147-A177-3AD203B41FA5}">
                      <a16:colId xmlns:a16="http://schemas.microsoft.com/office/drawing/2014/main" val="3821118125"/>
                    </a:ext>
                  </a:extLst>
                </a:gridCol>
                <a:gridCol w="5834354">
                  <a:extLst>
                    <a:ext uri="{9D8B030D-6E8A-4147-A177-3AD203B41FA5}">
                      <a16:colId xmlns:a16="http://schemas.microsoft.com/office/drawing/2014/main" val="278113948"/>
                    </a:ext>
                  </a:extLst>
                </a:gridCol>
              </a:tblGrid>
              <a:tr h="194407">
                <a:tc>
                  <a:txBody>
                    <a:bodyPr/>
                    <a:lstStyle/>
                    <a:p>
                      <a:pPr algn="l">
                        <a:spcBef>
                          <a:spcPts val="300"/>
                        </a:spcBef>
                        <a:spcAft>
                          <a:spcPts val="200"/>
                        </a:spcAft>
                      </a:pPr>
                      <a:r>
                        <a:rPr lang="en-GB" sz="1100" b="0" dirty="0">
                          <a:effectLst/>
                          <a:latin typeface="+mj-lt"/>
                        </a:rPr>
                        <a:t>1938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a:effectLst/>
                          <a:latin typeface="+mj-lt"/>
                        </a:rPr>
                        <a:t>Chamberlain signs the Munich Agreement.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606935"/>
                  </a:ext>
                </a:extLst>
              </a:tr>
              <a:tr h="194407">
                <a:tc>
                  <a:txBody>
                    <a:bodyPr/>
                    <a:lstStyle/>
                    <a:p>
                      <a:pPr algn="l">
                        <a:spcBef>
                          <a:spcPts val="300"/>
                        </a:spcBef>
                        <a:spcAft>
                          <a:spcPts val="200"/>
                        </a:spcAft>
                      </a:pPr>
                      <a:r>
                        <a:rPr lang="en-GB" sz="1100" b="0" dirty="0">
                          <a:effectLst/>
                          <a:latin typeface="+mj-lt"/>
                        </a:rPr>
                        <a:t>3 October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dirty="0">
                          <a:effectLst/>
                          <a:latin typeface="+mj-lt"/>
                        </a:rPr>
                        <a:t>Duff Cooper, First Lord of the Admiralty, resigns over Munich.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469889"/>
                  </a:ext>
                </a:extLst>
              </a:tr>
              <a:tr h="583074">
                <a:tc>
                  <a:txBody>
                    <a:bodyPr/>
                    <a:lstStyle/>
                    <a:p>
                      <a:pPr algn="l">
                        <a:spcBef>
                          <a:spcPts val="300"/>
                        </a:spcBef>
                        <a:spcAft>
                          <a:spcPts val="200"/>
                        </a:spcAft>
                      </a:pPr>
                      <a:r>
                        <a:rPr lang="en-GB" sz="1100" b="0">
                          <a:effectLst/>
                          <a:latin typeface="+mj-lt"/>
                        </a:rPr>
                        <a:t>27 October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dirty="0">
                          <a:effectLst/>
                          <a:latin typeface="+mj-lt"/>
                        </a:rPr>
                        <a:t>Quentin Hogg, a Chamberlain supporter, wins a by-election in Oxford, but his opponent is supported by many Conservatives (including Winston Churchill), who claim: ‘A vote for Hogg is a vote for Hitler’.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836731"/>
                  </a:ext>
                </a:extLst>
              </a:tr>
              <a:tr h="291536">
                <a:tc>
                  <a:txBody>
                    <a:bodyPr/>
                    <a:lstStyle/>
                    <a:p>
                      <a:pPr algn="l">
                        <a:spcBef>
                          <a:spcPts val="300"/>
                        </a:spcBef>
                        <a:spcAft>
                          <a:spcPts val="200"/>
                        </a:spcAft>
                      </a:pPr>
                      <a:r>
                        <a:rPr lang="en-GB" sz="1100" b="0">
                          <a:effectLst/>
                          <a:latin typeface="+mj-lt"/>
                        </a:rPr>
                        <a:t>8 November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dirty="0">
                          <a:effectLst/>
                          <a:latin typeface="+mj-lt"/>
                        </a:rPr>
                        <a:t>Kristallnacht – Nazis attack the German Jews. Hitler begins to persecute the Jews in Germany.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638825"/>
                  </a:ext>
                </a:extLst>
              </a:tr>
              <a:tr h="194407">
                <a:tc>
                  <a:txBody>
                    <a:bodyPr/>
                    <a:lstStyle/>
                    <a:p>
                      <a:pPr algn="l">
                        <a:spcBef>
                          <a:spcPts val="300"/>
                        </a:spcBef>
                        <a:spcAft>
                          <a:spcPts val="200"/>
                        </a:spcAft>
                      </a:pPr>
                      <a:r>
                        <a:rPr lang="en-GB" sz="1100" b="0">
                          <a:effectLst/>
                          <a:latin typeface="+mj-lt"/>
                        </a:rPr>
                        <a:t>1 December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dirty="0">
                          <a:effectLst/>
                          <a:latin typeface="+mj-lt"/>
                        </a:rPr>
                        <a:t>Britain sets up a ‘National Register’ of who would do what if there was a war.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190111"/>
                  </a:ext>
                </a:extLst>
              </a:tr>
              <a:tr h="291536">
                <a:tc>
                  <a:txBody>
                    <a:bodyPr/>
                    <a:lstStyle/>
                    <a:p>
                      <a:pPr algn="l">
                        <a:spcBef>
                          <a:spcPts val="300"/>
                        </a:spcBef>
                        <a:spcAft>
                          <a:spcPts val="200"/>
                        </a:spcAft>
                      </a:pPr>
                      <a:r>
                        <a:rPr lang="en-GB" sz="1100" b="0" dirty="0">
                          <a:effectLst/>
                          <a:latin typeface="+mj-lt"/>
                        </a:rPr>
                        <a:t>3 January 1939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0" dirty="0">
                          <a:effectLst/>
                          <a:latin typeface="+mj-lt"/>
                        </a:rPr>
                        <a:t>The British navy is made stronger.   The RAF increases production of planes to 400 a month.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151262"/>
                  </a:ext>
                </a:extLst>
              </a:tr>
              <a:tr h="388814">
                <a:tc>
                  <a:txBody>
                    <a:bodyPr/>
                    <a:lstStyle/>
                    <a:p>
                      <a:pPr algn="l">
                        <a:spcBef>
                          <a:spcPts val="300"/>
                        </a:spcBef>
                        <a:spcAft>
                          <a:spcPts val="200"/>
                        </a:spcAft>
                      </a:pPr>
                      <a:r>
                        <a:rPr lang="en-GB" sz="1100">
                          <a:effectLst/>
                          <a:latin typeface="+mj-lt"/>
                        </a:rPr>
                        <a:t>15 February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Parliament increases </a:t>
                      </a:r>
                      <a:r>
                        <a:rPr lang="en-US" sz="1100" dirty="0" err="1">
                          <a:effectLst/>
                          <a:latin typeface="+mj-lt"/>
                        </a:rPr>
                        <a:t>defence</a:t>
                      </a:r>
                      <a:r>
                        <a:rPr lang="en-US" sz="1100" dirty="0">
                          <a:effectLst/>
                          <a:latin typeface="+mj-lt"/>
                        </a:rPr>
                        <a:t> spending to £580 million a year.   A quarter of a million free air raid shelters are given to Londoners.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488366"/>
                  </a:ext>
                </a:extLst>
              </a:tr>
              <a:tr h="291536">
                <a:tc>
                  <a:txBody>
                    <a:bodyPr/>
                    <a:lstStyle/>
                    <a:p>
                      <a:pPr algn="l">
                        <a:spcBef>
                          <a:spcPts val="300"/>
                        </a:spcBef>
                        <a:spcAft>
                          <a:spcPts val="200"/>
                        </a:spcAft>
                      </a:pPr>
                      <a:r>
                        <a:rPr lang="en-GB" sz="1100">
                          <a:effectLst/>
                          <a:latin typeface="+mj-lt"/>
                        </a:rPr>
                        <a:t>28 February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The Fascist ruler Franco wins the Spanish Civil War.   British MPs shout ‘Heil Chamberlain’ in Parliament.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731318"/>
                  </a:ext>
                </a:extLst>
              </a:tr>
              <a:tr h="388814">
                <a:tc>
                  <a:txBody>
                    <a:bodyPr/>
                    <a:lstStyle/>
                    <a:p>
                      <a:pPr algn="l">
                        <a:spcBef>
                          <a:spcPts val="300"/>
                        </a:spcBef>
                        <a:spcAft>
                          <a:spcPts val="200"/>
                        </a:spcAft>
                      </a:pPr>
                      <a:r>
                        <a:rPr lang="en-GB" sz="1100" b="0" dirty="0">
                          <a:effectLst/>
                          <a:latin typeface="+mj-lt"/>
                        </a:rPr>
                        <a:t>15 March 1939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1" dirty="0">
                          <a:effectLst/>
                          <a:latin typeface="+mj-lt"/>
                        </a:rPr>
                        <a:t>Hitler invades Czechoslovakia</a:t>
                      </a:r>
                      <a:r>
                        <a:rPr lang="en-US" sz="1100" dirty="0">
                          <a:effectLst/>
                          <a:latin typeface="+mj-lt"/>
                        </a:rPr>
                        <a:t>; Chamberlain says it is a ‘shock to confidence’.   This is the first time Hitler has attacked a non-German people.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39790"/>
                  </a:ext>
                </a:extLst>
              </a:tr>
              <a:tr h="194407">
                <a:tc>
                  <a:txBody>
                    <a:bodyPr/>
                    <a:lstStyle/>
                    <a:p>
                      <a:pPr algn="l">
                        <a:spcBef>
                          <a:spcPts val="300"/>
                        </a:spcBef>
                        <a:spcAft>
                          <a:spcPts val="200"/>
                        </a:spcAft>
                      </a:pPr>
                      <a:r>
                        <a:rPr lang="en-GB" sz="1100">
                          <a:effectLst/>
                          <a:latin typeface="+mj-lt"/>
                        </a:rPr>
                        <a:t>29 March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The Territorial Army is doubled in numbers.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601858"/>
                  </a:ext>
                </a:extLst>
              </a:tr>
              <a:tr h="388814">
                <a:tc>
                  <a:txBody>
                    <a:bodyPr/>
                    <a:lstStyle/>
                    <a:p>
                      <a:pPr algn="l">
                        <a:spcBef>
                          <a:spcPts val="300"/>
                        </a:spcBef>
                        <a:spcAft>
                          <a:spcPts val="200"/>
                        </a:spcAft>
                      </a:pPr>
                      <a:r>
                        <a:rPr lang="en-GB" sz="1100">
                          <a:effectLst/>
                          <a:latin typeface="+mj-lt"/>
                        </a:rPr>
                        <a:t>30 March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Britain and France promised to give the Polish government 'all support in their power' if Poland was attacked.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283834"/>
                  </a:ext>
                </a:extLst>
              </a:tr>
              <a:tr h="291536">
                <a:tc>
                  <a:txBody>
                    <a:bodyPr/>
                    <a:lstStyle/>
                    <a:p>
                      <a:pPr algn="l">
                        <a:spcBef>
                          <a:spcPts val="300"/>
                        </a:spcBef>
                        <a:spcAft>
                          <a:spcPts val="200"/>
                        </a:spcAft>
                      </a:pPr>
                      <a:r>
                        <a:rPr lang="en-GB" sz="1100">
                          <a:effectLst/>
                          <a:latin typeface="+mj-lt"/>
                        </a:rPr>
                        <a:t>5 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A Civil </a:t>
                      </a:r>
                      <a:r>
                        <a:rPr lang="en-US" sz="1100" dirty="0" err="1">
                          <a:effectLst/>
                          <a:latin typeface="+mj-lt"/>
                        </a:rPr>
                        <a:t>Defence</a:t>
                      </a:r>
                      <a:r>
                        <a:rPr lang="en-US" sz="1100" dirty="0">
                          <a:effectLst/>
                          <a:latin typeface="+mj-lt"/>
                        </a:rPr>
                        <a:t> Act is passed; it plans to evacuate women and children from London to the countryside.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872810"/>
                  </a:ext>
                </a:extLst>
              </a:tr>
              <a:tr h="194407">
                <a:tc>
                  <a:txBody>
                    <a:bodyPr/>
                    <a:lstStyle/>
                    <a:p>
                      <a:pPr algn="l">
                        <a:spcBef>
                          <a:spcPts val="300"/>
                        </a:spcBef>
                        <a:spcAft>
                          <a:spcPts val="200"/>
                        </a:spcAft>
                      </a:pPr>
                      <a:r>
                        <a:rPr lang="en-GB" sz="1100">
                          <a:effectLst/>
                          <a:latin typeface="+mj-lt"/>
                        </a:rPr>
                        <a:t>13 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Mussolini (the Fascist ruler of Italy) conquers Albania.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33064"/>
                  </a:ext>
                </a:extLst>
              </a:tr>
              <a:tr h="194407">
                <a:tc>
                  <a:txBody>
                    <a:bodyPr/>
                    <a:lstStyle/>
                    <a:p>
                      <a:pPr algn="l">
                        <a:spcBef>
                          <a:spcPts val="300"/>
                        </a:spcBef>
                        <a:spcAft>
                          <a:spcPts val="200"/>
                        </a:spcAft>
                      </a:pPr>
                      <a:r>
                        <a:rPr lang="en-GB" sz="1100">
                          <a:effectLst/>
                          <a:latin typeface="+mj-lt"/>
                        </a:rPr>
                        <a:t>25 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Parliament votes to spend £1,322 million on defence.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15663"/>
                  </a:ext>
                </a:extLst>
              </a:tr>
              <a:tr h="388814">
                <a:tc>
                  <a:txBody>
                    <a:bodyPr/>
                    <a:lstStyle/>
                    <a:p>
                      <a:pPr algn="l">
                        <a:spcBef>
                          <a:spcPts val="300"/>
                        </a:spcBef>
                        <a:spcAft>
                          <a:spcPts val="200"/>
                        </a:spcAft>
                      </a:pPr>
                      <a:r>
                        <a:rPr lang="en-GB" sz="1100">
                          <a:effectLst/>
                          <a:latin typeface="+mj-lt"/>
                        </a:rPr>
                        <a:t>28 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Germany renounces the German-Polish Non-Aggression Pact of 1934 and the London Naval Agreement of 1935.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207138"/>
                  </a:ext>
                </a:extLst>
              </a:tr>
              <a:tr h="194407">
                <a:tc>
                  <a:txBody>
                    <a:bodyPr/>
                    <a:lstStyle/>
                    <a:p>
                      <a:pPr algn="l">
                        <a:spcBef>
                          <a:spcPts val="300"/>
                        </a:spcBef>
                        <a:spcAft>
                          <a:spcPts val="200"/>
                        </a:spcAft>
                      </a:pPr>
                      <a:r>
                        <a:rPr lang="en-GB" sz="1100">
                          <a:effectLst/>
                          <a:latin typeface="+mj-lt"/>
                        </a:rPr>
                        <a:t>1 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The Military Training Act introduces conscription in Britain.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413122"/>
                  </a:ext>
                </a:extLst>
              </a:tr>
              <a:tr h="194407">
                <a:tc>
                  <a:txBody>
                    <a:bodyPr/>
                    <a:lstStyle/>
                    <a:p>
                      <a:pPr algn="l">
                        <a:spcBef>
                          <a:spcPts val="300"/>
                        </a:spcBef>
                        <a:spcAft>
                          <a:spcPts val="200"/>
                        </a:spcAft>
                      </a:pPr>
                      <a:r>
                        <a:rPr lang="en-GB" sz="1100">
                          <a:effectLst/>
                          <a:latin typeface="+mj-lt"/>
                        </a:rPr>
                        <a:t>19 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Stalin suggests an alliance of France, Britain and Russia against Hitler.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533309"/>
                  </a:ext>
                </a:extLst>
              </a:tr>
              <a:tr h="291536">
                <a:tc>
                  <a:txBody>
                    <a:bodyPr/>
                    <a:lstStyle/>
                    <a:p>
                      <a:pPr algn="l">
                        <a:spcBef>
                          <a:spcPts val="300"/>
                        </a:spcBef>
                        <a:spcAft>
                          <a:spcPts val="200"/>
                        </a:spcAft>
                      </a:pPr>
                      <a:r>
                        <a:rPr lang="en-GB" sz="1100">
                          <a:effectLst/>
                          <a:latin typeface="+mj-lt"/>
                        </a:rPr>
                        <a:t>22 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Pact of Steel: Hitler and Mussolini make an alliance of support in the event of a war.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6910335"/>
                  </a:ext>
                </a:extLst>
              </a:tr>
              <a:tr h="194407">
                <a:tc>
                  <a:txBody>
                    <a:bodyPr/>
                    <a:lstStyle/>
                    <a:p>
                      <a:pPr algn="l">
                        <a:spcBef>
                          <a:spcPts val="300"/>
                        </a:spcBef>
                        <a:spcAft>
                          <a:spcPts val="200"/>
                        </a:spcAft>
                      </a:pPr>
                      <a:r>
                        <a:rPr lang="en-GB" sz="1100">
                          <a:effectLst/>
                          <a:latin typeface="+mj-lt"/>
                        </a:rPr>
                        <a:t>11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British politicians go to Moscow to make the alliance with Russia.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72491"/>
                  </a:ext>
                </a:extLst>
              </a:tr>
              <a:tr h="388814">
                <a:tc>
                  <a:txBody>
                    <a:bodyPr/>
                    <a:lstStyle/>
                    <a:p>
                      <a:pPr algn="l">
                        <a:spcBef>
                          <a:spcPts val="300"/>
                        </a:spcBef>
                        <a:spcAft>
                          <a:spcPts val="200"/>
                        </a:spcAft>
                      </a:pPr>
                      <a:r>
                        <a:rPr lang="en-GB" sz="1100">
                          <a:effectLst/>
                          <a:latin typeface="+mj-lt"/>
                        </a:rPr>
                        <a:t>23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Russia and Germany sign a treaty, not to go to war with each other, and to attack and divide Poland between them.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82047"/>
                  </a:ext>
                </a:extLst>
              </a:tr>
              <a:tr h="485894">
                <a:tc>
                  <a:txBody>
                    <a:bodyPr/>
                    <a:lstStyle/>
                    <a:p>
                      <a:pPr algn="l">
                        <a:spcBef>
                          <a:spcPts val="300"/>
                        </a:spcBef>
                        <a:spcAft>
                          <a:spcPts val="200"/>
                        </a:spcAft>
                      </a:pPr>
                      <a:r>
                        <a:rPr lang="en-GB" sz="1100">
                          <a:effectLst/>
                          <a:latin typeface="+mj-lt"/>
                        </a:rPr>
                        <a:t>25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Britain signs a Common </a:t>
                      </a:r>
                      <a:r>
                        <a:rPr lang="en-US" sz="1100" dirty="0" err="1">
                          <a:effectLst/>
                          <a:latin typeface="+mj-lt"/>
                        </a:rPr>
                        <a:t>Defence</a:t>
                      </a:r>
                      <a:r>
                        <a:rPr lang="en-US" sz="1100" dirty="0">
                          <a:effectLst/>
                          <a:latin typeface="+mj-lt"/>
                        </a:rPr>
                        <a:t> Pact with Poland, promising to send military aid if Poland is attacked; hearing of it, Hitler postpones the invasion of Poland he had planned for 26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081378"/>
                  </a:ext>
                </a:extLst>
              </a:tr>
              <a:tr h="388814">
                <a:tc>
                  <a:txBody>
                    <a:bodyPr/>
                    <a:lstStyle/>
                    <a:p>
                      <a:pPr algn="l">
                        <a:spcBef>
                          <a:spcPts val="300"/>
                        </a:spcBef>
                        <a:spcAft>
                          <a:spcPts val="200"/>
                        </a:spcAft>
                      </a:pPr>
                      <a:r>
                        <a:rPr lang="en-GB" sz="1100" dirty="0">
                          <a:effectLst/>
                          <a:latin typeface="+mj-lt"/>
                        </a:rPr>
                        <a:t>26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a:effectLst/>
                          <a:latin typeface="+mj-lt"/>
                        </a:rPr>
                        <a:t>Hitler sends 2000 armed Nazis to Danzig to stir up trouble, then demands Danzig and the Polish corridor.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224340"/>
                  </a:ext>
                </a:extLst>
              </a:tr>
              <a:tr h="680253">
                <a:tc>
                  <a:txBody>
                    <a:bodyPr/>
                    <a:lstStyle/>
                    <a:p>
                      <a:pPr algn="l">
                        <a:spcBef>
                          <a:spcPts val="300"/>
                        </a:spcBef>
                        <a:spcAft>
                          <a:spcPts val="200"/>
                        </a:spcAft>
                      </a:pPr>
                      <a:r>
                        <a:rPr lang="en-GB" sz="1100">
                          <a:effectLst/>
                          <a:latin typeface="+mj-lt"/>
                        </a:rPr>
                        <a:t>26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Hitler offers to defend the British Empire if Britain lets him have Danzig and all former German colonies.  Britain replies that it is 'willing in principle to come to an agreement with Germany’, but was committed to fight if Germany attacked Poland.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080487"/>
                  </a:ext>
                </a:extLst>
              </a:tr>
              <a:tr h="194407">
                <a:tc>
                  <a:txBody>
                    <a:bodyPr/>
                    <a:lstStyle/>
                    <a:p>
                      <a:pPr algn="l">
                        <a:spcBef>
                          <a:spcPts val="300"/>
                        </a:spcBef>
                        <a:spcAft>
                          <a:spcPts val="200"/>
                        </a:spcAft>
                      </a:pPr>
                      <a:r>
                        <a:rPr lang="en-GB" sz="1100">
                          <a:effectLst/>
                          <a:latin typeface="+mj-lt"/>
                        </a:rPr>
                        <a:t>31 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dirty="0">
                          <a:effectLst/>
                          <a:latin typeface="+mj-lt"/>
                        </a:rPr>
                        <a:t>The first children are evacuated from London.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664329"/>
                  </a:ext>
                </a:extLst>
              </a:tr>
              <a:tr h="194407">
                <a:tc>
                  <a:txBody>
                    <a:bodyPr/>
                    <a:lstStyle/>
                    <a:p>
                      <a:pPr algn="l">
                        <a:spcBef>
                          <a:spcPts val="300"/>
                        </a:spcBef>
                        <a:spcAft>
                          <a:spcPts val="200"/>
                        </a:spcAft>
                      </a:pPr>
                      <a:r>
                        <a:rPr lang="en-GB" sz="1100">
                          <a:effectLst/>
                          <a:latin typeface="+mj-lt"/>
                        </a:rPr>
                        <a:t>1 September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GB" sz="1100" dirty="0">
                          <a:effectLst/>
                          <a:latin typeface="+mj-lt"/>
                        </a:rPr>
                        <a:t>Hitler invades Poland.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710101"/>
                  </a:ext>
                </a:extLst>
              </a:tr>
              <a:tr h="194407">
                <a:tc>
                  <a:txBody>
                    <a:bodyPr/>
                    <a:lstStyle/>
                    <a:p>
                      <a:pPr algn="l">
                        <a:spcBef>
                          <a:spcPts val="300"/>
                        </a:spcBef>
                        <a:spcAft>
                          <a:spcPts val="200"/>
                        </a:spcAft>
                      </a:pPr>
                      <a:r>
                        <a:rPr lang="en-GB" sz="1100" b="1">
                          <a:effectLst/>
                          <a:latin typeface="+mj-lt"/>
                        </a:rPr>
                        <a:t>3 Sept 1939</a:t>
                      </a:r>
                      <a:endParaRPr lang="en-GB" sz="110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200"/>
                        </a:spcAft>
                      </a:pPr>
                      <a:r>
                        <a:rPr lang="en-US" sz="1100" b="1" dirty="0">
                          <a:effectLst/>
                          <a:latin typeface="+mj-lt"/>
                        </a:rPr>
                        <a:t>Britain declares war on Germany.</a:t>
                      </a:r>
                      <a:endParaRPr lang="en-US" sz="1100"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551898"/>
                  </a:ext>
                </a:extLst>
              </a:tr>
            </a:tbl>
          </a:graphicData>
        </a:graphic>
      </p:graphicFrame>
      <p:sp>
        <p:nvSpPr>
          <p:cNvPr id="4" name="Rectangle 3">
            <a:extLst>
              <a:ext uri="{FF2B5EF4-FFF2-40B4-BE49-F238E27FC236}">
                <a16:creationId xmlns:a16="http://schemas.microsoft.com/office/drawing/2014/main" id="{73E26E13-AA45-4B28-8785-F0DD7AC00CD7}"/>
              </a:ext>
            </a:extLst>
          </p:cNvPr>
          <p:cNvSpPr/>
          <p:nvPr/>
        </p:nvSpPr>
        <p:spPr>
          <a:xfrm>
            <a:off x="950495" y="625640"/>
            <a:ext cx="8193504" cy="1171731"/>
          </a:xfrm>
          <a:prstGeom prst="rect">
            <a:avLst/>
          </a:prstGeom>
        </p:spPr>
        <p:txBody>
          <a:bodyPr wrap="square">
            <a:spAutoFit/>
          </a:bodyPr>
          <a:lstStyle/>
          <a:p>
            <a:pPr>
              <a:lnSpc>
                <a:spcPct val="150000"/>
              </a:lnSpc>
            </a:pPr>
            <a:r>
              <a:rPr lang="en-US" sz="1200" dirty="0">
                <a:solidFill>
                  <a:srgbClr val="000005"/>
                </a:solidFill>
              </a:rPr>
              <a:t>In the list below colour code:</a:t>
            </a:r>
          </a:p>
          <a:p>
            <a:pPr marR="50800">
              <a:lnSpc>
                <a:spcPct val="150000"/>
              </a:lnSpc>
            </a:pPr>
            <a:r>
              <a:rPr lang="en-US" sz="1200" dirty="0">
                <a:solidFill>
                  <a:srgbClr val="000005"/>
                </a:solidFill>
              </a:rPr>
              <a:t>Events in Europe which </a:t>
            </a:r>
            <a:r>
              <a:rPr lang="en-GB" sz="1200" dirty="0">
                <a:solidFill>
                  <a:srgbClr val="000005"/>
                </a:solidFill>
              </a:rPr>
              <a:t>pressurised</a:t>
            </a:r>
            <a:r>
              <a:rPr lang="en-US" sz="1200" dirty="0">
                <a:solidFill>
                  <a:srgbClr val="000005"/>
                </a:solidFill>
              </a:rPr>
              <a:t> Chamberlain to change his policy of appeasement.</a:t>
            </a:r>
          </a:p>
          <a:p>
            <a:pPr marR="50800">
              <a:lnSpc>
                <a:spcPct val="150000"/>
              </a:lnSpc>
            </a:pPr>
            <a:r>
              <a:rPr lang="en-US" sz="1200" dirty="0">
                <a:solidFill>
                  <a:srgbClr val="000005"/>
                </a:solidFill>
              </a:rPr>
              <a:t>Events in England which </a:t>
            </a:r>
            <a:r>
              <a:rPr lang="en-US" sz="1200" dirty="0" err="1">
                <a:solidFill>
                  <a:srgbClr val="000005"/>
                </a:solidFill>
              </a:rPr>
              <a:t>pressurised</a:t>
            </a:r>
            <a:r>
              <a:rPr lang="en-US" sz="1200" dirty="0">
                <a:solidFill>
                  <a:srgbClr val="000005"/>
                </a:solidFill>
              </a:rPr>
              <a:t> Chamberlain to change his policy of appeasement.</a:t>
            </a:r>
          </a:p>
          <a:p>
            <a:pPr marR="50800">
              <a:lnSpc>
                <a:spcPct val="150000"/>
              </a:lnSpc>
            </a:pPr>
            <a:r>
              <a:rPr lang="en-US" sz="1200" dirty="0">
                <a:solidFill>
                  <a:srgbClr val="000005"/>
                </a:solidFill>
              </a:rPr>
              <a:t>Events which showed that Britain was preparing for war all the time.</a:t>
            </a:r>
          </a:p>
        </p:txBody>
      </p:sp>
      <p:sp>
        <p:nvSpPr>
          <p:cNvPr id="7" name="Rectangle 6">
            <a:extLst>
              <a:ext uri="{FF2B5EF4-FFF2-40B4-BE49-F238E27FC236}">
                <a16:creationId xmlns:a16="http://schemas.microsoft.com/office/drawing/2014/main" id="{E17691BF-48D3-4A87-8D6E-4A9E275E97C7}"/>
              </a:ext>
            </a:extLst>
          </p:cNvPr>
          <p:cNvSpPr/>
          <p:nvPr/>
        </p:nvSpPr>
        <p:spPr>
          <a:xfrm>
            <a:off x="801639" y="994144"/>
            <a:ext cx="202019" cy="191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38F2289-BE5D-4965-9B28-20114023418E}"/>
              </a:ext>
            </a:extLst>
          </p:cNvPr>
          <p:cNvSpPr/>
          <p:nvPr/>
        </p:nvSpPr>
        <p:spPr>
          <a:xfrm>
            <a:off x="801639" y="1282061"/>
            <a:ext cx="202019" cy="191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02C7A94-E58B-4CE4-99F8-7A1F0E91B6A6}"/>
              </a:ext>
            </a:extLst>
          </p:cNvPr>
          <p:cNvSpPr/>
          <p:nvPr/>
        </p:nvSpPr>
        <p:spPr>
          <a:xfrm>
            <a:off x="801639" y="1569978"/>
            <a:ext cx="202019" cy="191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132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The Nazi Soviet Pact</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7" name="TextBox 6">
            <a:extLst>
              <a:ext uri="{FF2B5EF4-FFF2-40B4-BE49-F238E27FC236}">
                <a16:creationId xmlns:a16="http://schemas.microsoft.com/office/drawing/2014/main" id="{4559AD3E-F08A-446B-A028-6B6396AE56BF}"/>
              </a:ext>
            </a:extLst>
          </p:cNvPr>
          <p:cNvSpPr txBox="1"/>
          <p:nvPr/>
        </p:nvSpPr>
        <p:spPr>
          <a:xfrm>
            <a:off x="303502" y="6514129"/>
            <a:ext cx="6250996" cy="2862322"/>
          </a:xfrm>
          <a:prstGeom prst="rect">
            <a:avLst/>
          </a:prstGeom>
          <a:noFill/>
          <a:ln>
            <a:solidFill>
              <a:schemeClr val="tx1"/>
            </a:solidFill>
          </a:ln>
        </p:spPr>
        <p:txBody>
          <a:bodyPr wrap="square" rtlCol="0">
            <a:spAutoFit/>
          </a:bodyPr>
          <a:lstStyle/>
          <a:p>
            <a:r>
              <a:rPr lang="en-GB" sz="1200" dirty="0"/>
              <a:t>What is the cartoon saying about the policy of appeasement and the Second World War? </a:t>
            </a:r>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Do you think the cartoon is useful to a historian for understanding views about appeasement?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9218" name="Picture 2" descr="Appeasement Junction' - A Dr. Seuss cartoon from September 1941 ...">
            <a:extLst>
              <a:ext uri="{FF2B5EF4-FFF2-40B4-BE49-F238E27FC236}">
                <a16:creationId xmlns:a16="http://schemas.microsoft.com/office/drawing/2014/main" id="{DE79DDD9-DF4F-4FFF-BF2B-D22E41E6E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058277"/>
            <a:ext cx="48196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8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90" y="166457"/>
            <a:ext cx="5915025" cy="459184"/>
          </a:xfrm>
        </p:spPr>
        <p:txBody>
          <a:bodyPr>
            <a:noAutofit/>
          </a:bodyPr>
          <a:lstStyle/>
          <a:p>
            <a:pPr lvl="0" algn="ctr" defTabSz="914400">
              <a:lnSpc>
                <a:spcPct val="100000"/>
              </a:lnSpc>
              <a:spcBef>
                <a:spcPts val="0"/>
              </a:spcBef>
              <a:defRPr/>
            </a:pPr>
            <a:r>
              <a:rPr lang="en-GB" sz="1400" b="1" u="sng" dirty="0"/>
              <a:t>How did the invasion of Poland start the Second World War?</a:t>
            </a:r>
            <a:endParaRPr lang="en-GB" sz="1400" b="1" u="sng" dirty="0">
              <a:solidFill>
                <a:prstClr val="black"/>
              </a:solidFill>
              <a:latin typeface="Calibri" panose="020F0502020204030204"/>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Hitler’s Foreign Policy</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4" name="Table 3">
            <a:extLst>
              <a:ext uri="{FF2B5EF4-FFF2-40B4-BE49-F238E27FC236}">
                <a16:creationId xmlns:a16="http://schemas.microsoft.com/office/drawing/2014/main" id="{43D96D5A-D6FF-4300-932D-FDD8B3477DCB}"/>
              </a:ext>
            </a:extLst>
          </p:cNvPr>
          <p:cNvGraphicFramePr>
            <a:graphicFrameLocks noGrp="1"/>
          </p:cNvGraphicFramePr>
          <p:nvPr>
            <p:extLst>
              <p:ext uri="{D42A27DB-BD31-4B8C-83A1-F6EECF244321}">
                <p14:modId xmlns:p14="http://schemas.microsoft.com/office/powerpoint/2010/main" val="2220931467"/>
              </p:ext>
            </p:extLst>
          </p:nvPr>
        </p:nvGraphicFramePr>
        <p:xfrm>
          <a:off x="725610" y="1542451"/>
          <a:ext cx="5692512" cy="5399771"/>
        </p:xfrm>
        <a:graphic>
          <a:graphicData uri="http://schemas.openxmlformats.org/drawingml/2006/table">
            <a:tbl>
              <a:tblPr firstRow="1" bandRow="1">
                <a:tableStyleId>{5C22544A-7EE6-4342-B048-85BDC9FD1C3A}</a:tableStyleId>
              </a:tblPr>
              <a:tblGrid>
                <a:gridCol w="2846256">
                  <a:extLst>
                    <a:ext uri="{9D8B030D-6E8A-4147-A177-3AD203B41FA5}">
                      <a16:colId xmlns:a16="http://schemas.microsoft.com/office/drawing/2014/main" val="3283273278"/>
                    </a:ext>
                  </a:extLst>
                </a:gridCol>
                <a:gridCol w="2846256">
                  <a:extLst>
                    <a:ext uri="{9D8B030D-6E8A-4147-A177-3AD203B41FA5}">
                      <a16:colId xmlns:a16="http://schemas.microsoft.com/office/drawing/2014/main" val="709723326"/>
                    </a:ext>
                  </a:extLst>
                </a:gridCol>
              </a:tblGrid>
              <a:tr h="1189780">
                <a:tc>
                  <a:txBody>
                    <a:bodyPr/>
                    <a:lstStyle/>
                    <a:p>
                      <a:pPr algn="ctr"/>
                      <a:r>
                        <a:rPr lang="en-GB" sz="1200" b="0" dirty="0">
                          <a:solidFill>
                            <a:schemeClr val="tx1"/>
                          </a:solidFill>
                        </a:rPr>
                        <a:t>George Clemenceau believed in the principle of self-determination.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rPr>
                        <a:t>Failure to close the Manchester Ship Canal allowed Mussolini to move troops to the area.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5642791"/>
                  </a:ext>
                </a:extLst>
              </a:tr>
              <a:tr h="1189780">
                <a:tc>
                  <a:txBody>
                    <a:bodyPr/>
                    <a:lstStyle/>
                    <a:p>
                      <a:pPr algn="ctr"/>
                      <a:r>
                        <a:rPr lang="en-GB" sz="1200" b="0" dirty="0">
                          <a:solidFill>
                            <a:schemeClr val="tx1"/>
                          </a:solidFill>
                        </a:rPr>
                        <a:t>The Assembly had the power of Veto and could stop decisions in their tracks.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rPr>
                        <a:t>British Prime Minister, Churchill, used a policy of appeasement when dealing with Hitler.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495986"/>
                  </a:ext>
                </a:extLst>
              </a:tr>
              <a:tr h="1006737">
                <a:tc>
                  <a:txBody>
                    <a:bodyPr/>
                    <a:lstStyle/>
                    <a:p>
                      <a:pPr algn="ctr"/>
                      <a:r>
                        <a:rPr lang="en-GB" sz="1200" b="0" dirty="0">
                          <a:solidFill>
                            <a:schemeClr val="tx1"/>
                          </a:solidFill>
                        </a:rPr>
                        <a:t>The treaty that dealt with Hungary was the Treaty of Sevres.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solidFill>
                            <a:schemeClr val="tx1"/>
                          </a:solidFill>
                        </a:rPr>
                        <a:t>The Mukden Incident saw Italy create an excuse to invade Manchuria.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162899"/>
                  </a:ext>
                </a:extLst>
              </a:tr>
              <a:tr h="1006737">
                <a:tc>
                  <a:txBody>
                    <a:bodyPr/>
                    <a:lstStyle/>
                    <a:p>
                      <a:pPr algn="ctr"/>
                      <a:r>
                        <a:rPr lang="en-GB" sz="1200" b="0" dirty="0">
                          <a:solidFill>
                            <a:schemeClr val="tx1"/>
                          </a:solidFill>
                        </a:rPr>
                        <a:t>The Remilitarisation of the Rhineland took place in 1935.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11</a:t>
                      </a:r>
                      <a:r>
                        <a:rPr lang="en-GB" sz="1200" b="0" baseline="30000" dirty="0">
                          <a:solidFill>
                            <a:schemeClr val="tx1"/>
                          </a:solidFill>
                        </a:rPr>
                        <a:t>th</a:t>
                      </a:r>
                      <a:r>
                        <a:rPr lang="en-GB" sz="1200" b="0" dirty="0">
                          <a:solidFill>
                            <a:schemeClr val="tx1"/>
                          </a:solidFill>
                        </a:rPr>
                        <a:t> March 1938 Seyss-Inquart was replaced by </a:t>
                      </a:r>
                      <a:r>
                        <a:rPr lang="en-GB" sz="1200" b="0" dirty="0" err="1">
                          <a:solidFill>
                            <a:schemeClr val="tx1"/>
                          </a:solidFill>
                        </a:rPr>
                        <a:t>Schuschnig</a:t>
                      </a:r>
                      <a:r>
                        <a:rPr lang="en-GB" sz="1200" b="0" dirty="0">
                          <a:solidFill>
                            <a:schemeClr val="tx1"/>
                          </a:solidFill>
                        </a:rPr>
                        <a:t> in Austria. </a:t>
                      </a:r>
                    </a:p>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26760"/>
                  </a:ext>
                </a:extLst>
              </a:tr>
              <a:tr h="1006737">
                <a:tc>
                  <a:txBody>
                    <a:bodyPr/>
                    <a:lstStyle/>
                    <a:p>
                      <a:pPr algn="ctr"/>
                      <a:r>
                        <a:rPr lang="en-GB" sz="1200" b="0" dirty="0">
                          <a:solidFill>
                            <a:schemeClr val="tx1"/>
                          </a:solidFill>
                        </a:rPr>
                        <a:t>The Saar was demilitarised under the 1919 settlement.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373873"/>
                  </a:ext>
                </a:extLst>
              </a:tr>
            </a:tbl>
          </a:graphicData>
        </a:graphic>
      </p:graphicFrame>
      <p:sp>
        <p:nvSpPr>
          <p:cNvPr id="5" name="Rectangle 4">
            <a:extLst>
              <a:ext uri="{FF2B5EF4-FFF2-40B4-BE49-F238E27FC236}">
                <a16:creationId xmlns:a16="http://schemas.microsoft.com/office/drawing/2014/main" id="{7502D174-726F-449A-888D-B4F927ED7BEA}"/>
              </a:ext>
            </a:extLst>
          </p:cNvPr>
          <p:cNvSpPr/>
          <p:nvPr/>
        </p:nvSpPr>
        <p:spPr>
          <a:xfrm>
            <a:off x="597890" y="795040"/>
            <a:ext cx="5820232" cy="461665"/>
          </a:xfrm>
          <a:prstGeom prst="rect">
            <a:avLst/>
          </a:prstGeom>
        </p:spPr>
        <p:txBody>
          <a:bodyPr wrap="square">
            <a:spAutoFit/>
          </a:bodyPr>
          <a:lstStyle/>
          <a:p>
            <a:r>
              <a:rPr lang="en-GB" sz="1200" dirty="0"/>
              <a:t>1) Each box contains factual information but with a mistake. Use your knowledge to correct the mistake in each box. </a:t>
            </a:r>
          </a:p>
        </p:txBody>
      </p:sp>
      <p:grpSp>
        <p:nvGrpSpPr>
          <p:cNvPr id="6" name="Group 5">
            <a:extLst>
              <a:ext uri="{FF2B5EF4-FFF2-40B4-BE49-F238E27FC236}">
                <a16:creationId xmlns:a16="http://schemas.microsoft.com/office/drawing/2014/main" id="{E0C69B56-391B-40C9-9D39-EB9190625454}"/>
              </a:ext>
            </a:extLst>
          </p:cNvPr>
          <p:cNvGrpSpPr/>
          <p:nvPr/>
        </p:nvGrpSpPr>
        <p:grpSpPr>
          <a:xfrm>
            <a:off x="757305" y="7554034"/>
            <a:ext cx="5755610" cy="284113"/>
            <a:chOff x="1102390" y="7313402"/>
            <a:chExt cx="5755610" cy="284113"/>
          </a:xfrm>
        </p:grpSpPr>
        <p:grpSp>
          <p:nvGrpSpPr>
            <p:cNvPr id="9" name="Group 8">
              <a:extLst>
                <a:ext uri="{FF2B5EF4-FFF2-40B4-BE49-F238E27FC236}">
                  <a16:creationId xmlns:a16="http://schemas.microsoft.com/office/drawing/2014/main" id="{4895E22E-51DC-4FBB-BB7A-15CB5EE57154}"/>
                </a:ext>
              </a:extLst>
            </p:cNvPr>
            <p:cNvGrpSpPr/>
            <p:nvPr/>
          </p:nvGrpSpPr>
          <p:grpSpPr>
            <a:xfrm>
              <a:off x="1102390" y="7313403"/>
              <a:ext cx="2047049" cy="276999"/>
              <a:chOff x="238333" y="2767862"/>
              <a:chExt cx="1669371" cy="276999"/>
            </a:xfrm>
          </p:grpSpPr>
          <p:sp>
            <p:nvSpPr>
              <p:cNvPr id="16" name="Rectangle 15">
                <a:extLst>
                  <a:ext uri="{FF2B5EF4-FFF2-40B4-BE49-F238E27FC236}">
                    <a16:creationId xmlns:a16="http://schemas.microsoft.com/office/drawing/2014/main" id="{5305161C-97F3-4958-A723-6D8036950447}"/>
                  </a:ext>
                </a:extLst>
              </p:cNvPr>
              <p:cNvSpPr/>
              <p:nvPr/>
            </p:nvSpPr>
            <p:spPr>
              <a:xfrm>
                <a:off x="238333" y="2807350"/>
                <a:ext cx="216024" cy="216024"/>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TextBox 16">
                <a:extLst>
                  <a:ext uri="{FF2B5EF4-FFF2-40B4-BE49-F238E27FC236}">
                    <a16:creationId xmlns:a16="http://schemas.microsoft.com/office/drawing/2014/main" id="{5E9D24B0-C249-4D2A-8F68-0DC60F4B7B0A}"/>
                  </a:ext>
                </a:extLst>
              </p:cNvPr>
              <p:cNvSpPr txBox="1"/>
              <p:nvPr/>
            </p:nvSpPr>
            <p:spPr>
              <a:xfrm>
                <a:off x="467544" y="2767862"/>
                <a:ext cx="1440160" cy="276999"/>
              </a:xfrm>
              <a:prstGeom prst="rect">
                <a:avLst/>
              </a:prstGeom>
              <a:noFill/>
            </p:spPr>
            <p:txBody>
              <a:bodyPr wrap="square" rtlCol="0">
                <a:spAutoFit/>
              </a:bodyPr>
              <a:lstStyle/>
              <a:p>
                <a:r>
                  <a:rPr lang="en-GB" sz="1200" b="1" dirty="0"/>
                  <a:t>Peacemaking</a:t>
                </a:r>
              </a:p>
            </p:txBody>
          </p:sp>
        </p:grpSp>
        <p:grpSp>
          <p:nvGrpSpPr>
            <p:cNvPr id="10" name="Group 9">
              <a:extLst>
                <a:ext uri="{FF2B5EF4-FFF2-40B4-BE49-F238E27FC236}">
                  <a16:creationId xmlns:a16="http://schemas.microsoft.com/office/drawing/2014/main" id="{2D9BB44D-9620-44F4-958C-C6730D7D0349}"/>
                </a:ext>
              </a:extLst>
            </p:cNvPr>
            <p:cNvGrpSpPr/>
            <p:nvPr/>
          </p:nvGrpSpPr>
          <p:grpSpPr>
            <a:xfrm>
              <a:off x="3237738" y="7320516"/>
              <a:ext cx="2030879" cy="276999"/>
              <a:chOff x="467544" y="2748553"/>
              <a:chExt cx="1656184" cy="276999"/>
            </a:xfrm>
          </p:grpSpPr>
          <p:sp>
            <p:nvSpPr>
              <p:cNvPr id="14" name="Rectangle 13">
                <a:extLst>
                  <a:ext uri="{FF2B5EF4-FFF2-40B4-BE49-F238E27FC236}">
                    <a16:creationId xmlns:a16="http://schemas.microsoft.com/office/drawing/2014/main" id="{934BD866-EDFF-4B7D-AE65-532F418CC460}"/>
                  </a:ext>
                </a:extLst>
              </p:cNvPr>
              <p:cNvSpPr/>
              <p:nvPr/>
            </p:nvSpPr>
            <p:spPr>
              <a:xfrm>
                <a:off x="467544" y="2780928"/>
                <a:ext cx="216024" cy="216024"/>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18D099C8-37C0-4F3A-9D80-772D2F0FA988}"/>
                  </a:ext>
                </a:extLst>
              </p:cNvPr>
              <p:cNvSpPr txBox="1"/>
              <p:nvPr/>
            </p:nvSpPr>
            <p:spPr>
              <a:xfrm>
                <a:off x="683568" y="2748553"/>
                <a:ext cx="1440160" cy="276999"/>
              </a:xfrm>
              <a:prstGeom prst="rect">
                <a:avLst/>
              </a:prstGeom>
              <a:noFill/>
            </p:spPr>
            <p:txBody>
              <a:bodyPr wrap="square" rtlCol="0">
                <a:spAutoFit/>
              </a:bodyPr>
              <a:lstStyle/>
              <a:p>
                <a:r>
                  <a:rPr lang="en-GB" sz="1200" b="1" dirty="0"/>
                  <a:t>League</a:t>
                </a:r>
              </a:p>
            </p:txBody>
          </p:sp>
        </p:grpSp>
        <p:grpSp>
          <p:nvGrpSpPr>
            <p:cNvPr id="11" name="Group 10">
              <a:extLst>
                <a:ext uri="{FF2B5EF4-FFF2-40B4-BE49-F238E27FC236}">
                  <a16:creationId xmlns:a16="http://schemas.microsoft.com/office/drawing/2014/main" id="{9FCD9160-E443-4F59-937C-4571C7C04948}"/>
                </a:ext>
              </a:extLst>
            </p:cNvPr>
            <p:cNvGrpSpPr/>
            <p:nvPr/>
          </p:nvGrpSpPr>
          <p:grpSpPr>
            <a:xfrm>
              <a:off x="4827121" y="7313402"/>
              <a:ext cx="2030879" cy="276999"/>
              <a:chOff x="251520" y="2767861"/>
              <a:chExt cx="1656184" cy="276999"/>
            </a:xfrm>
          </p:grpSpPr>
          <p:sp>
            <p:nvSpPr>
              <p:cNvPr id="12" name="Rectangle 11">
                <a:extLst>
                  <a:ext uri="{FF2B5EF4-FFF2-40B4-BE49-F238E27FC236}">
                    <a16:creationId xmlns:a16="http://schemas.microsoft.com/office/drawing/2014/main" id="{31DAC25B-59C0-46DF-907C-1B0D01743374}"/>
                  </a:ext>
                </a:extLst>
              </p:cNvPr>
              <p:cNvSpPr/>
              <p:nvPr/>
            </p:nvSpPr>
            <p:spPr>
              <a:xfrm>
                <a:off x="251520" y="2780928"/>
                <a:ext cx="216024" cy="216024"/>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 name="TextBox 12">
                <a:extLst>
                  <a:ext uri="{FF2B5EF4-FFF2-40B4-BE49-F238E27FC236}">
                    <a16:creationId xmlns:a16="http://schemas.microsoft.com/office/drawing/2014/main" id="{FF0953C8-73AF-47B5-BD99-B88E185A4A11}"/>
                  </a:ext>
                </a:extLst>
              </p:cNvPr>
              <p:cNvSpPr txBox="1"/>
              <p:nvPr/>
            </p:nvSpPr>
            <p:spPr>
              <a:xfrm>
                <a:off x="467544" y="2767861"/>
                <a:ext cx="1440160" cy="276999"/>
              </a:xfrm>
              <a:prstGeom prst="rect">
                <a:avLst/>
              </a:prstGeom>
              <a:noFill/>
            </p:spPr>
            <p:txBody>
              <a:bodyPr wrap="square" rtlCol="0">
                <a:spAutoFit/>
              </a:bodyPr>
              <a:lstStyle/>
              <a:p>
                <a:r>
                  <a:rPr lang="en-GB" sz="1200" b="1" dirty="0"/>
                  <a:t>Hitler</a:t>
                </a:r>
              </a:p>
            </p:txBody>
          </p:sp>
        </p:grpSp>
      </p:grpSp>
      <p:sp>
        <p:nvSpPr>
          <p:cNvPr id="18" name="Rectangle 17">
            <a:extLst>
              <a:ext uri="{FF2B5EF4-FFF2-40B4-BE49-F238E27FC236}">
                <a16:creationId xmlns:a16="http://schemas.microsoft.com/office/drawing/2014/main" id="{A8DC873F-EF44-44F4-8F6F-35B500E03515}"/>
              </a:ext>
            </a:extLst>
          </p:cNvPr>
          <p:cNvSpPr/>
          <p:nvPr/>
        </p:nvSpPr>
        <p:spPr>
          <a:xfrm>
            <a:off x="646306" y="7009653"/>
            <a:ext cx="5820232" cy="276999"/>
          </a:xfrm>
          <a:prstGeom prst="rect">
            <a:avLst/>
          </a:prstGeom>
        </p:spPr>
        <p:txBody>
          <a:bodyPr wrap="square">
            <a:spAutoFit/>
          </a:bodyPr>
          <a:lstStyle/>
          <a:p>
            <a:r>
              <a:rPr lang="en-GB" sz="1200" dirty="0"/>
              <a:t>2) Colour code the facts into the three categories.</a:t>
            </a:r>
          </a:p>
        </p:txBody>
      </p:sp>
      <p:pic>
        <p:nvPicPr>
          <p:cNvPr id="20" name="Picture 19" descr="A close up of a logo&#10;&#10;Description automatically generated">
            <a:extLst>
              <a:ext uri="{FF2B5EF4-FFF2-40B4-BE49-F238E27FC236}">
                <a16:creationId xmlns:a16="http://schemas.microsoft.com/office/drawing/2014/main" id="{316B0B8C-3662-41EA-A389-8558A01EA45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26257"/>
          <a:stretch/>
        </p:blipFill>
        <p:spPr>
          <a:xfrm>
            <a:off x="-160636" y="2960533"/>
            <a:ext cx="6858000" cy="5057274"/>
          </a:xfrm>
          <a:prstGeom prst="rect">
            <a:avLst/>
          </a:prstGeom>
        </p:spPr>
      </p:pic>
    </p:spTree>
    <p:extLst>
      <p:ext uri="{BB962C8B-B14F-4D97-AF65-F5344CB8AC3E}">
        <p14:creationId xmlns:p14="http://schemas.microsoft.com/office/powerpoint/2010/main" val="197371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First World War: Was it worth it? - HistoryExtra">
            <a:extLst>
              <a:ext uri="{FF2B5EF4-FFF2-40B4-BE49-F238E27FC236}">
                <a16:creationId xmlns:a16="http://schemas.microsoft.com/office/drawing/2014/main" id="{9C764D0E-7115-4838-9261-9A482EFB445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86882" y="1866899"/>
            <a:ext cx="5905500" cy="3933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The Big Three: the men who shaped the peace.</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US" b="1" dirty="0"/>
              <a:t>Treaty of Versailles</a:t>
            </a:r>
            <a:endParaRPr lang="en-GB" b="1" dirty="0"/>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622144"/>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b="1" u="sng" dirty="0"/>
              <a:t>What medical developments happened during WW1? </a:t>
            </a:r>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0892F827-59CA-4662-BE18-CFB4625C4399}"/>
              </a:ext>
            </a:extLst>
          </p:cNvPr>
          <p:cNvSpPr/>
          <p:nvPr/>
        </p:nvSpPr>
        <p:spPr>
          <a:xfrm>
            <a:off x="429905" y="436934"/>
            <a:ext cx="6250996" cy="461665"/>
          </a:xfrm>
          <a:prstGeom prst="rect">
            <a:avLst/>
          </a:prstGeom>
        </p:spPr>
        <p:txBody>
          <a:bodyPr wrap="square">
            <a:spAutoFit/>
          </a:bodyPr>
          <a:lstStyle/>
          <a:p>
            <a:r>
              <a:rPr lang="en-GB" sz="1200" dirty="0"/>
              <a:t>Using the information sheet and your own knowledge, create a spider diagram about what the first World War was like. </a:t>
            </a:r>
          </a:p>
        </p:txBody>
      </p:sp>
      <p:sp>
        <p:nvSpPr>
          <p:cNvPr id="5" name="Oval 4">
            <a:extLst>
              <a:ext uri="{FF2B5EF4-FFF2-40B4-BE49-F238E27FC236}">
                <a16:creationId xmlns:a16="http://schemas.microsoft.com/office/drawing/2014/main" id="{FF10A455-C040-4BD4-9B73-EF8F42E96816}"/>
              </a:ext>
            </a:extLst>
          </p:cNvPr>
          <p:cNvSpPr/>
          <p:nvPr/>
        </p:nvSpPr>
        <p:spPr>
          <a:xfrm>
            <a:off x="2870791" y="2945219"/>
            <a:ext cx="1137683" cy="11270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WW1</a:t>
            </a:r>
          </a:p>
        </p:txBody>
      </p:sp>
    </p:spTree>
    <p:extLst>
      <p:ext uri="{BB962C8B-B14F-4D97-AF65-F5344CB8AC3E}">
        <p14:creationId xmlns:p14="http://schemas.microsoft.com/office/powerpoint/2010/main" val="11730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The Terms of the Treaty of Versailles</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GB" b="1" dirty="0"/>
              <a:t>Treaty of Versailles</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622144"/>
            <a:ext cx="6250996" cy="1384995"/>
          </a:xfrm>
          <a:prstGeom prst="rect">
            <a:avLst/>
          </a:prstGeom>
          <a:noFill/>
          <a:ln>
            <a:solidFill>
              <a:schemeClr val="tx1"/>
            </a:solidFill>
          </a:ln>
        </p:spPr>
        <p:txBody>
          <a:bodyPr wrap="square" rtlCol="0">
            <a:spAutoFit/>
          </a:bodyPr>
          <a:lstStyle/>
          <a:p>
            <a:r>
              <a:rPr lang="en-GB" sz="1200" b="1" u="sng" dirty="0"/>
              <a:t>Predict – what sort of peace treaty do you think will be created by the Big Three? </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pic>
        <p:nvPicPr>
          <p:cNvPr id="8" name="Picture 4" descr="Image result for hall of mirrors 1919">
            <a:extLst>
              <a:ext uri="{FF2B5EF4-FFF2-40B4-BE49-F238E27FC236}">
                <a16:creationId xmlns:a16="http://schemas.microsoft.com/office/drawing/2014/main" id="{1AA5E6BC-B4C7-46E2-AF1A-9C5B84A0E9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190" y="1030004"/>
            <a:ext cx="3451282" cy="247551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C5350E7-0263-4F4D-8C92-347398530967}"/>
              </a:ext>
            </a:extLst>
          </p:cNvPr>
          <p:cNvGrpSpPr/>
          <p:nvPr/>
        </p:nvGrpSpPr>
        <p:grpSpPr>
          <a:xfrm rot="5400000">
            <a:off x="2319978" y="530534"/>
            <a:ext cx="2479829" cy="3451282"/>
            <a:chOff x="-111083" y="396592"/>
            <a:chExt cx="2009520" cy="1884157"/>
          </a:xfrm>
        </p:grpSpPr>
        <p:sp>
          <p:nvSpPr>
            <p:cNvPr id="14" name="Right Triangle 13">
              <a:extLst>
                <a:ext uri="{FF2B5EF4-FFF2-40B4-BE49-F238E27FC236}">
                  <a16:creationId xmlns:a16="http://schemas.microsoft.com/office/drawing/2014/main" id="{60454892-92C6-43A7-8AAE-513EE18DEC8C}"/>
                </a:ext>
              </a:extLst>
            </p:cNvPr>
            <p:cNvSpPr/>
            <p:nvPr/>
          </p:nvSpPr>
          <p:spPr>
            <a:xfrm>
              <a:off x="-106386" y="1919242"/>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5" name="Right Triangle 14">
              <a:extLst>
                <a:ext uri="{FF2B5EF4-FFF2-40B4-BE49-F238E27FC236}">
                  <a16:creationId xmlns:a16="http://schemas.microsoft.com/office/drawing/2014/main" id="{0709291C-3F11-4DB4-9AE3-5B58ACE12342}"/>
                </a:ext>
              </a:extLst>
            </p:cNvPr>
            <p:cNvSpPr/>
            <p:nvPr/>
          </p:nvSpPr>
          <p:spPr>
            <a:xfrm flipH="1">
              <a:off x="1510178" y="1919434"/>
              <a:ext cx="383112" cy="361315"/>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6" name="Right Triangle 15">
              <a:extLst>
                <a:ext uri="{FF2B5EF4-FFF2-40B4-BE49-F238E27FC236}">
                  <a16:creationId xmlns:a16="http://schemas.microsoft.com/office/drawing/2014/main" id="{7A63302B-A746-4E3D-977C-E425D6686399}"/>
                </a:ext>
              </a:extLst>
            </p:cNvPr>
            <p:cNvSpPr/>
            <p:nvPr/>
          </p:nvSpPr>
          <p:spPr>
            <a:xfrm rot="5400000">
              <a:off x="-127032" y="412541"/>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7" name="Right Triangle 16">
              <a:extLst>
                <a:ext uri="{FF2B5EF4-FFF2-40B4-BE49-F238E27FC236}">
                  <a16:creationId xmlns:a16="http://schemas.microsoft.com/office/drawing/2014/main" id="{7C71CE4A-7AE5-43DB-B103-022B5C89D694}"/>
                </a:ext>
              </a:extLst>
            </p:cNvPr>
            <p:cNvSpPr/>
            <p:nvPr/>
          </p:nvSpPr>
          <p:spPr>
            <a:xfrm rot="10800000">
              <a:off x="1505032" y="396592"/>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11" name="Rectangle 10">
            <a:extLst>
              <a:ext uri="{FF2B5EF4-FFF2-40B4-BE49-F238E27FC236}">
                <a16:creationId xmlns:a16="http://schemas.microsoft.com/office/drawing/2014/main" id="{1689F447-CB46-499F-89B3-DD429E7EE5F6}"/>
              </a:ext>
            </a:extLst>
          </p:cNvPr>
          <p:cNvSpPr/>
          <p:nvPr/>
        </p:nvSpPr>
        <p:spPr>
          <a:xfrm>
            <a:off x="357825" y="3623012"/>
            <a:ext cx="6395156" cy="200788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What do you think is happening here? </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13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2663179-B56F-4FFB-8546-7C710F608EE0}"/>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b="13275"/>
          <a:stretch/>
        </p:blipFill>
        <p:spPr>
          <a:xfrm>
            <a:off x="0" y="1524000"/>
            <a:ext cx="6858000" cy="5947611"/>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Reactions to the Treaty of Versailles</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US" b="1" dirty="0"/>
              <a:t>Treaty of Versailles</a:t>
            </a:r>
            <a:endParaRPr lang="en-GB" b="1" dirty="0"/>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7026181"/>
            <a:ext cx="6250996" cy="1200329"/>
          </a:xfrm>
          <a:prstGeom prst="rect">
            <a:avLst/>
          </a:prstGeom>
          <a:noFill/>
          <a:ln>
            <a:solidFill>
              <a:schemeClr val="tx1"/>
            </a:solidFill>
          </a:ln>
        </p:spPr>
        <p:txBody>
          <a:bodyPr wrap="square" rtlCol="0">
            <a:spAutoFit/>
          </a:bodyPr>
          <a:lstStyle/>
          <a:p>
            <a:r>
              <a:rPr lang="en-GB" sz="1200" b="1" u="sng" dirty="0"/>
              <a:t>Connect</a:t>
            </a:r>
          </a:p>
          <a:p>
            <a:endParaRPr lang="en-GB" sz="1200" dirty="0"/>
          </a:p>
          <a:p>
            <a:endParaRPr lang="en-GB" sz="1200" dirty="0"/>
          </a:p>
          <a:p>
            <a:endParaRPr lang="en-GB" sz="1200" dirty="0"/>
          </a:p>
          <a:p>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4" name="Rectangle 3">
            <a:extLst>
              <a:ext uri="{FF2B5EF4-FFF2-40B4-BE49-F238E27FC236}">
                <a16:creationId xmlns:a16="http://schemas.microsoft.com/office/drawing/2014/main" id="{0892F827-59CA-4662-BE18-CFB4625C4399}"/>
              </a:ext>
            </a:extLst>
          </p:cNvPr>
          <p:cNvSpPr/>
          <p:nvPr/>
        </p:nvSpPr>
        <p:spPr>
          <a:xfrm>
            <a:off x="555710" y="525328"/>
            <a:ext cx="5738764" cy="3046988"/>
          </a:xfrm>
          <a:prstGeom prst="rect">
            <a:avLst/>
          </a:prstGeom>
        </p:spPr>
        <p:txBody>
          <a:bodyPr wrap="square">
            <a:spAutoFit/>
          </a:bodyPr>
          <a:lstStyle/>
          <a:p>
            <a:r>
              <a:rPr lang="en-US" sz="1200" b="1" dirty="0"/>
              <a:t>German outrage</a:t>
            </a:r>
          </a:p>
          <a:p>
            <a:r>
              <a:rPr lang="en-US" sz="1200" dirty="0"/>
              <a:t>When the Germans heard about the Treaty of Versailles, they felt ‘pain and anger’.   They felt it was </a:t>
            </a:r>
            <a:r>
              <a:rPr lang="en-US" sz="1200" b="1" dirty="0"/>
              <a:t>unfair</a:t>
            </a:r>
            <a:r>
              <a:rPr lang="en-US" sz="1200" dirty="0"/>
              <a:t>.   It was a '</a:t>
            </a:r>
            <a:r>
              <a:rPr lang="en-US" sz="1200" i="1" dirty="0"/>
              <a:t>Diktat</a:t>
            </a:r>
            <a:r>
              <a:rPr lang="en-US" sz="1200" dirty="0"/>
              <a:t>' – an IMPOSED settlement.  They had not been allowed to take part in the talks – they had just been told to sign.</a:t>
            </a:r>
          </a:p>
          <a:p>
            <a:r>
              <a:rPr lang="en-US" sz="1200" dirty="0"/>
              <a:t>   </a:t>
            </a:r>
          </a:p>
          <a:p>
            <a:r>
              <a:rPr lang="en-US" sz="1200" b="1" dirty="0"/>
              <a:t>The German reaction</a:t>
            </a:r>
          </a:p>
          <a:p>
            <a:r>
              <a:rPr lang="en-US" sz="1200" dirty="0"/>
              <a:t>On 7 May, the victors presented their Treaty to the small German delegation.  Count </a:t>
            </a:r>
            <a:r>
              <a:rPr lang="en-US" sz="1200" dirty="0" err="1"/>
              <a:t>Brockdorff-Rantzau</a:t>
            </a:r>
            <a:r>
              <a:rPr lang="en-US" sz="1200" dirty="0"/>
              <a:t> angered the Big Three by giving a long speech </a:t>
            </a:r>
            <a:r>
              <a:rPr lang="en-GB" sz="1200" dirty="0"/>
              <a:t>criticising</a:t>
            </a:r>
            <a:r>
              <a:rPr lang="en-US" sz="1200" dirty="0"/>
              <a:t> the Treaty; then the delegation left and set about countering it.  A little later, they sent their counter-proposal based on the Fourteen Points) to the Big Three -- their reply was so good that one of the British delegation said it was much better than the Allies' suggestions, and even Lloyd George wondered for a time if they ought to rethink the treaty .  Then the delegation went home.  Many Germans wanted to refuse to sign the treaty; some even suggested that they start the war again.   So it was with great difficulty that the President got the Reichstag to agree to sign the treaty, and the imperious way the two German representatives were treated when they were forced to sign made things worse.</a:t>
            </a:r>
          </a:p>
        </p:txBody>
      </p:sp>
      <p:sp>
        <p:nvSpPr>
          <p:cNvPr id="18" name="TextBox 17">
            <a:extLst>
              <a:ext uri="{FF2B5EF4-FFF2-40B4-BE49-F238E27FC236}">
                <a16:creationId xmlns:a16="http://schemas.microsoft.com/office/drawing/2014/main" id="{9268F408-D784-4C9D-80DA-A74839CCD0D6}"/>
              </a:ext>
            </a:extLst>
          </p:cNvPr>
          <p:cNvSpPr txBox="1"/>
          <p:nvPr/>
        </p:nvSpPr>
        <p:spPr>
          <a:xfrm>
            <a:off x="429905" y="3896437"/>
            <a:ext cx="6250996" cy="2492990"/>
          </a:xfrm>
          <a:prstGeom prst="rect">
            <a:avLst/>
          </a:prstGeom>
          <a:noFill/>
          <a:ln>
            <a:solidFill>
              <a:schemeClr val="tx1"/>
            </a:solidFill>
          </a:ln>
        </p:spPr>
        <p:txBody>
          <a:bodyPr wrap="square" rtlCol="0">
            <a:spAutoFit/>
          </a:bodyPr>
          <a:lstStyle/>
          <a:p>
            <a:r>
              <a:rPr lang="en-GB" sz="1200" b="1" u="sng" dirty="0"/>
              <a:t>Summarise what Germany thought about the Treaty of Versailles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338781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10" y="133676"/>
            <a:ext cx="5915025" cy="459184"/>
          </a:xfrm>
        </p:spPr>
        <p:txBody>
          <a:bodyPr>
            <a:noAutofit/>
          </a:bodyPr>
          <a:lstStyle/>
          <a:p>
            <a:pPr algn="ctr"/>
            <a:r>
              <a:rPr lang="en-GB" sz="1400" b="1" u="sng" dirty="0"/>
              <a:t>How fair was the Treaty of Versailles and the wider settlement on Germany and its allies? </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US" b="1" dirty="0"/>
              <a:t>Treaty of Versailles</a:t>
            </a:r>
            <a:endParaRPr lang="en-GB" b="1" dirty="0"/>
          </a:p>
        </p:txBody>
      </p:sp>
      <p:sp>
        <p:nvSpPr>
          <p:cNvPr id="3" name="TextBox 2">
            <a:extLst>
              <a:ext uri="{FF2B5EF4-FFF2-40B4-BE49-F238E27FC236}">
                <a16:creationId xmlns:a16="http://schemas.microsoft.com/office/drawing/2014/main" id="{6A41651C-73D5-45DA-BE32-95BEDC219B5C}"/>
              </a:ext>
            </a:extLst>
          </p:cNvPr>
          <p:cNvSpPr txBox="1"/>
          <p:nvPr/>
        </p:nvSpPr>
        <p:spPr>
          <a:xfrm rot="16200000">
            <a:off x="1390612" y="4583324"/>
            <a:ext cx="9181258" cy="1200329"/>
          </a:xfrm>
          <a:prstGeom prst="rect">
            <a:avLst/>
          </a:prstGeom>
          <a:noFill/>
          <a:ln>
            <a:solidFill>
              <a:schemeClr val="tx1"/>
            </a:solidFill>
          </a:ln>
        </p:spPr>
        <p:txBody>
          <a:bodyPr wrap="square" rtlCol="0">
            <a:spAutoFit/>
          </a:bodyPr>
          <a:lstStyle/>
          <a:p>
            <a:r>
              <a:rPr lang="en-GB" sz="1200" b="1" u="sng" dirty="0"/>
              <a:t>Connect – Which leader was the most satisfied with the Treaty of Versailles? </a:t>
            </a:r>
          </a:p>
          <a:p>
            <a:endParaRPr lang="en-GB" sz="1200" dirty="0"/>
          </a:p>
          <a:p>
            <a:endParaRPr lang="en-GB" sz="1200" dirty="0"/>
          </a:p>
          <a:p>
            <a:endParaRPr lang="en-GB" sz="1200" dirty="0"/>
          </a:p>
          <a:p>
            <a:endParaRPr lang="en-GB" sz="1200" dirty="0"/>
          </a:p>
          <a:p>
            <a:endParaRPr lang="en-GB" sz="1200" dirty="0"/>
          </a:p>
        </p:txBody>
      </p:sp>
      <p:pic>
        <p:nvPicPr>
          <p:cNvPr id="6" name="Picture 5">
            <a:extLst>
              <a:ext uri="{FF2B5EF4-FFF2-40B4-BE49-F238E27FC236}">
                <a16:creationId xmlns:a16="http://schemas.microsoft.com/office/drawing/2014/main" id="{6103BAE6-1E46-4350-8C03-8E84F23C9CA8}"/>
              </a:ext>
            </a:extLst>
          </p:cNvPr>
          <p:cNvPicPr>
            <a:picLocks noChangeAspect="1"/>
          </p:cNvPicPr>
          <p:nvPr/>
        </p:nvPicPr>
        <p:blipFill rotWithShape="1">
          <a:blip r:embed="rId2"/>
          <a:srcRect l="30388" t="25791" r="15814" b="24321"/>
          <a:stretch/>
        </p:blipFill>
        <p:spPr>
          <a:xfrm rot="16200000">
            <a:off x="-1796473" y="2788954"/>
            <a:ext cx="9181257" cy="4789070"/>
          </a:xfrm>
          <a:prstGeom prst="rect">
            <a:avLst/>
          </a:prstGeom>
        </p:spPr>
      </p:pic>
    </p:spTree>
    <p:extLst>
      <p:ext uri="{BB962C8B-B14F-4D97-AF65-F5344CB8AC3E}">
        <p14:creationId xmlns:p14="http://schemas.microsoft.com/office/powerpoint/2010/main" val="45119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The League of Nations - Structure of the League of Nations</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US" b="1" dirty="0"/>
              <a:t>The League of Nations</a:t>
            </a:r>
            <a:endParaRPr lang="en-GB" b="1" dirty="0"/>
          </a:p>
        </p:txBody>
      </p:sp>
      <p:sp>
        <p:nvSpPr>
          <p:cNvPr id="3" name="TextBox 2">
            <a:extLst>
              <a:ext uri="{FF2B5EF4-FFF2-40B4-BE49-F238E27FC236}">
                <a16:creationId xmlns:a16="http://schemas.microsoft.com/office/drawing/2014/main" id="{6A41651C-73D5-45DA-BE32-95BEDC219B5C}"/>
              </a:ext>
            </a:extLst>
          </p:cNvPr>
          <p:cNvSpPr txBox="1"/>
          <p:nvPr/>
        </p:nvSpPr>
        <p:spPr>
          <a:xfrm rot="16200000">
            <a:off x="1599058" y="4541372"/>
            <a:ext cx="9317557" cy="1200329"/>
          </a:xfrm>
          <a:prstGeom prst="rect">
            <a:avLst/>
          </a:prstGeom>
          <a:noFill/>
          <a:ln>
            <a:solidFill>
              <a:schemeClr val="tx1"/>
            </a:solidFill>
          </a:ln>
        </p:spPr>
        <p:txBody>
          <a:bodyPr wrap="square" rtlCol="0">
            <a:spAutoFit/>
          </a:bodyPr>
          <a:lstStyle/>
          <a:p>
            <a:r>
              <a:rPr lang="en-GB" sz="1200" b="1" u="sng" dirty="0"/>
              <a:t>Connect – How is the League of Nations connected to the Treaty of Versailles? </a:t>
            </a:r>
          </a:p>
          <a:p>
            <a:endParaRPr lang="en-GB" sz="1200" dirty="0"/>
          </a:p>
          <a:p>
            <a:endParaRPr lang="en-GB" sz="1200" dirty="0"/>
          </a:p>
          <a:p>
            <a:endParaRPr lang="en-GB" sz="1200" dirty="0"/>
          </a:p>
          <a:p>
            <a:endParaRPr lang="en-GB" sz="1200" dirty="0"/>
          </a:p>
          <a:p>
            <a:endParaRPr lang="en-GB" sz="1200" dirty="0"/>
          </a:p>
        </p:txBody>
      </p:sp>
      <p:pic>
        <p:nvPicPr>
          <p:cNvPr id="5" name="Picture 4">
            <a:extLst>
              <a:ext uri="{FF2B5EF4-FFF2-40B4-BE49-F238E27FC236}">
                <a16:creationId xmlns:a16="http://schemas.microsoft.com/office/drawing/2014/main" id="{30C2AA0E-D23B-483D-A7DC-E04AD67159D8}"/>
              </a:ext>
            </a:extLst>
          </p:cNvPr>
          <p:cNvPicPr>
            <a:picLocks noChangeAspect="1"/>
          </p:cNvPicPr>
          <p:nvPr/>
        </p:nvPicPr>
        <p:blipFill rotWithShape="1">
          <a:blip r:embed="rId2"/>
          <a:srcRect l="25274" t="25265" r="11144" b="12292"/>
          <a:stretch/>
        </p:blipFill>
        <p:spPr>
          <a:xfrm rot="16200000">
            <a:off x="-1697881" y="2494216"/>
            <a:ext cx="9317556" cy="5147258"/>
          </a:xfrm>
          <a:prstGeom prst="rect">
            <a:avLst/>
          </a:prstGeom>
        </p:spPr>
      </p:pic>
    </p:spTree>
    <p:extLst>
      <p:ext uri="{BB962C8B-B14F-4D97-AF65-F5344CB8AC3E}">
        <p14:creationId xmlns:p14="http://schemas.microsoft.com/office/powerpoint/2010/main" val="342146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9EC31F2-3519-43EC-BA9E-F9792B549AD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3099"/>
          <a:stretch/>
        </p:blipFill>
        <p:spPr>
          <a:xfrm>
            <a:off x="0" y="1524000"/>
            <a:ext cx="6858000" cy="5959642"/>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Successes of the League </a:t>
            </a:r>
            <a:r>
              <a:rPr lang="en-GB" sz="1400" b="1" u="sng"/>
              <a:t>of Nations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825661501"/>
              </p:ext>
            </p:extLst>
          </p:nvPr>
        </p:nvGraphicFramePr>
        <p:xfrm>
          <a:off x="597541" y="534071"/>
          <a:ext cx="6218070" cy="4677861"/>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D</a:t>
                      </a:r>
                      <a:r>
                        <a:rPr lang="en-GB" sz="1200" b="1" baseline="0" dirty="0">
                          <a:solidFill>
                            <a:sysClr val="windowText" lastClr="000000"/>
                          </a:solidFill>
                        </a:rPr>
                        <a:t>emilitarise</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Abdicate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Colony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Danzig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How many men were killed during the fighting of the First World War?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was the Covenant of the League of Nations?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What were the powers of the League of Nations?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is the modern name of the Health Commission of the League of Nations?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Locarno Pact signed?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did Germany join the League of Nations?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6989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8805E57-7D0F-469F-A3BD-E2A6BB96EE5A}"/>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7959"/>
          <a:stretch/>
        </p:blipFill>
        <p:spPr>
          <a:xfrm>
            <a:off x="8967" y="3077212"/>
            <a:ext cx="6858000" cy="4940595"/>
          </a:xfrm>
          <a:prstGeom prst="rect">
            <a:avLst/>
          </a:prstGeom>
        </p:spPr>
      </p:pic>
      <p:sp>
        <p:nvSpPr>
          <p:cNvPr id="2" name="Title 1"/>
          <p:cNvSpPr>
            <a:spLocks noGrp="1"/>
          </p:cNvSpPr>
          <p:nvPr>
            <p:ph type="title"/>
          </p:nvPr>
        </p:nvSpPr>
        <p:spPr>
          <a:xfrm>
            <a:off x="597890" y="166457"/>
            <a:ext cx="5915025" cy="459184"/>
          </a:xfrm>
        </p:spPr>
        <p:txBody>
          <a:bodyPr>
            <a:noAutofit/>
          </a:bodyPr>
          <a:lstStyle/>
          <a:p>
            <a:pPr algn="ctr"/>
            <a:r>
              <a:rPr lang="en-GB" sz="1400" b="1" u="sng" dirty="0"/>
              <a:t>International agreements and the impact of the Depression on the League of Nations.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The League of Nations</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801780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2384778237"/>
              </p:ext>
            </p:extLst>
          </p:nvPr>
        </p:nvGraphicFramePr>
        <p:xfrm>
          <a:off x="462831" y="1216763"/>
          <a:ext cx="6218070" cy="4755863"/>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Fontainebleau Memorandum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Moral Condemnation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Veto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Depression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What were the aims of the League of Nations (4)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did the League of Nations force Greece to do in 1925?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Where was the League of Nations based?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else was based in the same city as the League of Nations?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what year was the Wall Street Crash?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were did the L of N ban lead based paint?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7" name="TextBox 6">
            <a:extLst>
              <a:ext uri="{FF2B5EF4-FFF2-40B4-BE49-F238E27FC236}">
                <a16:creationId xmlns:a16="http://schemas.microsoft.com/office/drawing/2014/main" id="{46F4CC72-435C-4C12-965F-120E942DF66A}"/>
              </a:ext>
            </a:extLst>
          </p:cNvPr>
          <p:cNvSpPr txBox="1"/>
          <p:nvPr/>
        </p:nvSpPr>
        <p:spPr>
          <a:xfrm>
            <a:off x="446368" y="6305312"/>
            <a:ext cx="6250996" cy="1384995"/>
          </a:xfrm>
          <a:prstGeom prst="rect">
            <a:avLst/>
          </a:prstGeom>
          <a:noFill/>
          <a:ln>
            <a:solidFill>
              <a:schemeClr val="tx1"/>
            </a:solidFill>
          </a:ln>
        </p:spPr>
        <p:txBody>
          <a:bodyPr wrap="square" rtlCol="0">
            <a:spAutoFit/>
          </a:bodyPr>
          <a:lstStyle/>
          <a:p>
            <a:r>
              <a:rPr lang="en-GB" sz="1200" b="1" u="sng" dirty="0"/>
              <a:t>Connect</a:t>
            </a:r>
            <a:r>
              <a:rPr lang="en-GB" sz="1200" dirty="0"/>
              <a:t>: Explain how the League of Nations and Treaty of Versailles are connected. </a:t>
            </a:r>
          </a:p>
          <a:p>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1124818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2251</TotalTime>
  <Words>2509</Words>
  <Application>Microsoft Office PowerPoint</Application>
  <PresentationFormat>A4 Paper (210x297 mm)</PresentationFormat>
  <Paragraphs>541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The Big Three: the men who shaped the peace.</vt:lpstr>
      <vt:lpstr>The Terms of the Treaty of Versailles</vt:lpstr>
      <vt:lpstr>Reactions to the Treaty of Versailles</vt:lpstr>
      <vt:lpstr>How fair was the Treaty of Versailles and the wider settlement on Germany and its allies? </vt:lpstr>
      <vt:lpstr>The League of Nations - Structure of the League of Nations</vt:lpstr>
      <vt:lpstr>Successes of the League of Nations</vt:lpstr>
      <vt:lpstr>International agreements and the impact of the Depression on the League of Nations.</vt:lpstr>
      <vt:lpstr>Why was there a crisis in Manchuria? </vt:lpstr>
      <vt:lpstr>Bonus starter, just in case</vt:lpstr>
      <vt:lpstr>Why was there a crisis in Abyssinia? </vt:lpstr>
      <vt:lpstr>Bonus starter, just in case</vt:lpstr>
      <vt:lpstr>Why did the League of Nations fail? </vt:lpstr>
      <vt:lpstr>The aims of Adolf Hitler</vt:lpstr>
      <vt:lpstr>World leaders and the first steps towards the Second World War</vt:lpstr>
      <vt:lpstr>The Remilitarisation of the Rhineland</vt:lpstr>
      <vt:lpstr>World leaders and the first steps towards the Second World War</vt:lpstr>
      <vt:lpstr>Anschluss – The unification of Germany and Austria, 1938</vt:lpstr>
      <vt:lpstr>Bonus starter, just in case</vt:lpstr>
      <vt:lpstr>Why was there a crisis in the Sudetenland? </vt:lpstr>
      <vt:lpstr>Why was there a crisis in the Sudetenland? </vt:lpstr>
      <vt:lpstr>Bonus starter, just in case</vt:lpstr>
      <vt:lpstr>Was Chamberlain right to follow a policy of Appeasement? </vt:lpstr>
      <vt:lpstr>Exam question lesson</vt:lpstr>
      <vt:lpstr>The Nazi Soviet Pact</vt:lpstr>
      <vt:lpstr>How did the invasion of Poland start the Second World War?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Dewsnip</dc:creator>
  <cp:lastModifiedBy>Catherine Vose</cp:lastModifiedBy>
  <cp:revision>94</cp:revision>
  <dcterms:created xsi:type="dcterms:W3CDTF">2020-04-25T11:06:48Z</dcterms:created>
  <dcterms:modified xsi:type="dcterms:W3CDTF">2020-06-04T14:31:57Z</dcterms:modified>
</cp:coreProperties>
</file>