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302" r:id="rId3"/>
    <p:sldId id="260" r:id="rId4"/>
    <p:sldId id="261" r:id="rId5"/>
    <p:sldId id="262" r:id="rId6"/>
    <p:sldId id="257" r:id="rId7"/>
    <p:sldId id="258" r:id="rId8"/>
    <p:sldId id="259"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4" r:id="rId29"/>
    <p:sldId id="285" r:id="rId30"/>
    <p:sldId id="286" r:id="rId31"/>
    <p:sldId id="287" r:id="rId32"/>
    <p:sldId id="288" r:id="rId33"/>
    <p:sldId id="289" r:id="rId34"/>
    <p:sldId id="290" r:id="rId35"/>
    <p:sldId id="291" r:id="rId36"/>
    <p:sldId id="292" r:id="rId37"/>
    <p:sldId id="293" r:id="rId38"/>
    <p:sldId id="282" r:id="rId39"/>
    <p:sldId id="294" r:id="rId40"/>
    <p:sldId id="295" r:id="rId41"/>
    <p:sldId id="296" r:id="rId42"/>
    <p:sldId id="297" r:id="rId43"/>
    <p:sldId id="298" r:id="rId44"/>
    <p:sldId id="299" r:id="rId45"/>
    <p:sldId id="300" r:id="rId46"/>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32" autoAdjust="0"/>
    <p:restoredTop sz="94660"/>
  </p:normalViewPr>
  <p:slideViewPr>
    <p:cSldViewPr snapToGrid="0">
      <p:cViewPr>
        <p:scale>
          <a:sx n="40" d="100"/>
          <a:sy n="40" d="100"/>
        </p:scale>
        <p:origin x="1983" y="186"/>
      </p:cViewPr>
      <p:guideLst>
        <p:guide orient="horz" pos="3120"/>
        <p:guide pos="2160"/>
      </p:guideLst>
    </p:cSldViewPr>
  </p:slideViewPr>
  <p:notesTextViewPr>
    <p:cViewPr>
      <p:scale>
        <a:sx n="1" d="1"/>
        <a:sy n="1" d="1"/>
      </p:scale>
      <p:origin x="0" y="0"/>
    </p:cViewPr>
  </p:notesTextViewPr>
  <p:sorterViewPr>
    <p:cViewPr>
      <p:scale>
        <a:sx n="170" d="100"/>
        <a:sy n="170" d="100"/>
      </p:scale>
      <p:origin x="0" y="-80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E27FA5-B6FC-4D0B-B746-05A512E42820}" type="doc">
      <dgm:prSet loTypeId="urn:microsoft.com/office/officeart/2005/8/layout/rings+Icon" loCatId="officeonline" qsTypeId="urn:microsoft.com/office/officeart/2005/8/quickstyle/simple1" qsCatId="simple" csTypeId="urn:microsoft.com/office/officeart/2005/8/colors/accent0_1" csCatId="mainScheme" phldr="1"/>
      <dgm:spPr/>
    </dgm:pt>
    <dgm:pt modelId="{5490FDCF-C5A8-4EFE-B7EC-8E51E35C3A67}">
      <dgm:prSet phldrT="[Text]"/>
      <dgm:spPr/>
      <dgm:t>
        <a:bodyPr/>
        <a:lstStyle/>
        <a:p>
          <a:endParaRPr lang="en-GB" dirty="0"/>
        </a:p>
      </dgm:t>
    </dgm:pt>
    <dgm:pt modelId="{D7683996-9975-4829-B5E2-51BE4162F601}" type="parTrans" cxnId="{ABBC0BA9-77B4-4C37-AA4C-0E539590583A}">
      <dgm:prSet/>
      <dgm:spPr/>
      <dgm:t>
        <a:bodyPr/>
        <a:lstStyle/>
        <a:p>
          <a:endParaRPr lang="en-GB"/>
        </a:p>
      </dgm:t>
    </dgm:pt>
    <dgm:pt modelId="{B147F0CF-BB8C-46E6-8D96-567969E83891}" type="sibTrans" cxnId="{ABBC0BA9-77B4-4C37-AA4C-0E539590583A}">
      <dgm:prSet/>
      <dgm:spPr/>
      <dgm:t>
        <a:bodyPr/>
        <a:lstStyle/>
        <a:p>
          <a:endParaRPr lang="en-GB"/>
        </a:p>
      </dgm:t>
    </dgm:pt>
    <dgm:pt modelId="{62F9C72E-C7A8-4D4C-9A92-E369E0DF5301}">
      <dgm:prSet phldrT="[Text]"/>
      <dgm:spPr/>
      <dgm:t>
        <a:bodyPr/>
        <a:lstStyle/>
        <a:p>
          <a:endParaRPr lang="en-GB" dirty="0"/>
        </a:p>
      </dgm:t>
    </dgm:pt>
    <dgm:pt modelId="{34984B11-9012-4065-8DC9-5A2BFF3DEE73}" type="parTrans" cxnId="{0EE69D8B-6080-442F-B401-F5AE47FDE727}">
      <dgm:prSet/>
      <dgm:spPr/>
      <dgm:t>
        <a:bodyPr/>
        <a:lstStyle/>
        <a:p>
          <a:endParaRPr lang="en-GB"/>
        </a:p>
      </dgm:t>
    </dgm:pt>
    <dgm:pt modelId="{05B6FB74-54B9-41AD-B7D6-751B52D9499D}" type="sibTrans" cxnId="{0EE69D8B-6080-442F-B401-F5AE47FDE727}">
      <dgm:prSet/>
      <dgm:spPr/>
      <dgm:t>
        <a:bodyPr/>
        <a:lstStyle/>
        <a:p>
          <a:endParaRPr lang="en-GB"/>
        </a:p>
      </dgm:t>
    </dgm:pt>
    <dgm:pt modelId="{D731360D-E7BE-4937-87D4-FBBFE0F0F8F7}" type="pres">
      <dgm:prSet presAssocID="{8CE27FA5-B6FC-4D0B-B746-05A512E42820}" presName="Name0" presStyleCnt="0">
        <dgm:presLayoutVars>
          <dgm:chMax val="7"/>
          <dgm:dir/>
          <dgm:resizeHandles val="exact"/>
        </dgm:presLayoutVars>
      </dgm:prSet>
      <dgm:spPr/>
    </dgm:pt>
    <dgm:pt modelId="{7DDF94A4-ACA7-451D-8593-EC8CBDE82383}" type="pres">
      <dgm:prSet presAssocID="{8CE27FA5-B6FC-4D0B-B746-05A512E42820}" presName="ellipse1" presStyleLbl="vennNode1" presStyleIdx="0" presStyleCnt="2">
        <dgm:presLayoutVars>
          <dgm:bulletEnabled val="1"/>
        </dgm:presLayoutVars>
      </dgm:prSet>
      <dgm:spPr/>
    </dgm:pt>
    <dgm:pt modelId="{DA9234E6-79DE-456A-A979-14E3A4FBA4D5}" type="pres">
      <dgm:prSet presAssocID="{8CE27FA5-B6FC-4D0B-B746-05A512E42820}" presName="ellipse2" presStyleLbl="vennNode1" presStyleIdx="1" presStyleCnt="2" custLinFactNeighborX="14175" custLinFactNeighborY="-66956">
        <dgm:presLayoutVars>
          <dgm:bulletEnabled val="1"/>
        </dgm:presLayoutVars>
      </dgm:prSet>
      <dgm:spPr/>
    </dgm:pt>
  </dgm:ptLst>
  <dgm:cxnLst>
    <dgm:cxn modelId="{53EC9664-F2A6-4A78-AD3A-EA7180F96516}" type="presOf" srcId="{5490FDCF-C5A8-4EFE-B7EC-8E51E35C3A67}" destId="{7DDF94A4-ACA7-451D-8593-EC8CBDE82383}" srcOrd="0" destOrd="0" presId="urn:microsoft.com/office/officeart/2005/8/layout/rings+Icon"/>
    <dgm:cxn modelId="{0EE69D8B-6080-442F-B401-F5AE47FDE727}" srcId="{8CE27FA5-B6FC-4D0B-B746-05A512E42820}" destId="{62F9C72E-C7A8-4D4C-9A92-E369E0DF5301}" srcOrd="1" destOrd="0" parTransId="{34984B11-9012-4065-8DC9-5A2BFF3DEE73}" sibTransId="{05B6FB74-54B9-41AD-B7D6-751B52D9499D}"/>
    <dgm:cxn modelId="{D593619A-B89F-4365-A829-335619C180D9}" type="presOf" srcId="{62F9C72E-C7A8-4D4C-9A92-E369E0DF5301}" destId="{DA9234E6-79DE-456A-A979-14E3A4FBA4D5}" srcOrd="0" destOrd="0" presId="urn:microsoft.com/office/officeart/2005/8/layout/rings+Icon"/>
    <dgm:cxn modelId="{ABBC0BA9-77B4-4C37-AA4C-0E539590583A}" srcId="{8CE27FA5-B6FC-4D0B-B746-05A512E42820}" destId="{5490FDCF-C5A8-4EFE-B7EC-8E51E35C3A67}" srcOrd="0" destOrd="0" parTransId="{D7683996-9975-4829-B5E2-51BE4162F601}" sibTransId="{B147F0CF-BB8C-46E6-8D96-567969E83891}"/>
    <dgm:cxn modelId="{945483C2-B502-444F-831B-B2671EBACEDA}" type="presOf" srcId="{8CE27FA5-B6FC-4D0B-B746-05A512E42820}" destId="{D731360D-E7BE-4937-87D4-FBBFE0F0F8F7}" srcOrd="0" destOrd="0" presId="urn:microsoft.com/office/officeart/2005/8/layout/rings+Icon"/>
    <dgm:cxn modelId="{D2453911-C8E8-4B4F-9590-F70FB96B1964}" type="presParOf" srcId="{D731360D-E7BE-4937-87D4-FBBFE0F0F8F7}" destId="{7DDF94A4-ACA7-451D-8593-EC8CBDE82383}" srcOrd="0" destOrd="0" presId="urn:microsoft.com/office/officeart/2005/8/layout/rings+Icon"/>
    <dgm:cxn modelId="{0DF6EA3C-CE66-4A4A-AD24-4D13CB46ADB1}" type="presParOf" srcId="{D731360D-E7BE-4937-87D4-FBBFE0F0F8F7}" destId="{DA9234E6-79DE-456A-A979-14E3A4FBA4D5}" srcOrd="1"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F94A4-ACA7-451D-8593-EC8CBDE82383}">
      <dsp:nvSpPr>
        <dsp:cNvPr id="0" name=""/>
        <dsp:cNvSpPr/>
      </dsp:nvSpPr>
      <dsp:spPr>
        <a:xfrm>
          <a:off x="1420078" y="0"/>
          <a:ext cx="3979102" cy="3979382"/>
        </a:xfrm>
        <a:prstGeom prst="ellipse">
          <a:avLst/>
        </a:prstGeom>
        <a:solidFill>
          <a:schemeClr val="lt1">
            <a:alpha val="5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a:off x="2002804" y="582767"/>
        <a:ext cx="2813650" cy="2813848"/>
      </dsp:txXfrm>
    </dsp:sp>
    <dsp:sp modelId="{DA9234E6-79DE-456A-A979-14E3A4FBA4D5}">
      <dsp:nvSpPr>
        <dsp:cNvPr id="0" name=""/>
        <dsp:cNvSpPr/>
      </dsp:nvSpPr>
      <dsp:spPr>
        <a:xfrm>
          <a:off x="4032130" y="0"/>
          <a:ext cx="3979102" cy="3979382"/>
        </a:xfrm>
        <a:prstGeom prst="ellipse">
          <a:avLst/>
        </a:prstGeom>
        <a:solidFill>
          <a:schemeClr val="lt1">
            <a:alpha val="5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a:off x="4614856" y="582767"/>
        <a:ext cx="2813650" cy="2813848"/>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153ED-FAA4-4756-8502-3158869A352C}" type="datetimeFigureOut">
              <a:rPr lang="en-GB" smtClean="0"/>
              <a:t>19/06/2020</a:t>
            </a:fld>
            <a:endParaRPr lang="en-GB"/>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886A7-98A4-4D75-B3D1-ED46234135AB}" type="slidenum">
              <a:rPr lang="en-GB" smtClean="0"/>
              <a:t>‹#›</a:t>
            </a:fld>
            <a:endParaRPr lang="en-GB"/>
          </a:p>
        </p:txBody>
      </p:sp>
    </p:spTree>
    <p:extLst>
      <p:ext uri="{BB962C8B-B14F-4D97-AF65-F5344CB8AC3E}">
        <p14:creationId xmlns:p14="http://schemas.microsoft.com/office/powerpoint/2010/main" val="1019425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617CF3-E93F-4FE2-9401-A498E686C58F}"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17C35A-FB90-4B78-880F-21DB09A7A6BE}" type="slidenum">
              <a:rPr lang="en-GB" smtClean="0"/>
              <a:t>‹#›</a:t>
            </a:fld>
            <a:endParaRPr lang="en-GB"/>
          </a:p>
        </p:txBody>
      </p:sp>
    </p:spTree>
    <p:extLst>
      <p:ext uri="{BB962C8B-B14F-4D97-AF65-F5344CB8AC3E}">
        <p14:creationId xmlns:p14="http://schemas.microsoft.com/office/powerpoint/2010/main" val="718460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17CF3-E93F-4FE2-9401-A498E686C58F}"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17C35A-FB90-4B78-880F-21DB09A7A6BE}" type="slidenum">
              <a:rPr lang="en-GB" smtClean="0"/>
              <a:t>‹#›</a:t>
            </a:fld>
            <a:endParaRPr lang="en-GB"/>
          </a:p>
        </p:txBody>
      </p:sp>
    </p:spTree>
    <p:extLst>
      <p:ext uri="{BB962C8B-B14F-4D97-AF65-F5344CB8AC3E}">
        <p14:creationId xmlns:p14="http://schemas.microsoft.com/office/powerpoint/2010/main" val="1861232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17CF3-E93F-4FE2-9401-A498E686C58F}"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17C35A-FB90-4B78-880F-21DB09A7A6BE}" type="slidenum">
              <a:rPr lang="en-GB" smtClean="0"/>
              <a:t>‹#›</a:t>
            </a:fld>
            <a:endParaRPr lang="en-GB"/>
          </a:p>
        </p:txBody>
      </p:sp>
    </p:spTree>
    <p:extLst>
      <p:ext uri="{BB962C8B-B14F-4D97-AF65-F5344CB8AC3E}">
        <p14:creationId xmlns:p14="http://schemas.microsoft.com/office/powerpoint/2010/main" val="114508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17CF3-E93F-4FE2-9401-A498E686C58F}"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17C35A-FB90-4B78-880F-21DB09A7A6BE}" type="slidenum">
              <a:rPr lang="en-GB" smtClean="0"/>
              <a:t>‹#›</a:t>
            </a:fld>
            <a:endParaRPr lang="en-GB"/>
          </a:p>
        </p:txBody>
      </p:sp>
    </p:spTree>
    <p:extLst>
      <p:ext uri="{BB962C8B-B14F-4D97-AF65-F5344CB8AC3E}">
        <p14:creationId xmlns:p14="http://schemas.microsoft.com/office/powerpoint/2010/main" val="3711893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617CF3-E93F-4FE2-9401-A498E686C58F}"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17C35A-FB90-4B78-880F-21DB09A7A6BE}" type="slidenum">
              <a:rPr lang="en-GB" smtClean="0"/>
              <a:t>‹#›</a:t>
            </a:fld>
            <a:endParaRPr lang="en-GB"/>
          </a:p>
        </p:txBody>
      </p:sp>
    </p:spTree>
    <p:extLst>
      <p:ext uri="{BB962C8B-B14F-4D97-AF65-F5344CB8AC3E}">
        <p14:creationId xmlns:p14="http://schemas.microsoft.com/office/powerpoint/2010/main" val="530491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617CF3-E93F-4FE2-9401-A498E686C58F}" type="datetimeFigureOut">
              <a:rPr lang="en-GB" smtClean="0"/>
              <a:t>19/06/2020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17C35A-FB90-4B78-880F-21DB09A7A6BE}" type="slidenum">
              <a:rPr lang="en-GB" smtClean="0"/>
              <a:t>‹#›</a:t>
            </a:fld>
            <a:endParaRPr lang="en-GB"/>
          </a:p>
        </p:txBody>
      </p:sp>
    </p:spTree>
    <p:extLst>
      <p:ext uri="{BB962C8B-B14F-4D97-AF65-F5344CB8AC3E}">
        <p14:creationId xmlns:p14="http://schemas.microsoft.com/office/powerpoint/2010/main" val="2673631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617CF3-E93F-4FE2-9401-A498E686C58F}" type="datetimeFigureOut">
              <a:rPr lang="en-GB" smtClean="0"/>
              <a:t>19/06/2020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617C35A-FB90-4B78-880F-21DB09A7A6BE}" type="slidenum">
              <a:rPr lang="en-GB" smtClean="0"/>
              <a:t>‹#›</a:t>
            </a:fld>
            <a:endParaRPr lang="en-GB"/>
          </a:p>
        </p:txBody>
      </p:sp>
    </p:spTree>
    <p:extLst>
      <p:ext uri="{BB962C8B-B14F-4D97-AF65-F5344CB8AC3E}">
        <p14:creationId xmlns:p14="http://schemas.microsoft.com/office/powerpoint/2010/main" val="1869210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617CF3-E93F-4FE2-9401-A498E686C58F}" type="datetimeFigureOut">
              <a:rPr lang="en-GB" smtClean="0"/>
              <a:t>19/06/2020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617C35A-FB90-4B78-880F-21DB09A7A6BE}" type="slidenum">
              <a:rPr lang="en-GB" smtClean="0"/>
              <a:t>‹#›</a:t>
            </a:fld>
            <a:endParaRPr lang="en-GB"/>
          </a:p>
        </p:txBody>
      </p:sp>
    </p:spTree>
    <p:extLst>
      <p:ext uri="{BB962C8B-B14F-4D97-AF65-F5344CB8AC3E}">
        <p14:creationId xmlns:p14="http://schemas.microsoft.com/office/powerpoint/2010/main" val="179557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17CF3-E93F-4FE2-9401-A498E686C58F}" type="datetimeFigureOut">
              <a:rPr lang="en-GB" smtClean="0"/>
              <a:t>19/06/2020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617C35A-FB90-4B78-880F-21DB09A7A6BE}" type="slidenum">
              <a:rPr lang="en-GB" smtClean="0"/>
              <a:t>‹#›</a:t>
            </a:fld>
            <a:endParaRPr lang="en-GB"/>
          </a:p>
        </p:txBody>
      </p:sp>
    </p:spTree>
    <p:extLst>
      <p:ext uri="{BB962C8B-B14F-4D97-AF65-F5344CB8AC3E}">
        <p14:creationId xmlns:p14="http://schemas.microsoft.com/office/powerpoint/2010/main" val="4198713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7617CF3-E93F-4FE2-9401-A498E686C58F}" type="datetimeFigureOut">
              <a:rPr lang="en-GB" smtClean="0"/>
              <a:t>19/06/2020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17C35A-FB90-4B78-880F-21DB09A7A6BE}" type="slidenum">
              <a:rPr lang="en-GB" smtClean="0"/>
              <a:t>‹#›</a:t>
            </a:fld>
            <a:endParaRPr lang="en-GB"/>
          </a:p>
        </p:txBody>
      </p:sp>
    </p:spTree>
    <p:extLst>
      <p:ext uri="{BB962C8B-B14F-4D97-AF65-F5344CB8AC3E}">
        <p14:creationId xmlns:p14="http://schemas.microsoft.com/office/powerpoint/2010/main" val="980601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7617CF3-E93F-4FE2-9401-A498E686C58F}" type="datetimeFigureOut">
              <a:rPr lang="en-GB" smtClean="0"/>
              <a:t>19/06/2020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17C35A-FB90-4B78-880F-21DB09A7A6BE}" type="slidenum">
              <a:rPr lang="en-GB" smtClean="0"/>
              <a:t>‹#›</a:t>
            </a:fld>
            <a:endParaRPr lang="en-GB"/>
          </a:p>
        </p:txBody>
      </p:sp>
    </p:spTree>
    <p:extLst>
      <p:ext uri="{BB962C8B-B14F-4D97-AF65-F5344CB8AC3E}">
        <p14:creationId xmlns:p14="http://schemas.microsoft.com/office/powerpoint/2010/main" val="309304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57617CF3-E93F-4FE2-9401-A498E686C58F}" type="datetimeFigureOut">
              <a:rPr lang="en-GB" smtClean="0"/>
              <a:t>19/06/2020</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617C35A-FB90-4B78-880F-21DB09A7A6BE}" type="slidenum">
              <a:rPr lang="en-GB" smtClean="0"/>
              <a:t>‹#›</a:t>
            </a:fld>
            <a:endParaRPr lang="en-GB"/>
          </a:p>
        </p:txBody>
      </p:sp>
    </p:spTree>
    <p:extLst>
      <p:ext uri="{BB962C8B-B14F-4D97-AF65-F5344CB8AC3E}">
        <p14:creationId xmlns:p14="http://schemas.microsoft.com/office/powerpoint/2010/main" val="33345094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hyperlink" Target="https://www.bbc.co.uk/bitesize/guides/znxdnrd/revision/3" TargetMode="Externa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178255"/>
            <a:ext cx="6858000" cy="2554545"/>
          </a:xfrm>
          <a:prstGeom prst="rect">
            <a:avLst/>
          </a:prstGeom>
          <a:noFill/>
        </p:spPr>
        <p:txBody>
          <a:bodyPr wrap="square" rtlCol="0">
            <a:spAutoFit/>
          </a:bodyPr>
          <a:lstStyle/>
          <a:p>
            <a:pPr algn="ctr"/>
            <a:r>
              <a:rPr lang="en-US" sz="3200" b="1" dirty="0"/>
              <a:t>GCSE History </a:t>
            </a:r>
          </a:p>
          <a:p>
            <a:pPr algn="ctr"/>
            <a:r>
              <a:rPr lang="en-US" sz="3200" b="1" dirty="0"/>
              <a:t>Revision booklet</a:t>
            </a:r>
          </a:p>
          <a:p>
            <a:pPr algn="ctr"/>
            <a:endParaRPr lang="en-US" sz="3200" b="1" dirty="0"/>
          </a:p>
          <a:p>
            <a:pPr algn="ctr"/>
            <a:r>
              <a:rPr lang="en-US" sz="3200" b="1" dirty="0"/>
              <a:t>Conflict and tension: The inter-war years, 1918–1939</a:t>
            </a:r>
            <a:endParaRPr lang="en-GB" sz="3200" b="1" dirty="0"/>
          </a:p>
        </p:txBody>
      </p:sp>
      <p:sp>
        <p:nvSpPr>
          <p:cNvPr id="11" name="TextBox 10"/>
          <p:cNvSpPr txBox="1"/>
          <p:nvPr/>
        </p:nvSpPr>
        <p:spPr>
          <a:xfrm>
            <a:off x="219316" y="8982670"/>
            <a:ext cx="6419367" cy="923330"/>
          </a:xfrm>
          <a:prstGeom prst="rect">
            <a:avLst/>
          </a:prstGeom>
          <a:noFill/>
        </p:spPr>
        <p:txBody>
          <a:bodyPr wrap="square" rtlCol="0">
            <a:spAutoFit/>
          </a:bodyPr>
          <a:lstStyle/>
          <a:p>
            <a:r>
              <a:rPr lang="en-US" b="1" dirty="0"/>
              <a:t>Name: ……………………………………………………………………….………………..</a:t>
            </a:r>
          </a:p>
          <a:p>
            <a:endParaRPr lang="en-US" b="1" dirty="0"/>
          </a:p>
          <a:p>
            <a:r>
              <a:rPr lang="en-US" b="1" dirty="0"/>
              <a:t>Teacher: ……………………………………………………………………..……………….</a:t>
            </a:r>
            <a:endParaRPr lang="en-GB" b="1" dirty="0"/>
          </a:p>
        </p:txBody>
      </p:sp>
      <p:pic>
        <p:nvPicPr>
          <p:cNvPr id="1026" name="Picture 2" descr="Punch Cartoons on WW2, The Second World War | PUNCH Magazine ...">
            <a:extLst>
              <a:ext uri="{FF2B5EF4-FFF2-40B4-BE49-F238E27FC236}">
                <a16:creationId xmlns:a16="http://schemas.microsoft.com/office/drawing/2014/main" id="{D891A614-7FE0-4902-8564-57F9E69498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57" b="13510"/>
          <a:stretch/>
        </p:blipFill>
        <p:spPr bwMode="auto">
          <a:xfrm>
            <a:off x="991321" y="2847768"/>
            <a:ext cx="4844961" cy="590842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10BBC92C-51CD-41E3-A66C-0BD7D6CAD3E7}"/>
              </a:ext>
            </a:extLst>
          </p:cNvPr>
          <p:cNvGrpSpPr/>
          <p:nvPr/>
        </p:nvGrpSpPr>
        <p:grpSpPr>
          <a:xfrm>
            <a:off x="202020" y="63287"/>
            <a:ext cx="1315720" cy="1619250"/>
            <a:chOff x="0" y="0"/>
            <a:chExt cx="6070815" cy="6645156"/>
          </a:xfrm>
        </p:grpSpPr>
        <p:pic>
          <p:nvPicPr>
            <p:cNvPr id="19" name="Picture 18">
              <a:extLst>
                <a:ext uri="{FF2B5EF4-FFF2-40B4-BE49-F238E27FC236}">
                  <a16:creationId xmlns:a16="http://schemas.microsoft.com/office/drawing/2014/main" id="{8E767E5F-EF47-4B87-A1E3-E1C3F2B62A10}"/>
                </a:ext>
              </a:extLst>
            </p:cNvPr>
            <p:cNvPicPr>
              <a:picLocks noChangeAspect="1"/>
            </p:cNvPicPr>
            <p:nvPr/>
          </p:nvPicPr>
          <p:blipFill rotWithShape="1">
            <a:blip r:embed="rId3"/>
            <a:srcRect l="5387" r="1718"/>
            <a:stretch/>
          </p:blipFill>
          <p:spPr>
            <a:xfrm>
              <a:off x="0" y="0"/>
              <a:ext cx="6070815" cy="3674257"/>
            </a:xfrm>
            <a:prstGeom prst="rect">
              <a:avLst/>
            </a:prstGeom>
          </p:spPr>
        </p:pic>
        <p:grpSp>
          <p:nvGrpSpPr>
            <p:cNvPr id="20" name="Group 19">
              <a:extLst>
                <a:ext uri="{FF2B5EF4-FFF2-40B4-BE49-F238E27FC236}">
                  <a16:creationId xmlns:a16="http://schemas.microsoft.com/office/drawing/2014/main" id="{2A458D5F-6F40-43A7-9E39-6804FDFF815A}"/>
                </a:ext>
              </a:extLst>
            </p:cNvPr>
            <p:cNvGrpSpPr/>
            <p:nvPr/>
          </p:nvGrpSpPr>
          <p:grpSpPr>
            <a:xfrm>
              <a:off x="399898" y="3407559"/>
              <a:ext cx="5274792" cy="3237597"/>
              <a:chOff x="399933" y="3407559"/>
              <a:chExt cx="4072941" cy="2412720"/>
            </a:xfrm>
          </p:grpSpPr>
          <p:pic>
            <p:nvPicPr>
              <p:cNvPr id="21" name="Picture 20">
                <a:extLst>
                  <a:ext uri="{FF2B5EF4-FFF2-40B4-BE49-F238E27FC236}">
                    <a16:creationId xmlns:a16="http://schemas.microsoft.com/office/drawing/2014/main" id="{CDC64BE9-0F3F-47B1-9627-5F55F30AB043}"/>
                  </a:ext>
                </a:extLst>
              </p:cNvPr>
              <p:cNvPicPr>
                <a:picLocks noChangeAspect="1"/>
              </p:cNvPicPr>
              <p:nvPr/>
            </p:nvPicPr>
            <p:blipFill rotWithShape="1">
              <a:blip r:embed="rId4"/>
              <a:srcRect l="38378" t="71845" r="40038" b="10625"/>
              <a:stretch/>
            </p:blipFill>
            <p:spPr>
              <a:xfrm>
                <a:off x="556053" y="3407559"/>
                <a:ext cx="3763167" cy="1718464"/>
              </a:xfrm>
              <a:prstGeom prst="rect">
                <a:avLst/>
              </a:prstGeom>
            </p:spPr>
          </p:pic>
          <p:sp>
            <p:nvSpPr>
              <p:cNvPr id="22" name="Rectangle 21">
                <a:extLst>
                  <a:ext uri="{FF2B5EF4-FFF2-40B4-BE49-F238E27FC236}">
                    <a16:creationId xmlns:a16="http://schemas.microsoft.com/office/drawing/2014/main" id="{360D0244-7A32-4527-A727-8E8687B5E7B3}"/>
                  </a:ext>
                </a:extLst>
              </p:cNvPr>
              <p:cNvSpPr/>
              <p:nvPr/>
            </p:nvSpPr>
            <p:spPr>
              <a:xfrm>
                <a:off x="399933" y="4802779"/>
                <a:ext cx="4072941" cy="1017500"/>
              </a:xfrm>
              <a:prstGeom prst="rect">
                <a:avLst/>
              </a:prstGeom>
              <a:noFill/>
            </p:spPr>
            <p:txBody>
              <a:bodyPr wrap="square" lIns="91440" tIns="45720" rIns="91440" bIns="45720">
                <a:spAutoFit/>
              </a:bodyPr>
              <a:lstStyle/>
              <a:p>
                <a:pPr algn="ctr">
                  <a:spcAft>
                    <a:spcPts val="0"/>
                  </a:spcAft>
                </a:pPr>
                <a:r>
                  <a:rPr lang="en-US" sz="1400" kern="1200" dirty="0">
                    <a:solidFill>
                      <a:srgbClr val="4F81BD"/>
                    </a:solidFill>
                    <a:effectLst>
                      <a:outerShdw blurRad="38100" dist="25400" dir="5400000" algn="ctr">
                        <a:srgbClr val="6E747A">
                          <a:alpha val="43000"/>
                        </a:srgbClr>
                      </a:outerShdw>
                    </a:effectLst>
                    <a:latin typeface="Calibri" panose="020F0502020204030204" pitchFamily="34" charset="0"/>
                    <a:ea typeface="Times New Roman" panose="02020603050405020304" pitchFamily="18" charset="0"/>
                    <a:cs typeface="Times New Roman" panose="02020603050405020304" pitchFamily="18" charset="0"/>
                  </a:rPr>
                  <a:t>Team History</a:t>
                </a:r>
                <a:endParaRPr lang="en-GB" sz="1200" dirty="0">
                  <a:effectLst/>
                  <a:latin typeface="Times New Roman" panose="02020603050405020304" pitchFamily="18" charset="0"/>
                  <a:ea typeface="Times New Roman" panose="02020603050405020304" pitchFamily="18" charset="0"/>
                </a:endParaRPr>
              </a:p>
            </p:txBody>
          </p:sp>
        </p:grpSp>
      </p:grpSp>
    </p:spTree>
    <p:extLst>
      <p:ext uri="{BB962C8B-B14F-4D97-AF65-F5344CB8AC3E}">
        <p14:creationId xmlns:p14="http://schemas.microsoft.com/office/powerpoint/2010/main" val="758891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F43299C-C625-4252-9C8A-6680902592C4}"/>
              </a:ext>
            </a:extLst>
          </p:cNvPr>
          <p:cNvSpPr txBox="1"/>
          <p:nvPr/>
        </p:nvSpPr>
        <p:spPr>
          <a:xfrm>
            <a:off x="0" y="276725"/>
            <a:ext cx="6858000" cy="2492990"/>
          </a:xfrm>
          <a:prstGeom prst="rect">
            <a:avLst/>
          </a:prstGeom>
          <a:noFill/>
        </p:spPr>
        <p:txBody>
          <a:bodyPr wrap="square" rtlCol="0">
            <a:spAutoFit/>
          </a:bodyPr>
          <a:lstStyle/>
          <a:p>
            <a:r>
              <a:rPr lang="en-GB" sz="1200" dirty="0"/>
              <a:t>5) Use the table from the previous page to help you answer the exam question.</a:t>
            </a:r>
          </a:p>
          <a:p>
            <a:endParaRPr lang="en-GB" sz="1200" dirty="0"/>
          </a:p>
          <a:p>
            <a:r>
              <a:rPr lang="en-US" sz="1200" u="sng" dirty="0"/>
              <a:t>Write an account of the terms of the Treaty of Versailles</a:t>
            </a:r>
            <a:r>
              <a:rPr lang="en-US" sz="1200" b="1" u="sng" dirty="0"/>
              <a:t> [8 marks]</a:t>
            </a:r>
            <a:endParaRPr lang="en-GB" sz="1200" dirty="0"/>
          </a:p>
          <a:p>
            <a:r>
              <a:rPr lang="en-US" sz="1200" dirty="0"/>
              <a:t>The first paragraph has been done for you as a model for the other paragraphs.</a:t>
            </a:r>
          </a:p>
          <a:p>
            <a:r>
              <a:rPr lang="en-US" sz="1200" b="1" dirty="0"/>
              <a:t>Tips: </a:t>
            </a:r>
            <a:r>
              <a:rPr lang="en-GB" sz="1200" dirty="0"/>
              <a:t>To complete the answer you need: </a:t>
            </a:r>
          </a:p>
          <a:p>
            <a:pPr marL="171450" lvl="0" indent="-171450">
              <a:buFont typeface="Arial" panose="020B0604020202020204" pitchFamily="34" charset="0"/>
              <a:buChar char="•"/>
            </a:pPr>
            <a:r>
              <a:rPr lang="en-GB" sz="1200" dirty="0"/>
              <a:t>Two other paragraphs on different categories of the treaty</a:t>
            </a:r>
          </a:p>
          <a:p>
            <a:pPr marL="171450" lvl="0" indent="-171450">
              <a:buFont typeface="Arial" panose="020B0604020202020204" pitchFamily="34" charset="0"/>
              <a:buChar char="•"/>
            </a:pPr>
            <a:r>
              <a:rPr lang="en-GB" sz="1200" dirty="0"/>
              <a:t>Keep focused on the question. </a:t>
            </a:r>
          </a:p>
          <a:p>
            <a:pPr marL="171450" lvl="0" indent="-171450">
              <a:buFont typeface="Arial" panose="020B0604020202020204" pitchFamily="34" charset="0"/>
              <a:buChar char="•"/>
            </a:pPr>
            <a:r>
              <a:rPr lang="en-GB" sz="1200" dirty="0"/>
              <a:t>Use at least four specific facts in each paragraph. </a:t>
            </a:r>
          </a:p>
          <a:p>
            <a:pPr marL="171450" lvl="0" indent="-171450">
              <a:buFont typeface="Arial" panose="020B0604020202020204" pitchFamily="34" charset="0"/>
              <a:buChar char="•"/>
            </a:pPr>
            <a:r>
              <a:rPr lang="en-GB" sz="1200" dirty="0"/>
              <a:t>Explain how facts relate to the question set.</a:t>
            </a:r>
          </a:p>
          <a:p>
            <a:pPr marL="171450" lvl="0" indent="-171450">
              <a:buFont typeface="Arial" panose="020B0604020202020204" pitchFamily="34" charset="0"/>
              <a:buChar char="•"/>
            </a:pPr>
            <a:r>
              <a:rPr lang="en-GB" sz="1200" dirty="0"/>
              <a:t>Have two structured PEE paragraphs. </a:t>
            </a:r>
          </a:p>
          <a:p>
            <a:endParaRPr lang="en-GB" sz="1200" dirty="0"/>
          </a:p>
          <a:p>
            <a:r>
              <a:rPr lang="en-GB" sz="1200" dirty="0"/>
              <a:t> </a:t>
            </a:r>
          </a:p>
          <a:p>
            <a:endParaRPr lang="en-GB" sz="1200" dirty="0"/>
          </a:p>
        </p:txBody>
      </p:sp>
      <p:graphicFrame>
        <p:nvGraphicFramePr>
          <p:cNvPr id="3" name="Table 2">
            <a:extLst>
              <a:ext uri="{FF2B5EF4-FFF2-40B4-BE49-F238E27FC236}">
                <a16:creationId xmlns:a16="http://schemas.microsoft.com/office/drawing/2014/main" id="{3B57154B-AE59-4E60-A301-E1C3405734B5}"/>
              </a:ext>
            </a:extLst>
          </p:cNvPr>
          <p:cNvGraphicFramePr>
            <a:graphicFrameLocks noGrp="1"/>
          </p:cNvGraphicFramePr>
          <p:nvPr>
            <p:extLst>
              <p:ext uri="{D42A27DB-BD31-4B8C-83A1-F6EECF244321}">
                <p14:modId xmlns:p14="http://schemas.microsoft.com/office/powerpoint/2010/main" val="3942208491"/>
              </p:ext>
            </p:extLst>
          </p:nvPr>
        </p:nvGraphicFramePr>
        <p:xfrm>
          <a:off x="170698" y="2306980"/>
          <a:ext cx="6494797" cy="5815647"/>
        </p:xfrm>
        <a:graphic>
          <a:graphicData uri="http://schemas.openxmlformats.org/drawingml/2006/table">
            <a:tbl>
              <a:tblPr firstRow="1" firstCol="1" bandRow="1">
                <a:tableStyleId>{5C22544A-7EE6-4342-B048-85BDC9FD1C3A}</a:tableStyleId>
              </a:tblPr>
              <a:tblGrid>
                <a:gridCol w="6494797">
                  <a:extLst>
                    <a:ext uri="{9D8B030D-6E8A-4147-A177-3AD203B41FA5}">
                      <a16:colId xmlns:a16="http://schemas.microsoft.com/office/drawing/2014/main" val="2535592940"/>
                    </a:ext>
                  </a:extLst>
                </a:gridCol>
              </a:tblGrid>
              <a:tr h="195077">
                <a:tc>
                  <a:txBody>
                    <a:bodyPr/>
                    <a:lstStyle/>
                    <a:p>
                      <a:pPr>
                        <a:spcAft>
                          <a:spcPts val="0"/>
                        </a:spcAft>
                      </a:pPr>
                      <a:r>
                        <a:rPr lang="en-US" sz="1200">
                          <a:solidFill>
                            <a:sysClr val="windowText" lastClr="000000"/>
                          </a:solidFill>
                          <a:effectLst/>
                        </a:rPr>
                        <a:t>Paragraph 1: War Guilt and Reparations</a:t>
                      </a:r>
                      <a:endParaRPr lang="en-GB" sz="120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7948754"/>
                  </a:ext>
                </a:extLst>
              </a:tr>
              <a:tr h="1755696">
                <a:tc>
                  <a:txBody>
                    <a:bodyPr/>
                    <a:lstStyle/>
                    <a:p>
                      <a:pPr>
                        <a:spcAft>
                          <a:spcPts val="0"/>
                        </a:spcAft>
                      </a:pPr>
                      <a:r>
                        <a:rPr lang="en-US" sz="1200" dirty="0">
                          <a:solidFill>
                            <a:sysClr val="windowText" lastClr="000000"/>
                          </a:solidFill>
                          <a:effectLst/>
                        </a:rPr>
                        <a:t>Model paragraph: </a:t>
                      </a:r>
                      <a:endParaRPr lang="en-GB" sz="1200" dirty="0">
                        <a:solidFill>
                          <a:sysClr val="windowText" lastClr="000000"/>
                        </a:solidFill>
                        <a:effectLst/>
                      </a:endParaRPr>
                    </a:p>
                    <a:p>
                      <a:pPr>
                        <a:spcAft>
                          <a:spcPts val="0"/>
                        </a:spcAft>
                      </a:pPr>
                      <a:r>
                        <a:rPr lang="en-US" sz="1200" b="0" dirty="0">
                          <a:solidFill>
                            <a:sysClr val="windowText" lastClr="000000"/>
                          </a:solidFill>
                          <a:effectLst/>
                        </a:rPr>
                        <a:t>The terms of the Treaty of Versailles included the </a:t>
                      </a:r>
                      <a:r>
                        <a:rPr lang="en-GB" sz="1200" b="0" dirty="0">
                          <a:solidFill>
                            <a:sysClr val="windowText" lastClr="000000"/>
                          </a:solidFill>
                          <a:effectLst/>
                        </a:rPr>
                        <a:t>War Guilt Clause (Article 231). This forced Germany to accept responsibility for starting the war. It justified all the other punishments in the treaty. If Germany was to blame for the war, then it would have to compensate for all the damage that was caused. This included reparations. The sum was not fixed in the treaty, but was later set in 1921 at the huge figure of £6600 million. These terms of the treaty put the blame and punished Germany for World War I. </a:t>
                      </a:r>
                    </a:p>
                    <a:p>
                      <a:pPr>
                        <a:spcAft>
                          <a:spcPts val="0"/>
                        </a:spcAft>
                      </a:pPr>
                      <a:r>
                        <a:rPr lang="en-US" sz="1200" b="0" dirty="0">
                          <a:solidFill>
                            <a:sysClr val="windowText" lastClr="000000"/>
                          </a:solidFill>
                          <a:effectLst/>
                        </a:rPr>
                        <a:t> </a:t>
                      </a:r>
                      <a:endParaRPr lang="en-GB" sz="12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8210091"/>
                  </a:ext>
                </a:extLst>
              </a:tr>
              <a:tr h="195077">
                <a:tc>
                  <a:txBody>
                    <a:bodyPr/>
                    <a:lstStyle/>
                    <a:p>
                      <a:pPr>
                        <a:spcAft>
                          <a:spcPts val="0"/>
                        </a:spcAft>
                      </a:pPr>
                      <a:r>
                        <a:rPr lang="en-US" sz="1200">
                          <a:solidFill>
                            <a:sysClr val="windowText" lastClr="000000"/>
                          </a:solidFill>
                          <a:effectLst/>
                        </a:rPr>
                        <a:t>Paragraph 2: Military restrictions</a:t>
                      </a:r>
                      <a:endParaRPr lang="en-GB" sz="120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7775586"/>
                  </a:ext>
                </a:extLst>
              </a:tr>
              <a:tr h="1170464">
                <a:tc>
                  <a:txBody>
                    <a:bodyPr/>
                    <a:lstStyle/>
                    <a:p>
                      <a:pPr>
                        <a:spcAft>
                          <a:spcPts val="0"/>
                        </a:spcAft>
                      </a:pPr>
                      <a:r>
                        <a:rPr lang="en-US" sz="1200" dirty="0">
                          <a:solidFill>
                            <a:sysClr val="windowText" lastClr="000000"/>
                          </a:solidFill>
                          <a:effectLst/>
                        </a:rPr>
                        <a:t> </a:t>
                      </a:r>
                      <a:endParaRPr lang="en-GB" sz="1200" dirty="0">
                        <a:solidFill>
                          <a:sysClr val="windowText" lastClr="000000"/>
                        </a:solidFill>
                        <a:effectLst/>
                      </a:endParaRPr>
                    </a:p>
                    <a:p>
                      <a:pPr>
                        <a:spcAft>
                          <a:spcPts val="0"/>
                        </a:spcAft>
                      </a:pPr>
                      <a:r>
                        <a:rPr lang="en-US" sz="1200" dirty="0">
                          <a:solidFill>
                            <a:sysClr val="windowText" lastClr="000000"/>
                          </a:solidFill>
                          <a:effectLst/>
                        </a:rPr>
                        <a:t> </a:t>
                      </a:r>
                      <a:endParaRPr lang="en-GB" sz="1200" dirty="0">
                        <a:solidFill>
                          <a:sysClr val="windowText" lastClr="000000"/>
                        </a:solidFill>
                        <a:effectLst/>
                      </a:endParaRPr>
                    </a:p>
                    <a:p>
                      <a:pPr>
                        <a:spcAft>
                          <a:spcPts val="0"/>
                        </a:spcAft>
                      </a:pPr>
                      <a:r>
                        <a:rPr lang="en-US" sz="1200" dirty="0">
                          <a:solidFill>
                            <a:sysClr val="windowText" lastClr="000000"/>
                          </a:solidFill>
                          <a:effectLst/>
                        </a:rPr>
                        <a:t> </a:t>
                      </a:r>
                    </a:p>
                    <a:p>
                      <a:pPr>
                        <a:spcAft>
                          <a:spcPts val="0"/>
                        </a:spcAft>
                      </a:pPr>
                      <a:endParaRPr lang="en-US" sz="1200" dirty="0">
                        <a:solidFill>
                          <a:sysClr val="windowText" lastClr="000000"/>
                        </a:solidFill>
                        <a:effectLst/>
                      </a:endParaRPr>
                    </a:p>
                    <a:p>
                      <a:pPr>
                        <a:spcAft>
                          <a:spcPts val="0"/>
                        </a:spcAft>
                      </a:pPr>
                      <a:endParaRPr lang="en-GB" sz="1200" dirty="0">
                        <a:solidFill>
                          <a:sysClr val="windowText" lastClr="000000"/>
                        </a:solidFill>
                        <a:effectLst/>
                      </a:endParaRPr>
                    </a:p>
                    <a:p>
                      <a:pPr>
                        <a:spcAft>
                          <a:spcPts val="0"/>
                        </a:spcAft>
                      </a:pPr>
                      <a:r>
                        <a:rPr lang="en-US" sz="1200" dirty="0">
                          <a:solidFill>
                            <a:sysClr val="windowText" lastClr="000000"/>
                          </a:solidFill>
                          <a:effectLst/>
                        </a:rPr>
                        <a:t> </a:t>
                      </a:r>
                    </a:p>
                    <a:p>
                      <a:pPr>
                        <a:spcAft>
                          <a:spcPts val="0"/>
                        </a:spcAft>
                      </a:pPr>
                      <a:endParaRPr lang="en-GB" sz="1200" dirty="0">
                        <a:solidFill>
                          <a:sysClr val="windowText" lastClr="000000"/>
                        </a:solidFill>
                        <a:effectLst/>
                      </a:endParaRPr>
                    </a:p>
                    <a:p>
                      <a:pPr>
                        <a:spcAft>
                          <a:spcPts val="0"/>
                        </a:spcAft>
                      </a:pPr>
                      <a:r>
                        <a:rPr lang="en-US" sz="1200" dirty="0">
                          <a:solidFill>
                            <a:sysClr val="windowText" lastClr="000000"/>
                          </a:solidFill>
                          <a:effectLst/>
                        </a:rPr>
                        <a:t> </a:t>
                      </a:r>
                      <a:endParaRPr lang="en-GB" sz="1200" dirty="0">
                        <a:solidFill>
                          <a:sysClr val="windowText" lastClr="000000"/>
                        </a:solidFill>
                        <a:effectLst/>
                      </a:endParaRPr>
                    </a:p>
                    <a:p>
                      <a:pPr>
                        <a:spcAft>
                          <a:spcPts val="0"/>
                        </a:spcAft>
                      </a:pPr>
                      <a:r>
                        <a:rPr lang="en-US" sz="1200" dirty="0">
                          <a:solidFill>
                            <a:sysClr val="windowText" lastClr="000000"/>
                          </a:solidFill>
                          <a:effectLst/>
                        </a:rPr>
                        <a:t> </a:t>
                      </a:r>
                      <a:endParaRPr lang="en-GB" sz="120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3421569"/>
                  </a:ext>
                </a:extLst>
              </a:tr>
              <a:tr h="195077">
                <a:tc>
                  <a:txBody>
                    <a:bodyPr/>
                    <a:lstStyle/>
                    <a:p>
                      <a:pPr>
                        <a:spcAft>
                          <a:spcPts val="0"/>
                        </a:spcAft>
                      </a:pPr>
                      <a:r>
                        <a:rPr lang="en-US" sz="1200">
                          <a:solidFill>
                            <a:sysClr val="windowText" lastClr="000000"/>
                          </a:solidFill>
                          <a:effectLst/>
                        </a:rPr>
                        <a:t>Paragraph 3: Territorial changes </a:t>
                      </a:r>
                      <a:endParaRPr lang="en-GB" sz="120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1437696"/>
                  </a:ext>
                </a:extLst>
              </a:tr>
              <a:tr h="1170464">
                <a:tc>
                  <a:txBody>
                    <a:bodyPr/>
                    <a:lstStyle/>
                    <a:p>
                      <a:pPr>
                        <a:spcAft>
                          <a:spcPts val="0"/>
                        </a:spcAft>
                      </a:pPr>
                      <a:r>
                        <a:rPr lang="en-US" sz="1200" dirty="0">
                          <a:solidFill>
                            <a:sysClr val="windowText" lastClr="000000"/>
                          </a:solidFill>
                          <a:effectLst/>
                        </a:rPr>
                        <a:t> </a:t>
                      </a:r>
                      <a:endParaRPr lang="en-GB" sz="1200" dirty="0">
                        <a:solidFill>
                          <a:sysClr val="windowText" lastClr="000000"/>
                        </a:solidFill>
                        <a:effectLst/>
                      </a:endParaRPr>
                    </a:p>
                    <a:p>
                      <a:pPr>
                        <a:spcAft>
                          <a:spcPts val="0"/>
                        </a:spcAft>
                      </a:pPr>
                      <a:r>
                        <a:rPr lang="en-US" sz="1200" dirty="0">
                          <a:solidFill>
                            <a:sysClr val="windowText" lastClr="000000"/>
                          </a:solidFill>
                          <a:effectLst/>
                        </a:rPr>
                        <a:t> </a:t>
                      </a:r>
                      <a:endParaRPr lang="en-GB" sz="1200" dirty="0">
                        <a:solidFill>
                          <a:sysClr val="windowText" lastClr="000000"/>
                        </a:solidFill>
                        <a:effectLst/>
                      </a:endParaRPr>
                    </a:p>
                    <a:p>
                      <a:pPr>
                        <a:spcAft>
                          <a:spcPts val="0"/>
                        </a:spcAft>
                      </a:pPr>
                      <a:r>
                        <a:rPr lang="en-US" sz="1200" dirty="0">
                          <a:solidFill>
                            <a:sysClr val="windowText" lastClr="000000"/>
                          </a:solidFill>
                          <a:effectLst/>
                        </a:rPr>
                        <a:t> </a:t>
                      </a:r>
                    </a:p>
                    <a:p>
                      <a:pPr>
                        <a:spcAft>
                          <a:spcPts val="0"/>
                        </a:spcAft>
                      </a:pPr>
                      <a:endParaRPr lang="en-US" sz="1200" dirty="0">
                        <a:solidFill>
                          <a:sysClr val="windowText" lastClr="000000"/>
                        </a:solidFill>
                        <a:effectLst/>
                      </a:endParaRPr>
                    </a:p>
                    <a:p>
                      <a:pPr>
                        <a:spcAft>
                          <a:spcPts val="0"/>
                        </a:spcAft>
                      </a:pPr>
                      <a:endParaRPr lang="en-US" sz="1200" dirty="0">
                        <a:solidFill>
                          <a:sysClr val="windowText" lastClr="000000"/>
                        </a:solidFill>
                        <a:effectLst/>
                      </a:endParaRPr>
                    </a:p>
                    <a:p>
                      <a:pPr>
                        <a:spcAft>
                          <a:spcPts val="0"/>
                        </a:spcAft>
                      </a:pPr>
                      <a:endParaRPr lang="en-US" sz="1200" dirty="0">
                        <a:solidFill>
                          <a:sysClr val="windowText" lastClr="000000"/>
                        </a:solidFill>
                        <a:effectLst/>
                      </a:endParaRPr>
                    </a:p>
                    <a:p>
                      <a:pPr>
                        <a:spcAft>
                          <a:spcPts val="0"/>
                        </a:spcAft>
                      </a:pPr>
                      <a:endParaRPr lang="en-GB" sz="1200" dirty="0">
                        <a:solidFill>
                          <a:sysClr val="windowText" lastClr="000000"/>
                        </a:solidFill>
                        <a:effectLst/>
                      </a:endParaRPr>
                    </a:p>
                    <a:p>
                      <a:pPr>
                        <a:spcAft>
                          <a:spcPts val="0"/>
                        </a:spcAft>
                      </a:pPr>
                      <a:r>
                        <a:rPr lang="en-US" sz="1200" dirty="0">
                          <a:solidFill>
                            <a:sysClr val="windowText" lastClr="000000"/>
                          </a:solidFill>
                          <a:effectLst/>
                        </a:rPr>
                        <a:t> </a:t>
                      </a:r>
                      <a:endParaRPr lang="en-GB" sz="1200" dirty="0">
                        <a:solidFill>
                          <a:sysClr val="windowText" lastClr="000000"/>
                        </a:solidFill>
                        <a:effectLst/>
                      </a:endParaRPr>
                    </a:p>
                    <a:p>
                      <a:pPr>
                        <a:spcAft>
                          <a:spcPts val="0"/>
                        </a:spcAft>
                      </a:pPr>
                      <a:r>
                        <a:rPr lang="en-US" sz="1200" dirty="0">
                          <a:solidFill>
                            <a:sysClr val="windowText" lastClr="000000"/>
                          </a:solidFill>
                          <a:effectLst/>
                        </a:rPr>
                        <a:t> </a:t>
                      </a:r>
                      <a:endParaRPr lang="en-GB" sz="1200" dirty="0">
                        <a:solidFill>
                          <a:sysClr val="windowText" lastClr="000000"/>
                        </a:solidFill>
                        <a:effectLst/>
                      </a:endParaRPr>
                    </a:p>
                    <a:p>
                      <a:pPr>
                        <a:spcAft>
                          <a:spcPts val="0"/>
                        </a:spcAft>
                      </a:pPr>
                      <a:r>
                        <a:rPr lang="en-US" sz="1200" dirty="0">
                          <a:solidFill>
                            <a:sysClr val="windowText" lastClr="000000"/>
                          </a:solidFill>
                          <a:effectLst/>
                        </a:rPr>
                        <a:t> </a:t>
                      </a:r>
                      <a:endParaRPr lang="en-GB" sz="120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6859232"/>
                  </a:ext>
                </a:extLst>
              </a:tr>
            </a:tbl>
          </a:graphicData>
        </a:graphic>
      </p:graphicFrame>
      <p:sp>
        <p:nvSpPr>
          <p:cNvPr id="7" name="TextBox 6">
            <a:extLst>
              <a:ext uri="{FF2B5EF4-FFF2-40B4-BE49-F238E27FC236}">
                <a16:creationId xmlns:a16="http://schemas.microsoft.com/office/drawing/2014/main" id="{0F5E6CE4-2CB4-4FE3-B179-17438EE3A590}"/>
              </a:ext>
            </a:extLst>
          </p:cNvPr>
          <p:cNvSpPr txBox="1"/>
          <p:nvPr/>
        </p:nvSpPr>
        <p:spPr>
          <a:xfrm>
            <a:off x="0" y="8382780"/>
            <a:ext cx="6858000" cy="646331"/>
          </a:xfrm>
          <a:prstGeom prst="rect">
            <a:avLst/>
          </a:prstGeom>
          <a:noFill/>
        </p:spPr>
        <p:txBody>
          <a:bodyPr wrap="square" rtlCol="0">
            <a:spAutoFit/>
          </a:bodyPr>
          <a:lstStyle/>
          <a:p>
            <a:r>
              <a:rPr lang="en-GB" sz="1200" dirty="0"/>
              <a:t>Use the knowledge organiser to help you add specific detail to your answer. </a:t>
            </a:r>
          </a:p>
          <a:p>
            <a:r>
              <a:rPr lang="en-GB" sz="1200" dirty="0"/>
              <a:t> </a:t>
            </a:r>
          </a:p>
          <a:p>
            <a:endParaRPr lang="en-GB" sz="1200" dirty="0"/>
          </a:p>
        </p:txBody>
      </p:sp>
    </p:spTree>
    <p:extLst>
      <p:ext uri="{BB962C8B-B14F-4D97-AF65-F5344CB8AC3E}">
        <p14:creationId xmlns:p14="http://schemas.microsoft.com/office/powerpoint/2010/main" val="4006864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F43299C-C625-4252-9C8A-6680902592C4}"/>
              </a:ext>
            </a:extLst>
          </p:cNvPr>
          <p:cNvSpPr txBox="1"/>
          <p:nvPr/>
        </p:nvSpPr>
        <p:spPr>
          <a:xfrm>
            <a:off x="0" y="1108519"/>
            <a:ext cx="6858000" cy="1015663"/>
          </a:xfrm>
          <a:prstGeom prst="rect">
            <a:avLst/>
          </a:prstGeom>
          <a:noFill/>
        </p:spPr>
        <p:txBody>
          <a:bodyPr wrap="square" rtlCol="0">
            <a:spAutoFit/>
          </a:bodyPr>
          <a:lstStyle/>
          <a:p>
            <a:r>
              <a:rPr lang="en-GB" sz="1200" dirty="0"/>
              <a:t>6) Complete the table to show how satisfied each of the ‘Big Three’ were with the terms of the Treaty of Versailles</a:t>
            </a:r>
          </a:p>
          <a:p>
            <a:endParaRPr lang="en-GB" sz="1200" dirty="0"/>
          </a:p>
          <a:p>
            <a:r>
              <a:rPr lang="en-GB" sz="1200" dirty="0"/>
              <a:t> </a:t>
            </a:r>
          </a:p>
          <a:p>
            <a:endParaRPr lang="en-GB" sz="1200" dirty="0"/>
          </a:p>
        </p:txBody>
      </p:sp>
      <p:graphicFrame>
        <p:nvGraphicFramePr>
          <p:cNvPr id="9" name="Table 8">
            <a:extLst>
              <a:ext uri="{FF2B5EF4-FFF2-40B4-BE49-F238E27FC236}">
                <a16:creationId xmlns:a16="http://schemas.microsoft.com/office/drawing/2014/main" id="{17DC378C-34B1-46F2-BD14-F9396D8B238C}"/>
              </a:ext>
            </a:extLst>
          </p:cNvPr>
          <p:cNvGraphicFramePr>
            <a:graphicFrameLocks noGrp="1"/>
          </p:cNvGraphicFramePr>
          <p:nvPr>
            <p:extLst>
              <p:ext uri="{D42A27DB-BD31-4B8C-83A1-F6EECF244321}">
                <p14:modId xmlns:p14="http://schemas.microsoft.com/office/powerpoint/2010/main" val="2321693265"/>
              </p:ext>
            </p:extLst>
          </p:nvPr>
        </p:nvGraphicFramePr>
        <p:xfrm>
          <a:off x="32388" y="1700439"/>
          <a:ext cx="6438990" cy="548640"/>
        </p:xfrm>
        <a:graphic>
          <a:graphicData uri="http://schemas.openxmlformats.org/drawingml/2006/table">
            <a:tbl>
              <a:tblPr firstRow="1" firstCol="1" bandRow="1">
                <a:tableStyleId>{5C22544A-7EE6-4342-B048-85BDC9FD1C3A}</a:tableStyleId>
              </a:tblPr>
              <a:tblGrid>
                <a:gridCol w="1066977">
                  <a:extLst>
                    <a:ext uri="{9D8B030D-6E8A-4147-A177-3AD203B41FA5}">
                      <a16:colId xmlns:a16="http://schemas.microsoft.com/office/drawing/2014/main" val="804334770"/>
                    </a:ext>
                  </a:extLst>
                </a:gridCol>
                <a:gridCol w="5372013">
                  <a:extLst>
                    <a:ext uri="{9D8B030D-6E8A-4147-A177-3AD203B41FA5}">
                      <a16:colId xmlns:a16="http://schemas.microsoft.com/office/drawing/2014/main" val="1945452552"/>
                    </a:ext>
                  </a:extLst>
                </a:gridCol>
              </a:tblGrid>
              <a:tr h="0">
                <a:tc rowSpan="3">
                  <a:txBody>
                    <a:bodyPr/>
                    <a:lstStyle/>
                    <a:p>
                      <a:pPr algn="l">
                        <a:spcAft>
                          <a:spcPts val="0"/>
                        </a:spcAft>
                      </a:pPr>
                      <a:r>
                        <a:rPr lang="en-GB" sz="1200" dirty="0">
                          <a:solidFill>
                            <a:sysClr val="windowText" lastClr="000000"/>
                          </a:solidFill>
                          <a:effectLst/>
                        </a:rPr>
                        <a:t>Aims of the </a:t>
                      </a:r>
                    </a:p>
                    <a:p>
                      <a:pPr algn="l">
                        <a:spcAft>
                          <a:spcPts val="0"/>
                        </a:spcAft>
                      </a:pPr>
                      <a:r>
                        <a:rPr lang="en-GB" sz="1200" dirty="0">
                          <a:solidFill>
                            <a:sysClr val="windowText" lastClr="000000"/>
                          </a:solidFill>
                          <a:effectLst/>
                        </a:rPr>
                        <a:t>Big Three</a:t>
                      </a:r>
                      <a:endParaRPr lang="en-GB" sz="1200" dirty="0">
                        <a:solidFill>
                          <a:sysClr val="windowText" lastClr="000000"/>
                        </a:solidFill>
                        <a:effectLst/>
                        <a:latin typeface="Times New Roman" panose="02020603050405020304" pitchFamily="18" charset="0"/>
                        <a:ea typeface="Times New Roman" panose="02020603050405020304" pitchFamily="18" charset="0"/>
                      </a:endParaRPr>
                    </a:p>
                    <a:p>
                      <a:pPr algn="l">
                        <a:spcAft>
                          <a:spcPts val="0"/>
                        </a:spcAft>
                      </a:pPr>
                      <a:r>
                        <a:rPr lang="en-GB" sz="1200" dirty="0">
                          <a:solidFill>
                            <a:sysClr val="windowText" lastClr="000000"/>
                          </a:solidFill>
                          <a:effectLst/>
                        </a:rPr>
                        <a:t> </a:t>
                      </a:r>
                      <a:endParaRPr lang="en-GB" sz="1200" dirty="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u="none" dirty="0">
                          <a:solidFill>
                            <a:sysClr val="windowText" lastClr="000000"/>
                          </a:solidFill>
                          <a:effectLst/>
                        </a:rPr>
                        <a:t>USA- Wilson wanted to keep peace</a:t>
                      </a:r>
                      <a:endParaRPr lang="en-GB" sz="1200" b="0" u="none" dirty="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1174138"/>
                  </a:ext>
                </a:extLst>
              </a:tr>
              <a:tr h="0">
                <a:tc vMerge="1">
                  <a:txBody>
                    <a:bodyPr/>
                    <a:lstStyle/>
                    <a:p>
                      <a:pPr algn="l">
                        <a:spcAft>
                          <a:spcPts val="0"/>
                        </a:spcAft>
                      </a:pPr>
                      <a:endParaRPr lang="en-GB" sz="1200" dirty="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GB" sz="1200" b="0" u="none" dirty="0">
                          <a:solidFill>
                            <a:sysClr val="windowText" lastClr="000000"/>
                          </a:solidFill>
                          <a:effectLst/>
                        </a:rPr>
                        <a:t>France- Clemenceau wanted revenge and security</a:t>
                      </a:r>
                      <a:endParaRPr lang="en-GB" sz="1200" b="0" u="none" dirty="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659531"/>
                  </a:ext>
                </a:extLst>
              </a:tr>
              <a:tr h="50800">
                <a:tc vMerge="1">
                  <a:txBody>
                    <a:bodyPr/>
                    <a:lstStyle/>
                    <a:p>
                      <a:pPr algn="l">
                        <a:spcAft>
                          <a:spcPts val="0"/>
                        </a:spcAft>
                      </a:pPr>
                      <a:endParaRPr lang="en-GB" sz="1200" dirty="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GB" sz="1200" b="0" u="none" dirty="0">
                          <a:solidFill>
                            <a:sysClr val="windowText" lastClr="000000"/>
                          </a:solidFill>
                          <a:effectLst/>
                        </a:rPr>
                        <a:t>Britain- Lloyd George wanted revenge, but to avoid war in future and trade.</a:t>
                      </a:r>
                      <a:endParaRPr lang="en-GB" sz="1200" b="0" u="none" dirty="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9278218"/>
                  </a:ext>
                </a:extLst>
              </a:tr>
            </a:tbl>
          </a:graphicData>
        </a:graphic>
      </p:graphicFrame>
      <p:graphicFrame>
        <p:nvGraphicFramePr>
          <p:cNvPr id="26" name="Table 26">
            <a:extLst>
              <a:ext uri="{FF2B5EF4-FFF2-40B4-BE49-F238E27FC236}">
                <a16:creationId xmlns:a16="http://schemas.microsoft.com/office/drawing/2014/main" id="{BDBA7402-B1A1-47C4-867F-4E0141163F12}"/>
              </a:ext>
            </a:extLst>
          </p:cNvPr>
          <p:cNvGraphicFramePr>
            <a:graphicFrameLocks noGrp="1"/>
          </p:cNvGraphicFramePr>
          <p:nvPr>
            <p:extLst>
              <p:ext uri="{D42A27DB-BD31-4B8C-83A1-F6EECF244321}">
                <p14:modId xmlns:p14="http://schemas.microsoft.com/office/powerpoint/2010/main" val="1035881266"/>
              </p:ext>
            </p:extLst>
          </p:nvPr>
        </p:nvGraphicFramePr>
        <p:xfrm>
          <a:off x="0" y="2430380"/>
          <a:ext cx="6836734" cy="7431035"/>
        </p:xfrm>
        <a:graphic>
          <a:graphicData uri="http://schemas.openxmlformats.org/drawingml/2006/table">
            <a:tbl>
              <a:tblPr firstRow="1" bandRow="1">
                <a:tableStyleId>{5C22544A-7EE6-4342-B048-85BDC9FD1C3A}</a:tableStyleId>
              </a:tblPr>
              <a:tblGrid>
                <a:gridCol w="446168">
                  <a:extLst>
                    <a:ext uri="{9D8B030D-6E8A-4147-A177-3AD203B41FA5}">
                      <a16:colId xmlns:a16="http://schemas.microsoft.com/office/drawing/2014/main" val="1137422939"/>
                    </a:ext>
                  </a:extLst>
                </a:gridCol>
                <a:gridCol w="2176607">
                  <a:extLst>
                    <a:ext uri="{9D8B030D-6E8A-4147-A177-3AD203B41FA5}">
                      <a16:colId xmlns:a16="http://schemas.microsoft.com/office/drawing/2014/main" val="584363644"/>
                    </a:ext>
                  </a:extLst>
                </a:gridCol>
                <a:gridCol w="2504776">
                  <a:extLst>
                    <a:ext uri="{9D8B030D-6E8A-4147-A177-3AD203B41FA5}">
                      <a16:colId xmlns:a16="http://schemas.microsoft.com/office/drawing/2014/main" val="3666343762"/>
                    </a:ext>
                  </a:extLst>
                </a:gridCol>
                <a:gridCol w="1709183">
                  <a:extLst>
                    <a:ext uri="{9D8B030D-6E8A-4147-A177-3AD203B41FA5}">
                      <a16:colId xmlns:a16="http://schemas.microsoft.com/office/drawing/2014/main" val="1803901433"/>
                    </a:ext>
                  </a:extLst>
                </a:gridCol>
              </a:tblGrid>
              <a:tr h="433516">
                <a:tc>
                  <a:txBody>
                    <a:bodyPr/>
                    <a:lstStyle/>
                    <a:p>
                      <a:endParaRPr lang="en-GB" sz="1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a:spcAft>
                          <a:spcPts val="0"/>
                        </a:spcAft>
                        <a:buFont typeface="+mj-lt"/>
                        <a:buNone/>
                      </a:pPr>
                      <a:r>
                        <a:rPr lang="en-GB" sz="1100" b="1" dirty="0">
                          <a:solidFill>
                            <a:schemeClr val="tx1"/>
                          </a:solidFill>
                          <a:effectLst/>
                          <a:latin typeface="+mn-lt"/>
                          <a:ea typeface="Times New Roman" panose="02020603050405020304" pitchFamily="18" charset="0"/>
                          <a:cs typeface="Times New Roman" panose="02020603050405020304" pitchFamily="18" charset="0"/>
                        </a:rPr>
                        <a:t>What terms did he like? (Satisfied)</a:t>
                      </a:r>
                      <a:endParaRPr lang="en-GB" sz="1100"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en-GB" sz="1100" b="1" dirty="0">
                          <a:solidFill>
                            <a:schemeClr val="tx1"/>
                          </a:solidFill>
                          <a:effectLst/>
                          <a:latin typeface="+mn-lt"/>
                          <a:ea typeface="Times New Roman" panose="02020603050405020304" pitchFamily="18" charset="0"/>
                          <a:cs typeface="Times New Roman" panose="02020603050405020304" pitchFamily="18" charset="0"/>
                        </a:rPr>
                        <a:t>What terms did he not like? (Not satisfied)</a:t>
                      </a:r>
                      <a:endParaRPr lang="en-GB" sz="1100"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en-GB" sz="1100" b="1" dirty="0">
                          <a:solidFill>
                            <a:schemeClr val="tx1"/>
                          </a:solidFill>
                          <a:effectLst/>
                          <a:latin typeface="+mn-lt"/>
                          <a:ea typeface="Times New Roman" panose="02020603050405020304" pitchFamily="18" charset="0"/>
                          <a:cs typeface="Times New Roman" panose="02020603050405020304" pitchFamily="18" charset="0"/>
                        </a:rPr>
                        <a:t>How far did he achieve his aims?</a:t>
                      </a:r>
                      <a:endParaRPr lang="en-GB" sz="1100"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8828979"/>
                  </a:ext>
                </a:extLst>
              </a:tr>
              <a:tr h="1996013">
                <a:tc>
                  <a:txBody>
                    <a:bodyPr/>
                    <a:lstStyle/>
                    <a:p>
                      <a:pPr marL="71755" marR="71755" algn="ctr">
                        <a:spcAft>
                          <a:spcPts val="0"/>
                        </a:spcAft>
                      </a:pPr>
                      <a:r>
                        <a:rPr lang="en-GB" sz="1100" b="1" dirty="0">
                          <a:solidFill>
                            <a:schemeClr val="tx1"/>
                          </a:solidFill>
                          <a:effectLst/>
                          <a:latin typeface="+mn-lt"/>
                          <a:ea typeface="Times New Roman" panose="02020603050405020304" pitchFamily="18" charset="0"/>
                        </a:rPr>
                        <a:t>Woodrow Wilson</a:t>
                      </a: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spcAft>
                          <a:spcPts val="0"/>
                        </a:spcAft>
                        <a:buFont typeface="Arial" panose="020B0604020202020204" pitchFamily="34" charset="0"/>
                        <a:buChar char="•"/>
                      </a:pPr>
                      <a:r>
                        <a:rPr lang="en-GB" sz="1100" dirty="0">
                          <a:effectLst/>
                          <a:latin typeface="+mn-lt"/>
                          <a:ea typeface="Times New Roman" panose="02020603050405020304" pitchFamily="18" charset="0"/>
                        </a:rPr>
                        <a:t>Disarmament only for Germany and so was unfair</a:t>
                      </a:r>
                    </a:p>
                    <a:p>
                      <a:pPr marL="171450" indent="-171450" algn="l">
                        <a:spcAft>
                          <a:spcPts val="0"/>
                        </a:spcAft>
                        <a:buFont typeface="Arial" panose="020B0604020202020204" pitchFamily="34" charset="0"/>
                        <a:buChar char="•"/>
                      </a:pPr>
                      <a:r>
                        <a:rPr lang="en-GB" sz="1100" dirty="0">
                          <a:effectLst/>
                          <a:latin typeface="+mn-lt"/>
                          <a:ea typeface="Times New Roman" panose="02020603050405020304" pitchFamily="18" charset="0"/>
                        </a:rPr>
                        <a:t>Wilson felt that the Treaty was so harsh that Germany would seek revenge and another war would follow. </a:t>
                      </a:r>
                    </a:p>
                    <a:p>
                      <a:pPr marL="171450" indent="-171450" algn="l">
                        <a:spcAft>
                          <a:spcPts val="0"/>
                        </a:spcAft>
                        <a:buFont typeface="Arial" panose="020B0604020202020204" pitchFamily="34" charset="0"/>
                        <a:buChar char="•"/>
                      </a:pPr>
                      <a:endParaRPr lang="en-GB" sz="1100" dirty="0">
                        <a:effectLst/>
                        <a:latin typeface="+mn-lt"/>
                        <a:ea typeface="Times New Roman" panose="02020603050405020304" pitchFamily="18" charset="0"/>
                      </a:endParaRPr>
                    </a:p>
                    <a:p>
                      <a:pPr marL="171450" indent="-171450" algn="l">
                        <a:spcAft>
                          <a:spcPts val="0"/>
                        </a:spcAft>
                        <a:buFont typeface="Arial" panose="020B0604020202020204" pitchFamily="34" charset="0"/>
                        <a:buChar char="•"/>
                      </a:pPr>
                      <a:endParaRPr lang="en-GB" sz="1100" dirty="0">
                        <a:effectLst/>
                        <a:latin typeface="+mn-lt"/>
                        <a:ea typeface="Times New Roman" panose="02020603050405020304" pitchFamily="18" charset="0"/>
                      </a:endParaRPr>
                    </a:p>
                    <a:p>
                      <a:pPr marL="0" indent="0" algn="l">
                        <a:spcAft>
                          <a:spcPts val="0"/>
                        </a:spcAft>
                        <a:buFont typeface="Arial" panose="020B0604020202020204" pitchFamily="34" charset="0"/>
                        <a:buNone/>
                      </a:pPr>
                      <a:endParaRPr lang="en-GB" sz="1100" dirty="0">
                        <a:effectLst/>
                        <a:latin typeface="+mn-lt"/>
                        <a:ea typeface="Times New Roman" panose="02020603050405020304" pitchFamily="18" charset="0"/>
                      </a:endParaRPr>
                    </a:p>
                    <a:p>
                      <a:pPr marL="0" indent="0" algn="l">
                        <a:spcAft>
                          <a:spcPts val="0"/>
                        </a:spcAft>
                        <a:buFont typeface="Arial" panose="020B0604020202020204" pitchFamily="34" charset="0"/>
                        <a:buNone/>
                      </a:pPr>
                      <a:endParaRPr lang="en-GB" sz="1100" dirty="0">
                        <a:effectLst/>
                        <a:latin typeface="+mn-lt"/>
                        <a:ea typeface="Times New Roman" panose="02020603050405020304" pitchFamily="18" charset="0"/>
                      </a:endParaRPr>
                    </a:p>
                    <a:p>
                      <a:pPr marL="0" indent="0" algn="l">
                        <a:spcAft>
                          <a:spcPts val="0"/>
                        </a:spcAft>
                        <a:buFont typeface="Arial" panose="020B0604020202020204" pitchFamily="34" charset="0"/>
                        <a:buNone/>
                      </a:pPr>
                      <a:endParaRPr lang="en-GB" sz="1100" dirty="0">
                        <a:effectLst/>
                        <a:latin typeface="+mn-lt"/>
                        <a:ea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100" dirty="0">
                          <a:solidFill>
                            <a:schemeClr val="tx1"/>
                          </a:solidFill>
                          <a:latin typeface="+mn-lt"/>
                        </a:rPr>
                        <a:t>     /10</a:t>
                      </a:r>
                    </a:p>
                    <a:p>
                      <a:r>
                        <a:rPr lang="en-GB" sz="1100" dirty="0">
                          <a:solidFill>
                            <a:schemeClr val="tx1"/>
                          </a:solidFill>
                          <a:latin typeface="+mn-lt"/>
                        </a:rPr>
                        <a:t>This is because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0622351"/>
                  </a:ext>
                </a:extLst>
              </a:tr>
              <a:tr h="2278463">
                <a:tc>
                  <a:txBody>
                    <a:bodyPr/>
                    <a:lstStyle/>
                    <a:p>
                      <a:pPr marL="71755" marR="71755" algn="ctr">
                        <a:spcAft>
                          <a:spcPts val="0"/>
                        </a:spcAft>
                      </a:pPr>
                      <a:r>
                        <a:rPr lang="en-GB" sz="1100" b="1" dirty="0">
                          <a:solidFill>
                            <a:schemeClr val="tx1"/>
                          </a:solidFill>
                          <a:effectLst/>
                          <a:latin typeface="+mn-lt"/>
                          <a:ea typeface="Times New Roman" panose="02020603050405020304" pitchFamily="18" charset="0"/>
                          <a:cs typeface="Times New Roman" panose="02020603050405020304" pitchFamily="18" charset="0"/>
                        </a:rPr>
                        <a:t>Georges Clemenceau</a:t>
                      </a:r>
                      <a:endParaRPr lang="en-GB" sz="1100" b="1" dirty="0">
                        <a:solidFill>
                          <a:schemeClr val="tx1"/>
                        </a:solidFill>
                        <a:effectLst/>
                        <a:latin typeface="+mn-lt"/>
                        <a:ea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spcAft>
                          <a:spcPts val="0"/>
                        </a:spcAft>
                        <a:buFont typeface="Arial" panose="020B0604020202020204" pitchFamily="34" charset="0"/>
                        <a:buNone/>
                      </a:pPr>
                      <a:r>
                        <a:rPr lang="en-GB" sz="1100" dirty="0">
                          <a:effectLst/>
                          <a:latin typeface="+mn-lt"/>
                          <a:ea typeface="Times New Roman" panose="02020603050405020304" pitchFamily="18" charset="0"/>
                        </a:rPr>
                        <a:t>Although Clemenceau liked a lot of the terms, he did not think the treaty was harsh enough:</a:t>
                      </a:r>
                    </a:p>
                    <a:p>
                      <a:pPr marL="171450" indent="-171450" algn="l">
                        <a:spcAft>
                          <a:spcPts val="0"/>
                        </a:spcAft>
                        <a:buFont typeface="Arial" panose="020B0604020202020204" pitchFamily="34" charset="0"/>
                        <a:buChar char="•"/>
                      </a:pPr>
                      <a:r>
                        <a:rPr lang="en-GB" sz="1100" dirty="0">
                          <a:effectLst/>
                          <a:latin typeface="+mn-lt"/>
                          <a:ea typeface="Times New Roman" panose="02020603050405020304" pitchFamily="18" charset="0"/>
                        </a:rPr>
                        <a:t>Clemenceau wanted Germany to be destroyed, not just weakened </a:t>
                      </a:r>
                    </a:p>
                    <a:p>
                      <a:pPr marL="171450" indent="-171450" algn="l">
                        <a:spcAft>
                          <a:spcPts val="0"/>
                        </a:spcAft>
                        <a:buFont typeface="Arial" panose="020B0604020202020204" pitchFamily="34" charset="0"/>
                        <a:buChar char="•"/>
                      </a:pPr>
                      <a:r>
                        <a:rPr lang="en-GB" sz="1100" dirty="0">
                          <a:effectLst/>
                          <a:latin typeface="+mn-lt"/>
                          <a:ea typeface="Times New Roman" panose="02020603050405020304" pitchFamily="18" charset="0"/>
                        </a:rPr>
                        <a:t>Clemenceau felt Germany should not be allowed any army at all</a:t>
                      </a:r>
                    </a:p>
                    <a:p>
                      <a:pPr marL="171450" indent="-171450" algn="l">
                        <a:spcAft>
                          <a:spcPts val="0"/>
                        </a:spcAft>
                        <a:buFont typeface="Arial" panose="020B0604020202020204" pitchFamily="34" charset="0"/>
                        <a:buChar char="•"/>
                      </a:pPr>
                      <a:r>
                        <a:rPr lang="en-GB" sz="1100" dirty="0">
                          <a:effectLst/>
                          <a:latin typeface="+mn-lt"/>
                          <a:ea typeface="Times New Roman" panose="02020603050405020304" pitchFamily="18" charset="0"/>
                        </a:rPr>
                        <a:t>It is estimated that the war had cost France 200 billion Francs; the reparations were far less than this</a:t>
                      </a:r>
                    </a:p>
                    <a:p>
                      <a:pPr marL="171450" indent="-171450" algn="l">
                        <a:spcAft>
                          <a:spcPts val="0"/>
                        </a:spcAft>
                        <a:buFont typeface="Arial" panose="020B0604020202020204" pitchFamily="34" charset="0"/>
                        <a:buChar char="•"/>
                      </a:pPr>
                      <a:endParaRPr lang="en-GB" sz="1100" dirty="0">
                        <a:effectLst/>
                        <a:latin typeface="+mn-lt"/>
                        <a:ea typeface="Times New Roman" panose="02020603050405020304" pitchFamily="18" charset="0"/>
                      </a:endParaRPr>
                    </a:p>
                    <a:p>
                      <a:pPr marL="171450" indent="-171450" algn="l">
                        <a:spcAft>
                          <a:spcPts val="0"/>
                        </a:spcAft>
                        <a:buFont typeface="Arial" panose="020B0604020202020204" pitchFamily="34" charset="0"/>
                        <a:buChar char="•"/>
                      </a:pPr>
                      <a:endParaRPr lang="en-GB" sz="1100" dirty="0">
                        <a:effectLst/>
                        <a:latin typeface="+mn-lt"/>
                        <a:ea typeface="Times New Roman" panose="02020603050405020304" pitchFamily="18" charset="0"/>
                      </a:endParaRPr>
                    </a:p>
                    <a:p>
                      <a:pPr marL="171450" indent="-171450" algn="l">
                        <a:spcAft>
                          <a:spcPts val="0"/>
                        </a:spcAft>
                        <a:buFont typeface="Arial" panose="020B0604020202020204" pitchFamily="34" charset="0"/>
                        <a:buChar char="•"/>
                      </a:pPr>
                      <a:endParaRPr lang="en-GB" sz="1100" dirty="0">
                        <a:effectLst/>
                        <a:latin typeface="+mn-lt"/>
                        <a:ea typeface="Times New Roman" panose="02020603050405020304" pitchFamily="18" charset="0"/>
                      </a:endParaRPr>
                    </a:p>
                    <a:p>
                      <a:pPr marL="171450" indent="-171450" algn="l">
                        <a:spcAft>
                          <a:spcPts val="0"/>
                        </a:spcAft>
                        <a:buFont typeface="Arial" panose="020B0604020202020204" pitchFamily="34" charset="0"/>
                        <a:buChar char="•"/>
                      </a:pPr>
                      <a:endParaRPr lang="en-GB" sz="1100" dirty="0">
                        <a:effectLst/>
                        <a:latin typeface="+mn-lt"/>
                        <a:ea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100" dirty="0">
                          <a:solidFill>
                            <a:schemeClr val="tx1"/>
                          </a:solidFill>
                          <a:latin typeface="+mn-lt"/>
                        </a:rPr>
                        <a:t>      /10</a:t>
                      </a:r>
                    </a:p>
                    <a:p>
                      <a:r>
                        <a:rPr lang="en-GB" sz="1100" dirty="0">
                          <a:solidFill>
                            <a:schemeClr val="tx1"/>
                          </a:solidFill>
                          <a:latin typeface="+mn-lt"/>
                        </a:rPr>
                        <a:t>This is because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8375454"/>
                  </a:ext>
                </a:extLst>
              </a:tr>
              <a:tr h="2654546">
                <a:tc>
                  <a:txBody>
                    <a:bodyPr/>
                    <a:lstStyle/>
                    <a:p>
                      <a:pPr marL="71755" marR="71755" algn="ctr">
                        <a:spcAft>
                          <a:spcPts val="0"/>
                        </a:spcAft>
                      </a:pPr>
                      <a:r>
                        <a:rPr lang="en-GB" sz="1100" b="1" dirty="0">
                          <a:solidFill>
                            <a:schemeClr val="tx1"/>
                          </a:solidFill>
                          <a:effectLst/>
                          <a:latin typeface="+mn-lt"/>
                          <a:ea typeface="Times New Roman" panose="02020603050405020304" pitchFamily="18" charset="0"/>
                          <a:cs typeface="Times New Roman" panose="02020603050405020304" pitchFamily="18" charset="0"/>
                        </a:rPr>
                        <a:t>David Lloyd George</a:t>
                      </a:r>
                      <a:endParaRPr lang="en-GB" sz="1100" b="1" dirty="0">
                        <a:solidFill>
                          <a:schemeClr val="tx1"/>
                        </a:solidFill>
                        <a:effectLst/>
                        <a:latin typeface="+mn-lt"/>
                        <a:ea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en-GB" sz="1100" dirty="0">
                          <a:effectLst/>
                          <a:latin typeface="+mn-lt"/>
                          <a:ea typeface="Times New Roman" panose="02020603050405020304" pitchFamily="18" charset="0"/>
                        </a:rPr>
                        <a:t>●Lloyd George was elected PM in 1918 because he promised to ‘Make Germany pay.’   </a:t>
                      </a: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en-US" sz="1100" dirty="0">
                          <a:solidFill>
                            <a:schemeClr val="tx1"/>
                          </a:solidFill>
                          <a:latin typeface="+mn-lt"/>
                        </a:rPr>
                        <a:t>Lloyd George worried that the Treaty was too harsh and that Germany would seek revenge.</a:t>
                      </a:r>
                    </a:p>
                    <a:p>
                      <a:pPr marL="171450" indent="-171450">
                        <a:buFont typeface="Arial" panose="020B0604020202020204" pitchFamily="34" charset="0"/>
                        <a:buChar char="•"/>
                      </a:pPr>
                      <a:r>
                        <a:rPr lang="en-US" sz="1100" dirty="0">
                          <a:solidFill>
                            <a:schemeClr val="tx1"/>
                          </a:solidFill>
                          <a:latin typeface="+mn-lt"/>
                        </a:rPr>
                        <a:t>The German economy was crippled by the war and reparations. Germany was not in a strong position to trade with anyone. </a:t>
                      </a:r>
                    </a:p>
                    <a:p>
                      <a:pPr marL="171450" indent="-171450">
                        <a:buFont typeface="Arial" panose="020B0604020202020204" pitchFamily="34" charset="0"/>
                        <a:buChar char="•"/>
                      </a:pPr>
                      <a:endParaRPr lang="en-GB" sz="1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100" dirty="0">
                          <a:solidFill>
                            <a:schemeClr val="tx1"/>
                          </a:solidFill>
                          <a:latin typeface="+mn-lt"/>
                        </a:rPr>
                        <a:t>      /10</a:t>
                      </a:r>
                    </a:p>
                    <a:p>
                      <a:r>
                        <a:rPr lang="en-GB" sz="1100" dirty="0">
                          <a:solidFill>
                            <a:schemeClr val="tx1"/>
                          </a:solidFill>
                          <a:latin typeface="+mn-lt"/>
                        </a:rPr>
                        <a:t>This is because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9787770"/>
                  </a:ext>
                </a:extLst>
              </a:tr>
            </a:tbl>
          </a:graphicData>
        </a:graphic>
      </p:graphicFrame>
      <p:pic>
        <p:nvPicPr>
          <p:cNvPr id="2" name="Picture 1">
            <a:extLst>
              <a:ext uri="{FF2B5EF4-FFF2-40B4-BE49-F238E27FC236}">
                <a16:creationId xmlns:a16="http://schemas.microsoft.com/office/drawing/2014/main" id="{2990D49E-E272-489B-89F4-D97ADC0666DC}"/>
              </a:ext>
            </a:extLst>
          </p:cNvPr>
          <p:cNvPicPr>
            <a:picLocks noChangeAspect="1"/>
          </p:cNvPicPr>
          <p:nvPr/>
        </p:nvPicPr>
        <p:blipFill>
          <a:blip r:embed="rId2"/>
          <a:stretch>
            <a:fillRect/>
          </a:stretch>
        </p:blipFill>
        <p:spPr>
          <a:xfrm>
            <a:off x="994040" y="113083"/>
            <a:ext cx="777118" cy="779524"/>
          </a:xfrm>
          <a:prstGeom prst="rect">
            <a:avLst/>
          </a:prstGeom>
        </p:spPr>
      </p:pic>
      <p:grpSp>
        <p:nvGrpSpPr>
          <p:cNvPr id="7" name="Group 6">
            <a:extLst>
              <a:ext uri="{FF2B5EF4-FFF2-40B4-BE49-F238E27FC236}">
                <a16:creationId xmlns:a16="http://schemas.microsoft.com/office/drawing/2014/main" id="{3483AC4B-F3E0-4750-AC4A-DC1745C70DA7}"/>
              </a:ext>
            </a:extLst>
          </p:cNvPr>
          <p:cNvGrpSpPr/>
          <p:nvPr/>
        </p:nvGrpSpPr>
        <p:grpSpPr>
          <a:xfrm>
            <a:off x="32388" y="44484"/>
            <a:ext cx="4218891" cy="915210"/>
            <a:chOff x="32477" y="44484"/>
            <a:chExt cx="4391190" cy="915210"/>
          </a:xfrm>
        </p:grpSpPr>
        <p:sp>
          <p:nvSpPr>
            <p:cNvPr id="8" name="Rectangle 7">
              <a:extLst>
                <a:ext uri="{FF2B5EF4-FFF2-40B4-BE49-F238E27FC236}">
                  <a16:creationId xmlns:a16="http://schemas.microsoft.com/office/drawing/2014/main" id="{FC0C03AA-B233-4308-A811-055D067CE6AA}"/>
                </a:ext>
              </a:extLst>
            </p:cNvPr>
            <p:cNvSpPr/>
            <p:nvPr/>
          </p:nvSpPr>
          <p:spPr>
            <a:xfrm>
              <a:off x="80211" y="45997"/>
              <a:ext cx="4343456"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2" descr="Seneca (@SenecaLearn) | Twitter">
              <a:extLst>
                <a:ext uri="{FF2B5EF4-FFF2-40B4-BE49-F238E27FC236}">
                  <a16:creationId xmlns:a16="http://schemas.microsoft.com/office/drawing/2014/main" id="{8AF478ED-D284-4A3F-AD1E-49D3AD7CF02C}"/>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45827" y="103960"/>
              <a:ext cx="503159" cy="5031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0682421-9D3F-4423-B116-B41674651C29}"/>
                </a:ext>
              </a:extLst>
            </p:cNvPr>
            <p:cNvSpPr txBox="1"/>
            <p:nvPr/>
          </p:nvSpPr>
          <p:spPr>
            <a:xfrm rot="16200000">
              <a:off x="440464" y="298155"/>
              <a:ext cx="801462" cy="384416"/>
            </a:xfrm>
            <a:prstGeom prst="rect">
              <a:avLst/>
            </a:prstGeom>
            <a:noFill/>
          </p:spPr>
          <p:txBody>
            <a:bodyPr wrap="square" rtlCol="0">
              <a:spAutoFit/>
            </a:bodyPr>
            <a:lstStyle/>
            <a:p>
              <a:pPr algn="ctr"/>
              <a:r>
                <a:rPr lang="en-US" sz="900" dirty="0"/>
                <a:t>Ger &amp; Fr reaction</a:t>
              </a:r>
              <a:endParaRPr lang="en-GB" sz="900" dirty="0"/>
            </a:p>
          </p:txBody>
        </p:sp>
        <p:sp>
          <p:nvSpPr>
            <p:cNvPr id="12" name="TextBox 11">
              <a:extLst>
                <a:ext uri="{FF2B5EF4-FFF2-40B4-BE49-F238E27FC236}">
                  <a16:creationId xmlns:a16="http://schemas.microsoft.com/office/drawing/2014/main" id="{9DCB6D6B-3799-4F37-A8D7-C009B156666A}"/>
                </a:ext>
              </a:extLst>
            </p:cNvPr>
            <p:cNvSpPr txBox="1"/>
            <p:nvPr/>
          </p:nvSpPr>
          <p:spPr>
            <a:xfrm>
              <a:off x="32477" y="44484"/>
              <a:ext cx="728670" cy="184666"/>
            </a:xfrm>
            <a:prstGeom prst="rect">
              <a:avLst/>
            </a:prstGeom>
            <a:noFill/>
          </p:spPr>
          <p:txBody>
            <a:bodyPr wrap="square" rtlCol="0">
              <a:spAutoFit/>
            </a:bodyPr>
            <a:lstStyle/>
            <a:p>
              <a:endParaRPr lang="en-GB" sz="600" dirty="0"/>
            </a:p>
          </p:txBody>
        </p:sp>
      </p:grpSp>
      <p:sp>
        <p:nvSpPr>
          <p:cNvPr id="16" name="TextBox 15">
            <a:extLst>
              <a:ext uri="{FF2B5EF4-FFF2-40B4-BE49-F238E27FC236}">
                <a16:creationId xmlns:a16="http://schemas.microsoft.com/office/drawing/2014/main" id="{FE15E2C2-A337-4238-BCBC-6FF1EF91E32D}"/>
              </a:ext>
            </a:extLst>
          </p:cNvPr>
          <p:cNvSpPr txBox="1"/>
          <p:nvPr/>
        </p:nvSpPr>
        <p:spPr>
          <a:xfrm rot="16200000">
            <a:off x="1562998" y="312668"/>
            <a:ext cx="801462" cy="369332"/>
          </a:xfrm>
          <a:prstGeom prst="rect">
            <a:avLst/>
          </a:prstGeom>
          <a:noFill/>
        </p:spPr>
        <p:txBody>
          <a:bodyPr wrap="square" rtlCol="0">
            <a:spAutoFit/>
          </a:bodyPr>
          <a:lstStyle/>
          <a:p>
            <a:pPr algn="ctr"/>
            <a:r>
              <a:rPr lang="en-US" sz="900" dirty="0"/>
              <a:t>GB &amp; USA reaction</a:t>
            </a:r>
            <a:endParaRPr lang="en-GB" sz="900" dirty="0"/>
          </a:p>
        </p:txBody>
      </p:sp>
      <p:sp>
        <p:nvSpPr>
          <p:cNvPr id="17" name="TextBox 16">
            <a:extLst>
              <a:ext uri="{FF2B5EF4-FFF2-40B4-BE49-F238E27FC236}">
                <a16:creationId xmlns:a16="http://schemas.microsoft.com/office/drawing/2014/main" id="{D4F12716-CDF8-4133-B02E-9E2B420AAFB0}"/>
              </a:ext>
            </a:extLst>
          </p:cNvPr>
          <p:cNvSpPr txBox="1"/>
          <p:nvPr/>
        </p:nvSpPr>
        <p:spPr>
          <a:xfrm rot="16200000">
            <a:off x="2762480" y="271628"/>
            <a:ext cx="801462" cy="369332"/>
          </a:xfrm>
          <a:prstGeom prst="rect">
            <a:avLst/>
          </a:prstGeom>
          <a:noFill/>
        </p:spPr>
        <p:txBody>
          <a:bodyPr wrap="square" rtlCol="0">
            <a:spAutoFit/>
          </a:bodyPr>
          <a:lstStyle/>
          <a:p>
            <a:pPr algn="ctr"/>
            <a:r>
              <a:rPr lang="en-US" sz="900" dirty="0"/>
              <a:t>Bitesize video</a:t>
            </a:r>
            <a:endParaRPr lang="en-GB" sz="900" dirty="0"/>
          </a:p>
        </p:txBody>
      </p:sp>
      <p:pic>
        <p:nvPicPr>
          <p:cNvPr id="3" name="Picture 2">
            <a:extLst>
              <a:ext uri="{FF2B5EF4-FFF2-40B4-BE49-F238E27FC236}">
                <a16:creationId xmlns:a16="http://schemas.microsoft.com/office/drawing/2014/main" id="{A997D605-9804-4E97-9E2F-90BA01EA7587}"/>
              </a:ext>
            </a:extLst>
          </p:cNvPr>
          <p:cNvPicPr>
            <a:picLocks noChangeAspect="1"/>
          </p:cNvPicPr>
          <p:nvPr/>
        </p:nvPicPr>
        <p:blipFill>
          <a:blip r:embed="rId4"/>
          <a:stretch>
            <a:fillRect/>
          </a:stretch>
        </p:blipFill>
        <p:spPr>
          <a:xfrm>
            <a:off x="2157056" y="113083"/>
            <a:ext cx="773460" cy="775862"/>
          </a:xfrm>
          <a:prstGeom prst="rect">
            <a:avLst/>
          </a:prstGeom>
        </p:spPr>
      </p:pic>
      <p:pic>
        <p:nvPicPr>
          <p:cNvPr id="4" name="Picture 3">
            <a:extLst>
              <a:ext uri="{FF2B5EF4-FFF2-40B4-BE49-F238E27FC236}">
                <a16:creationId xmlns:a16="http://schemas.microsoft.com/office/drawing/2014/main" id="{11E71D23-50A5-4F8B-8EAD-4A0CDF1DEA4D}"/>
              </a:ext>
            </a:extLst>
          </p:cNvPr>
          <p:cNvPicPr>
            <a:picLocks noChangeAspect="1"/>
          </p:cNvPicPr>
          <p:nvPr/>
        </p:nvPicPr>
        <p:blipFill>
          <a:blip r:embed="rId5"/>
          <a:stretch>
            <a:fillRect/>
          </a:stretch>
        </p:blipFill>
        <p:spPr>
          <a:xfrm>
            <a:off x="3371620" y="103960"/>
            <a:ext cx="798101" cy="801956"/>
          </a:xfrm>
          <a:prstGeom prst="rect">
            <a:avLst/>
          </a:prstGeom>
        </p:spPr>
      </p:pic>
      <p:grpSp>
        <p:nvGrpSpPr>
          <p:cNvPr id="19" name="Group 18">
            <a:extLst>
              <a:ext uri="{FF2B5EF4-FFF2-40B4-BE49-F238E27FC236}">
                <a16:creationId xmlns:a16="http://schemas.microsoft.com/office/drawing/2014/main" id="{00D59775-3B9D-4F66-A624-E3CF6C0B7B41}"/>
              </a:ext>
            </a:extLst>
          </p:cNvPr>
          <p:cNvGrpSpPr/>
          <p:nvPr/>
        </p:nvGrpSpPr>
        <p:grpSpPr>
          <a:xfrm>
            <a:off x="107819" y="707206"/>
            <a:ext cx="549218" cy="162428"/>
            <a:chOff x="-1940767" y="353866"/>
            <a:chExt cx="549218" cy="162428"/>
          </a:xfrm>
        </p:grpSpPr>
        <p:sp>
          <p:nvSpPr>
            <p:cNvPr id="20" name="Rectangle 19">
              <a:extLst>
                <a:ext uri="{FF2B5EF4-FFF2-40B4-BE49-F238E27FC236}">
                  <a16:creationId xmlns:a16="http://schemas.microsoft.com/office/drawing/2014/main" id="{40959A1F-D3A7-449F-8AB7-34930B933533}"/>
                </a:ext>
              </a:extLst>
            </p:cNvPr>
            <p:cNvSpPr/>
            <p:nvPr/>
          </p:nvSpPr>
          <p:spPr>
            <a:xfrm>
              <a:off x="-1940767"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21" name="Rectangle 20">
              <a:extLst>
                <a:ext uri="{FF2B5EF4-FFF2-40B4-BE49-F238E27FC236}">
                  <a16:creationId xmlns:a16="http://schemas.microsoft.com/office/drawing/2014/main" id="{10F64C07-7AC6-4F7A-8750-A3ED3F50A43D}"/>
                </a:ext>
              </a:extLst>
            </p:cNvPr>
            <p:cNvSpPr/>
            <p:nvPr/>
          </p:nvSpPr>
          <p:spPr>
            <a:xfrm>
              <a:off x="-1749242"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22" name="Rectangle 21">
              <a:extLst>
                <a:ext uri="{FF2B5EF4-FFF2-40B4-BE49-F238E27FC236}">
                  <a16:creationId xmlns:a16="http://schemas.microsoft.com/office/drawing/2014/main" id="{435C9E90-2C2C-45B5-961F-6C24805C375F}"/>
                </a:ext>
              </a:extLst>
            </p:cNvPr>
            <p:cNvSpPr/>
            <p:nvPr/>
          </p:nvSpPr>
          <p:spPr>
            <a:xfrm>
              <a:off x="-1559500"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C</a:t>
              </a:r>
            </a:p>
          </p:txBody>
        </p:sp>
      </p:grpSp>
    </p:spTree>
    <p:extLst>
      <p:ext uri="{BB962C8B-B14F-4D97-AF65-F5344CB8AC3E}">
        <p14:creationId xmlns:p14="http://schemas.microsoft.com/office/powerpoint/2010/main" val="2610049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F43299C-C625-4252-9C8A-6680902592C4}"/>
              </a:ext>
            </a:extLst>
          </p:cNvPr>
          <p:cNvSpPr txBox="1"/>
          <p:nvPr/>
        </p:nvSpPr>
        <p:spPr>
          <a:xfrm>
            <a:off x="2005298" y="0"/>
            <a:ext cx="4852702" cy="2308324"/>
          </a:xfrm>
          <a:prstGeom prst="rect">
            <a:avLst/>
          </a:prstGeom>
          <a:noFill/>
        </p:spPr>
        <p:txBody>
          <a:bodyPr wrap="square" rtlCol="0">
            <a:spAutoFit/>
          </a:bodyPr>
          <a:lstStyle/>
          <a:p>
            <a:r>
              <a:rPr lang="en-GB" sz="1200" dirty="0"/>
              <a:t>7) Complete the table to show the reaction of the German people to the Treaty of Versailles. You need to put them in order of causing the most to least anger. </a:t>
            </a:r>
            <a:r>
              <a:rPr lang="en-US" b="1" dirty="0"/>
              <a:t> </a:t>
            </a:r>
          </a:p>
          <a:p>
            <a:endParaRPr lang="en-US" b="1" dirty="0"/>
          </a:p>
          <a:p>
            <a:r>
              <a:rPr lang="en-US" sz="1200" dirty="0"/>
              <a:t>The terms are:</a:t>
            </a:r>
          </a:p>
          <a:p>
            <a:r>
              <a:rPr lang="en-US" sz="1200" dirty="0"/>
              <a:t>Diktat, War guilt, Reparations, Territorial losses, 14 points, Disarmament</a:t>
            </a:r>
            <a:endParaRPr lang="en-GB" sz="1200" dirty="0"/>
          </a:p>
          <a:p>
            <a:endParaRPr lang="en-GB" sz="1200" dirty="0"/>
          </a:p>
          <a:p>
            <a:r>
              <a:rPr lang="en-GB" sz="1200" dirty="0"/>
              <a:t>You must explain how/why each of the terms angered the German people. </a:t>
            </a:r>
          </a:p>
          <a:p>
            <a:endParaRPr lang="en-GB" sz="1200" dirty="0"/>
          </a:p>
          <a:p>
            <a:r>
              <a:rPr lang="en-GB" sz="1200" dirty="0"/>
              <a:t> </a:t>
            </a:r>
          </a:p>
          <a:p>
            <a:endParaRPr lang="en-GB" sz="1200" dirty="0"/>
          </a:p>
        </p:txBody>
      </p:sp>
      <p:graphicFrame>
        <p:nvGraphicFramePr>
          <p:cNvPr id="2" name="Table 1">
            <a:extLst>
              <a:ext uri="{FF2B5EF4-FFF2-40B4-BE49-F238E27FC236}">
                <a16:creationId xmlns:a16="http://schemas.microsoft.com/office/drawing/2014/main" id="{F054AEE2-9B8F-448B-BDC4-79C81974B25F}"/>
              </a:ext>
            </a:extLst>
          </p:cNvPr>
          <p:cNvGraphicFramePr>
            <a:graphicFrameLocks noGrp="1"/>
          </p:cNvGraphicFramePr>
          <p:nvPr>
            <p:extLst>
              <p:ext uri="{D42A27DB-BD31-4B8C-83A1-F6EECF244321}">
                <p14:modId xmlns:p14="http://schemas.microsoft.com/office/powerpoint/2010/main" val="401026852"/>
              </p:ext>
            </p:extLst>
          </p:nvPr>
        </p:nvGraphicFramePr>
        <p:xfrm>
          <a:off x="163554" y="2487454"/>
          <a:ext cx="6530891" cy="5613602"/>
        </p:xfrm>
        <a:graphic>
          <a:graphicData uri="http://schemas.openxmlformats.org/drawingml/2006/table">
            <a:tbl>
              <a:tblPr firstRow="1" firstCol="1" bandRow="1">
                <a:tableStyleId>{5C22544A-7EE6-4342-B048-85BDC9FD1C3A}</a:tableStyleId>
              </a:tblPr>
              <a:tblGrid>
                <a:gridCol w="1207309">
                  <a:extLst>
                    <a:ext uri="{9D8B030D-6E8A-4147-A177-3AD203B41FA5}">
                      <a16:colId xmlns:a16="http://schemas.microsoft.com/office/drawing/2014/main" val="3207968416"/>
                    </a:ext>
                  </a:extLst>
                </a:gridCol>
                <a:gridCol w="5323582">
                  <a:extLst>
                    <a:ext uri="{9D8B030D-6E8A-4147-A177-3AD203B41FA5}">
                      <a16:colId xmlns:a16="http://schemas.microsoft.com/office/drawing/2014/main" val="3908666844"/>
                    </a:ext>
                  </a:extLst>
                </a:gridCol>
              </a:tblGrid>
              <a:tr h="902770">
                <a:tc>
                  <a:txBody>
                    <a:bodyPr/>
                    <a:lstStyle/>
                    <a:p>
                      <a:pPr>
                        <a:spcAft>
                          <a:spcPts val="0"/>
                        </a:spcAft>
                      </a:pPr>
                      <a:r>
                        <a:rPr lang="en-US" sz="1200" dirty="0">
                          <a:solidFill>
                            <a:sysClr val="windowText" lastClr="000000"/>
                          </a:solidFill>
                          <a:effectLst/>
                        </a:rPr>
                        <a:t>Part of the treaty that would have caused the most anger:</a:t>
                      </a:r>
                      <a:endParaRPr lang="en-GB" sz="1000" dirty="0">
                        <a:solidFill>
                          <a:sysClr val="windowText" lastClr="000000"/>
                        </a:solidFill>
                        <a:effectLst/>
                        <a:latin typeface="Times New Roman" panose="02020603050405020304" pitchFamily="18" charset="0"/>
                        <a:ea typeface="Times New Roman" panose="02020603050405020304" pitchFamily="18" charset="0"/>
                      </a:endParaRPr>
                    </a:p>
                  </a:txBody>
                  <a:tcPr marL="56423" marR="56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000" b="0" dirty="0">
                          <a:solidFill>
                            <a:sysClr val="windowText" lastClr="000000"/>
                          </a:solidFill>
                          <a:effectLst/>
                        </a:rPr>
                        <a:t>1)</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latin typeface="Times New Roman" panose="02020603050405020304" pitchFamily="18" charset="0"/>
                        <a:ea typeface="Times New Roman" panose="02020603050405020304" pitchFamily="18" charset="0"/>
                      </a:endParaRPr>
                    </a:p>
                  </a:txBody>
                  <a:tcPr marL="56423" marR="56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8401492"/>
                  </a:ext>
                </a:extLst>
              </a:tr>
              <a:tr h="902770">
                <a:tc>
                  <a:txBody>
                    <a:bodyPr/>
                    <a:lstStyle/>
                    <a:p>
                      <a:pPr>
                        <a:spcAft>
                          <a:spcPts val="0"/>
                        </a:spcAft>
                      </a:pPr>
                      <a:r>
                        <a:rPr lang="en-US" sz="1200" dirty="0">
                          <a:solidFill>
                            <a:sysClr val="windowText" lastClr="000000"/>
                          </a:solidFill>
                          <a:effectLst/>
                        </a:rPr>
                        <a:t> </a:t>
                      </a:r>
                      <a:endParaRPr lang="en-GB" sz="1000" dirty="0">
                        <a:solidFill>
                          <a:sysClr val="windowText" lastClr="000000"/>
                        </a:solidFill>
                        <a:effectLst/>
                        <a:latin typeface="Times New Roman" panose="02020603050405020304" pitchFamily="18" charset="0"/>
                        <a:ea typeface="Times New Roman" panose="02020603050405020304" pitchFamily="18" charset="0"/>
                      </a:endParaRPr>
                    </a:p>
                  </a:txBody>
                  <a:tcPr marL="56423" marR="56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000" b="0" dirty="0">
                          <a:solidFill>
                            <a:sysClr val="windowText" lastClr="000000"/>
                          </a:solidFill>
                          <a:effectLst/>
                        </a:rPr>
                        <a:t> 2)</a:t>
                      </a:r>
                    </a:p>
                    <a:p>
                      <a:pPr>
                        <a:spcAft>
                          <a:spcPts val="0"/>
                        </a:spcAft>
                      </a:pPr>
                      <a:r>
                        <a:rPr lang="en-GB" sz="1000" b="0" dirty="0">
                          <a:solidFill>
                            <a:sysClr val="windowText" lastClr="000000"/>
                          </a:solidFill>
                          <a:effectLst/>
                        </a:rPr>
                        <a:t> </a:t>
                      </a:r>
                    </a:p>
                    <a:p>
                      <a:pPr>
                        <a:spcAft>
                          <a:spcPts val="0"/>
                        </a:spcAft>
                      </a:pPr>
                      <a:r>
                        <a:rPr lang="en-GB" sz="1000" b="0" dirty="0">
                          <a:solidFill>
                            <a:sysClr val="windowText" lastClr="000000"/>
                          </a:solidFill>
                          <a:effectLst/>
                        </a:rPr>
                        <a:t> </a:t>
                      </a:r>
                    </a:p>
                    <a:p>
                      <a:pPr>
                        <a:spcAft>
                          <a:spcPts val="0"/>
                        </a:spcAft>
                      </a:pPr>
                      <a:r>
                        <a:rPr lang="en-GB" sz="1000" b="0" dirty="0">
                          <a:solidFill>
                            <a:sysClr val="windowText" lastClr="000000"/>
                          </a:solidFill>
                          <a:effectLst/>
                        </a:rPr>
                        <a:t> </a:t>
                      </a:r>
                    </a:p>
                    <a:p>
                      <a:pPr>
                        <a:spcAft>
                          <a:spcPts val="0"/>
                        </a:spcAft>
                      </a:pPr>
                      <a:r>
                        <a:rPr lang="en-GB" sz="1000" b="0" dirty="0">
                          <a:solidFill>
                            <a:sysClr val="windowText" lastClr="000000"/>
                          </a:solidFill>
                          <a:effectLst/>
                        </a:rPr>
                        <a:t> </a:t>
                      </a:r>
                    </a:p>
                    <a:p>
                      <a:pPr>
                        <a:spcAft>
                          <a:spcPts val="0"/>
                        </a:spcAft>
                      </a:pPr>
                      <a:r>
                        <a:rPr lang="en-GB" sz="1000" b="0" dirty="0">
                          <a:solidFill>
                            <a:sysClr val="windowText" lastClr="000000"/>
                          </a:solidFill>
                          <a:effectLst/>
                        </a:rPr>
                        <a:t> </a:t>
                      </a:r>
                      <a:endParaRPr lang="en-GB" sz="1000" b="0" dirty="0">
                        <a:solidFill>
                          <a:sysClr val="windowText" lastClr="000000"/>
                        </a:solidFill>
                        <a:effectLst/>
                        <a:latin typeface="Times New Roman" panose="02020603050405020304" pitchFamily="18" charset="0"/>
                        <a:ea typeface="Times New Roman" panose="02020603050405020304" pitchFamily="18" charset="0"/>
                      </a:endParaRPr>
                    </a:p>
                  </a:txBody>
                  <a:tcPr marL="56423" marR="56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2560336"/>
                  </a:ext>
                </a:extLst>
              </a:tr>
              <a:tr h="902770">
                <a:tc>
                  <a:txBody>
                    <a:bodyPr/>
                    <a:lstStyle/>
                    <a:p>
                      <a:pPr>
                        <a:spcAft>
                          <a:spcPts val="0"/>
                        </a:spcAft>
                      </a:pPr>
                      <a:r>
                        <a:rPr lang="en-US" sz="1200">
                          <a:solidFill>
                            <a:sysClr val="windowText" lastClr="000000"/>
                          </a:solidFill>
                          <a:effectLst/>
                        </a:rPr>
                        <a:t> </a:t>
                      </a:r>
                      <a:endParaRPr lang="en-GB" sz="1000">
                        <a:solidFill>
                          <a:sysClr val="windowText" lastClr="000000"/>
                        </a:solidFill>
                        <a:effectLst/>
                        <a:latin typeface="Times New Roman" panose="02020603050405020304" pitchFamily="18" charset="0"/>
                        <a:ea typeface="Times New Roman" panose="02020603050405020304" pitchFamily="18" charset="0"/>
                      </a:endParaRPr>
                    </a:p>
                  </a:txBody>
                  <a:tcPr marL="56423" marR="56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000" b="0" dirty="0">
                          <a:solidFill>
                            <a:sysClr val="windowText" lastClr="000000"/>
                          </a:solidFill>
                          <a:effectLst/>
                        </a:rPr>
                        <a:t> 3)</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latin typeface="Times New Roman" panose="02020603050405020304" pitchFamily="18" charset="0"/>
                        <a:ea typeface="Times New Roman" panose="02020603050405020304" pitchFamily="18" charset="0"/>
                      </a:endParaRPr>
                    </a:p>
                  </a:txBody>
                  <a:tcPr marL="56423" marR="56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3699136"/>
                  </a:ext>
                </a:extLst>
              </a:tr>
              <a:tr h="902770">
                <a:tc>
                  <a:txBody>
                    <a:bodyPr/>
                    <a:lstStyle/>
                    <a:p>
                      <a:pPr>
                        <a:spcAft>
                          <a:spcPts val="0"/>
                        </a:spcAft>
                      </a:pPr>
                      <a:r>
                        <a:rPr lang="en-US" sz="1200">
                          <a:solidFill>
                            <a:sysClr val="windowText" lastClr="000000"/>
                          </a:solidFill>
                          <a:effectLst/>
                        </a:rPr>
                        <a:t> </a:t>
                      </a:r>
                      <a:endParaRPr lang="en-GB" sz="1000">
                        <a:solidFill>
                          <a:sysClr val="windowText" lastClr="000000"/>
                        </a:solidFill>
                        <a:effectLst/>
                        <a:latin typeface="Times New Roman" panose="02020603050405020304" pitchFamily="18" charset="0"/>
                        <a:ea typeface="Times New Roman" panose="02020603050405020304" pitchFamily="18" charset="0"/>
                      </a:endParaRPr>
                    </a:p>
                  </a:txBody>
                  <a:tcPr marL="56423" marR="56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000" b="0" dirty="0">
                          <a:solidFill>
                            <a:sysClr val="windowText" lastClr="000000"/>
                          </a:solidFill>
                          <a:effectLst/>
                        </a:rPr>
                        <a:t> 4)</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latin typeface="Times New Roman" panose="02020603050405020304" pitchFamily="18" charset="0"/>
                        <a:ea typeface="Times New Roman" panose="02020603050405020304" pitchFamily="18" charset="0"/>
                      </a:endParaRPr>
                    </a:p>
                  </a:txBody>
                  <a:tcPr marL="56423" marR="56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3339014"/>
                  </a:ext>
                </a:extLst>
              </a:tr>
              <a:tr h="902770">
                <a:tc>
                  <a:txBody>
                    <a:bodyPr/>
                    <a:lstStyle/>
                    <a:p>
                      <a:pPr>
                        <a:spcAft>
                          <a:spcPts val="0"/>
                        </a:spcAft>
                      </a:pPr>
                      <a:r>
                        <a:rPr lang="en-US" sz="1200">
                          <a:solidFill>
                            <a:sysClr val="windowText" lastClr="000000"/>
                          </a:solidFill>
                          <a:effectLst/>
                        </a:rPr>
                        <a:t> </a:t>
                      </a:r>
                      <a:endParaRPr lang="en-GB" sz="1000">
                        <a:solidFill>
                          <a:sysClr val="windowText" lastClr="000000"/>
                        </a:solidFill>
                        <a:effectLst/>
                        <a:latin typeface="Times New Roman" panose="02020603050405020304" pitchFamily="18" charset="0"/>
                        <a:ea typeface="Times New Roman" panose="02020603050405020304" pitchFamily="18" charset="0"/>
                      </a:endParaRPr>
                    </a:p>
                  </a:txBody>
                  <a:tcPr marL="56423" marR="56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000" b="0" dirty="0">
                          <a:solidFill>
                            <a:sysClr val="windowText" lastClr="000000"/>
                          </a:solidFill>
                          <a:effectLst/>
                        </a:rPr>
                        <a:t> 5)</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latin typeface="Times New Roman" panose="02020603050405020304" pitchFamily="18" charset="0"/>
                        <a:ea typeface="Times New Roman" panose="02020603050405020304" pitchFamily="18" charset="0"/>
                      </a:endParaRPr>
                    </a:p>
                  </a:txBody>
                  <a:tcPr marL="56423" marR="56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3090410"/>
                  </a:ext>
                </a:extLst>
              </a:tr>
              <a:tr h="1053232">
                <a:tc>
                  <a:txBody>
                    <a:bodyPr/>
                    <a:lstStyle/>
                    <a:p>
                      <a:pPr>
                        <a:spcAft>
                          <a:spcPts val="0"/>
                        </a:spcAft>
                      </a:pPr>
                      <a:r>
                        <a:rPr lang="en-US" sz="1200">
                          <a:solidFill>
                            <a:sysClr val="windowText" lastClr="000000"/>
                          </a:solidFill>
                          <a:effectLst/>
                        </a:rPr>
                        <a:t> </a:t>
                      </a:r>
                      <a:endParaRPr lang="en-GB" sz="1000">
                        <a:solidFill>
                          <a:sysClr val="windowText" lastClr="000000"/>
                        </a:solidFill>
                        <a:effectLst/>
                      </a:endParaRPr>
                    </a:p>
                    <a:p>
                      <a:pPr>
                        <a:spcAft>
                          <a:spcPts val="0"/>
                        </a:spcAft>
                      </a:pPr>
                      <a:r>
                        <a:rPr lang="en-US" sz="1200">
                          <a:solidFill>
                            <a:sysClr val="windowText" lastClr="000000"/>
                          </a:solidFill>
                          <a:effectLst/>
                        </a:rPr>
                        <a:t>Part of the treaty that would have caused the least anger. </a:t>
                      </a:r>
                      <a:endParaRPr lang="en-GB" sz="1000">
                        <a:solidFill>
                          <a:sysClr val="windowText" lastClr="000000"/>
                        </a:solidFill>
                        <a:effectLst/>
                        <a:latin typeface="Times New Roman" panose="02020603050405020304" pitchFamily="18" charset="0"/>
                        <a:ea typeface="Times New Roman" panose="02020603050405020304" pitchFamily="18" charset="0"/>
                      </a:endParaRPr>
                    </a:p>
                  </a:txBody>
                  <a:tcPr marL="56423" marR="56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000" b="0" dirty="0">
                          <a:solidFill>
                            <a:sysClr val="windowText" lastClr="000000"/>
                          </a:solidFill>
                          <a:effectLst/>
                        </a:rPr>
                        <a:t> 6)</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endParaRPr>
                    </a:p>
                    <a:p>
                      <a:pPr>
                        <a:spcAft>
                          <a:spcPts val="0"/>
                        </a:spcAft>
                      </a:pPr>
                      <a:r>
                        <a:rPr lang="en-US" sz="1000" b="0" dirty="0">
                          <a:solidFill>
                            <a:sysClr val="windowText" lastClr="000000"/>
                          </a:solidFill>
                          <a:effectLst/>
                        </a:rPr>
                        <a:t> </a:t>
                      </a:r>
                      <a:endParaRPr lang="en-GB" sz="1000" b="0" dirty="0">
                        <a:solidFill>
                          <a:sysClr val="windowText" lastClr="000000"/>
                        </a:solidFill>
                        <a:effectLst/>
                        <a:latin typeface="Times New Roman" panose="02020603050405020304" pitchFamily="18" charset="0"/>
                        <a:ea typeface="Times New Roman" panose="02020603050405020304" pitchFamily="18" charset="0"/>
                      </a:endParaRPr>
                    </a:p>
                  </a:txBody>
                  <a:tcPr marL="56423" marR="564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227732"/>
                  </a:ext>
                </a:extLst>
              </a:tr>
            </a:tbl>
          </a:graphicData>
        </a:graphic>
      </p:graphicFrame>
      <p:sp>
        <p:nvSpPr>
          <p:cNvPr id="3" name="AutoShape 1">
            <a:extLst>
              <a:ext uri="{FF2B5EF4-FFF2-40B4-BE49-F238E27FC236}">
                <a16:creationId xmlns:a16="http://schemas.microsoft.com/office/drawing/2014/main" id="{30C19E55-6BAA-45E6-925E-D492BFE889E6}"/>
              </a:ext>
            </a:extLst>
          </p:cNvPr>
          <p:cNvSpPr>
            <a:spLocks noChangeArrowheads="1"/>
          </p:cNvSpPr>
          <p:nvPr/>
        </p:nvSpPr>
        <p:spPr bwMode="auto">
          <a:xfrm>
            <a:off x="351130" y="3491165"/>
            <a:ext cx="772696" cy="3523245"/>
          </a:xfrm>
          <a:prstGeom prst="upDownArrow">
            <a:avLst>
              <a:gd name="adj1" fmla="val 50000"/>
              <a:gd name="adj2" fmla="val 71452"/>
            </a:avLst>
          </a:prstGeom>
          <a:solidFill>
            <a:srgbClr val="000000"/>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19" name="TextBox 18">
            <a:extLst>
              <a:ext uri="{FF2B5EF4-FFF2-40B4-BE49-F238E27FC236}">
                <a16:creationId xmlns:a16="http://schemas.microsoft.com/office/drawing/2014/main" id="{3E4B0013-6F2D-4EAC-B00B-C11CAC6CD02F}"/>
              </a:ext>
            </a:extLst>
          </p:cNvPr>
          <p:cNvSpPr txBox="1"/>
          <p:nvPr/>
        </p:nvSpPr>
        <p:spPr>
          <a:xfrm>
            <a:off x="163554" y="8333873"/>
            <a:ext cx="6530891" cy="1200329"/>
          </a:xfrm>
          <a:prstGeom prst="rect">
            <a:avLst/>
          </a:prstGeom>
          <a:noFill/>
        </p:spPr>
        <p:txBody>
          <a:bodyPr wrap="square" rtlCol="0">
            <a:spAutoFit/>
          </a:bodyPr>
          <a:lstStyle/>
          <a:p>
            <a:r>
              <a:rPr lang="en-GB" sz="1200" b="1" u="sng" dirty="0"/>
              <a:t>Exam question</a:t>
            </a:r>
          </a:p>
          <a:p>
            <a:endParaRPr lang="en-GB" sz="1200" b="1" u="sng" dirty="0"/>
          </a:p>
          <a:p>
            <a:r>
              <a:rPr lang="en-GB" sz="1200" dirty="0"/>
              <a:t>Write an account of how the Treaty of Versailles caused problems for Germany. </a:t>
            </a:r>
          </a:p>
          <a:p>
            <a:pPr algn="r"/>
            <a:r>
              <a:rPr lang="en-GB" sz="1200" dirty="0"/>
              <a:t>(8 marks) </a:t>
            </a:r>
          </a:p>
          <a:p>
            <a:r>
              <a:rPr lang="en-GB" sz="1200" dirty="0"/>
              <a:t> </a:t>
            </a:r>
          </a:p>
          <a:p>
            <a:endParaRPr lang="en-GB" sz="1200" dirty="0"/>
          </a:p>
        </p:txBody>
      </p:sp>
      <p:pic>
        <p:nvPicPr>
          <p:cNvPr id="6" name="Picture 5">
            <a:extLst>
              <a:ext uri="{FF2B5EF4-FFF2-40B4-BE49-F238E27FC236}">
                <a16:creationId xmlns:a16="http://schemas.microsoft.com/office/drawing/2014/main" id="{4AF2327A-48D2-4810-B545-772C484C734C}"/>
              </a:ext>
            </a:extLst>
          </p:cNvPr>
          <p:cNvPicPr>
            <a:picLocks noChangeAspect="1"/>
          </p:cNvPicPr>
          <p:nvPr/>
        </p:nvPicPr>
        <p:blipFill>
          <a:blip r:embed="rId2"/>
          <a:stretch>
            <a:fillRect/>
          </a:stretch>
        </p:blipFill>
        <p:spPr>
          <a:xfrm>
            <a:off x="994040" y="113083"/>
            <a:ext cx="777118" cy="779524"/>
          </a:xfrm>
          <a:prstGeom prst="rect">
            <a:avLst/>
          </a:prstGeom>
        </p:spPr>
      </p:pic>
      <p:grpSp>
        <p:nvGrpSpPr>
          <p:cNvPr id="7" name="Group 6">
            <a:extLst>
              <a:ext uri="{FF2B5EF4-FFF2-40B4-BE49-F238E27FC236}">
                <a16:creationId xmlns:a16="http://schemas.microsoft.com/office/drawing/2014/main" id="{E891EE5B-8E3F-4E89-8BA1-D45E7AC4BB6F}"/>
              </a:ext>
            </a:extLst>
          </p:cNvPr>
          <p:cNvGrpSpPr/>
          <p:nvPr/>
        </p:nvGrpSpPr>
        <p:grpSpPr>
          <a:xfrm>
            <a:off x="32388" y="44484"/>
            <a:ext cx="1972910" cy="915210"/>
            <a:chOff x="32477" y="44484"/>
            <a:chExt cx="2053483" cy="915210"/>
          </a:xfrm>
        </p:grpSpPr>
        <p:sp>
          <p:nvSpPr>
            <p:cNvPr id="8" name="Rectangle 7">
              <a:extLst>
                <a:ext uri="{FF2B5EF4-FFF2-40B4-BE49-F238E27FC236}">
                  <a16:creationId xmlns:a16="http://schemas.microsoft.com/office/drawing/2014/main" id="{DC453980-CABC-4F6F-AF40-1512971EAA2F}"/>
                </a:ext>
              </a:extLst>
            </p:cNvPr>
            <p:cNvSpPr/>
            <p:nvPr/>
          </p:nvSpPr>
          <p:spPr>
            <a:xfrm>
              <a:off x="80211" y="45997"/>
              <a:ext cx="2005749"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2" descr="Seneca (@SenecaLearn) | Twitter">
              <a:extLst>
                <a:ext uri="{FF2B5EF4-FFF2-40B4-BE49-F238E27FC236}">
                  <a16:creationId xmlns:a16="http://schemas.microsoft.com/office/drawing/2014/main" id="{255C07E0-A652-4841-B19E-BBBC3D51EA05}"/>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45232" y="238783"/>
              <a:ext cx="503159" cy="5031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CD0A534-F84E-471D-BB09-64B977C3A9BE}"/>
                </a:ext>
              </a:extLst>
            </p:cNvPr>
            <p:cNvSpPr txBox="1"/>
            <p:nvPr/>
          </p:nvSpPr>
          <p:spPr>
            <a:xfrm rot="16200000">
              <a:off x="440464" y="298155"/>
              <a:ext cx="801462" cy="384416"/>
            </a:xfrm>
            <a:prstGeom prst="rect">
              <a:avLst/>
            </a:prstGeom>
            <a:noFill/>
          </p:spPr>
          <p:txBody>
            <a:bodyPr wrap="square" rtlCol="0">
              <a:spAutoFit/>
            </a:bodyPr>
            <a:lstStyle/>
            <a:p>
              <a:pPr algn="ctr"/>
              <a:r>
                <a:rPr lang="en-US" sz="900" dirty="0"/>
                <a:t>Ger &amp; Fr reaction</a:t>
              </a:r>
              <a:endParaRPr lang="en-GB" sz="900" dirty="0"/>
            </a:p>
          </p:txBody>
        </p:sp>
        <p:sp>
          <p:nvSpPr>
            <p:cNvPr id="11" name="TextBox 10">
              <a:extLst>
                <a:ext uri="{FF2B5EF4-FFF2-40B4-BE49-F238E27FC236}">
                  <a16:creationId xmlns:a16="http://schemas.microsoft.com/office/drawing/2014/main" id="{25FB4AF8-203B-432A-B2DC-28CFF9F0B46A}"/>
                </a:ext>
              </a:extLst>
            </p:cNvPr>
            <p:cNvSpPr txBox="1"/>
            <p:nvPr/>
          </p:nvSpPr>
          <p:spPr>
            <a:xfrm>
              <a:off x="32477" y="44484"/>
              <a:ext cx="728670" cy="184666"/>
            </a:xfrm>
            <a:prstGeom prst="rect">
              <a:avLst/>
            </a:prstGeom>
            <a:noFill/>
          </p:spPr>
          <p:txBody>
            <a:bodyPr wrap="square" rtlCol="0">
              <a:spAutoFit/>
            </a:bodyPr>
            <a:lstStyle/>
            <a:p>
              <a:endParaRPr lang="en-GB" sz="600" dirty="0"/>
            </a:p>
          </p:txBody>
        </p:sp>
      </p:grpSp>
    </p:spTree>
    <p:extLst>
      <p:ext uri="{BB962C8B-B14F-4D97-AF65-F5344CB8AC3E}">
        <p14:creationId xmlns:p14="http://schemas.microsoft.com/office/powerpoint/2010/main" val="3310643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F43299C-C625-4252-9C8A-6680902592C4}"/>
              </a:ext>
            </a:extLst>
          </p:cNvPr>
          <p:cNvSpPr txBox="1"/>
          <p:nvPr/>
        </p:nvSpPr>
        <p:spPr>
          <a:xfrm>
            <a:off x="0" y="1106594"/>
            <a:ext cx="6858000" cy="1569660"/>
          </a:xfrm>
          <a:prstGeom prst="rect">
            <a:avLst/>
          </a:prstGeom>
          <a:noFill/>
        </p:spPr>
        <p:txBody>
          <a:bodyPr wrap="square" rtlCol="0">
            <a:spAutoFit/>
          </a:bodyPr>
          <a:lstStyle/>
          <a:p>
            <a:r>
              <a:rPr lang="en-GB" sz="1200" dirty="0"/>
              <a:t>8) </a:t>
            </a:r>
            <a:r>
              <a:rPr lang="en-GB" sz="1200" dirty="0">
                <a:ea typeface="Times New Roman" panose="02020603050405020304" pitchFamily="18" charset="0"/>
                <a:cs typeface="Arial" panose="020B0604020202020204" pitchFamily="34" charset="0"/>
              </a:rPr>
              <a:t>Read the statements and add them to the correct side of the diagram to show if they are a strength or weakness of Versailles. </a:t>
            </a:r>
          </a:p>
          <a:p>
            <a:r>
              <a:rPr lang="en-US" sz="1200" b="1" dirty="0">
                <a:latin typeface="Calibri" panose="020F0502020204030204" pitchFamily="34" charset="0"/>
                <a:ea typeface="Times New Roman" panose="02020603050405020304" pitchFamily="18" charset="0"/>
                <a:cs typeface="Arial" panose="020B0604020202020204" pitchFamily="34" charset="0"/>
              </a:rPr>
              <a:t>Stretch yourself: </a:t>
            </a:r>
            <a:r>
              <a:rPr lang="en-US" sz="1200" dirty="0">
                <a:latin typeface="Calibri" panose="020F0502020204030204" pitchFamily="34" charset="0"/>
                <a:ea typeface="Times New Roman" panose="02020603050405020304" pitchFamily="18" charset="0"/>
                <a:cs typeface="Arial" panose="020B0604020202020204" pitchFamily="34" charset="0"/>
              </a:rPr>
              <a:t>Add an extra strength and/or weakness. Look back at the terms of the Treaty in this workbook or on the Knowledge </a:t>
            </a:r>
            <a:r>
              <a:rPr lang="en-US" sz="1200" dirty="0" err="1">
                <a:latin typeface="Calibri" panose="020F0502020204030204" pitchFamily="34" charset="0"/>
                <a:ea typeface="Times New Roman" panose="02020603050405020304" pitchFamily="18" charset="0"/>
                <a:cs typeface="Arial" panose="020B0604020202020204" pitchFamily="34" charset="0"/>
              </a:rPr>
              <a:t>Organiser</a:t>
            </a:r>
            <a:r>
              <a:rPr lang="en-US" sz="1200" dirty="0">
                <a:latin typeface="Calibri" panose="020F0502020204030204" pitchFamily="34" charset="0"/>
                <a:ea typeface="Times New Roman" panose="02020603050405020304" pitchFamily="18" charset="0"/>
                <a:cs typeface="Arial" panose="020B0604020202020204" pitchFamily="34" charset="0"/>
              </a:rPr>
              <a:t> so that you can use specific facts.</a:t>
            </a:r>
            <a:endParaRPr lang="en-GB" sz="1100" dirty="0">
              <a:latin typeface="Times New Roman" panose="02020603050405020304" pitchFamily="18" charset="0"/>
              <a:ea typeface="Times New Roman" panose="02020603050405020304" pitchFamily="18" charset="0"/>
            </a:endParaRPr>
          </a:p>
          <a:p>
            <a:endParaRPr lang="en-GB" sz="1200" dirty="0">
              <a:ea typeface="Times New Roman" panose="02020603050405020304" pitchFamily="18" charset="0"/>
            </a:endParaRPr>
          </a:p>
          <a:p>
            <a:r>
              <a:rPr lang="en-GB" sz="1200" dirty="0"/>
              <a:t> </a:t>
            </a:r>
          </a:p>
          <a:p>
            <a:r>
              <a:rPr lang="en-GB" sz="1200" dirty="0"/>
              <a:t> </a:t>
            </a:r>
          </a:p>
          <a:p>
            <a:endParaRPr lang="en-GB" sz="1200" dirty="0"/>
          </a:p>
        </p:txBody>
      </p:sp>
      <p:graphicFrame>
        <p:nvGraphicFramePr>
          <p:cNvPr id="5" name="Table 4">
            <a:extLst>
              <a:ext uri="{FF2B5EF4-FFF2-40B4-BE49-F238E27FC236}">
                <a16:creationId xmlns:a16="http://schemas.microsoft.com/office/drawing/2014/main" id="{F6FDD965-3A50-4BEE-A63F-E770A87CB741}"/>
              </a:ext>
            </a:extLst>
          </p:cNvPr>
          <p:cNvGraphicFramePr>
            <a:graphicFrameLocks noGrp="1"/>
          </p:cNvGraphicFramePr>
          <p:nvPr>
            <p:extLst>
              <p:ext uri="{D42A27DB-BD31-4B8C-83A1-F6EECF244321}">
                <p14:modId xmlns:p14="http://schemas.microsoft.com/office/powerpoint/2010/main" val="290248318"/>
              </p:ext>
            </p:extLst>
          </p:nvPr>
        </p:nvGraphicFramePr>
        <p:xfrm>
          <a:off x="0" y="2232494"/>
          <a:ext cx="6858000" cy="2205266"/>
        </p:xfrm>
        <a:graphic>
          <a:graphicData uri="http://schemas.openxmlformats.org/drawingml/2006/table">
            <a:tbl>
              <a:tblPr firstRow="1" firstCol="1" lastRow="1" lastCol="1" bandRow="1" bandCol="1">
                <a:tableStyleId>{5C22544A-7EE6-4342-B048-85BDC9FD1C3A}</a:tableStyleId>
              </a:tblPr>
              <a:tblGrid>
                <a:gridCol w="3428693">
                  <a:extLst>
                    <a:ext uri="{9D8B030D-6E8A-4147-A177-3AD203B41FA5}">
                      <a16:colId xmlns:a16="http://schemas.microsoft.com/office/drawing/2014/main" val="2845289812"/>
                    </a:ext>
                  </a:extLst>
                </a:gridCol>
                <a:gridCol w="3429307">
                  <a:extLst>
                    <a:ext uri="{9D8B030D-6E8A-4147-A177-3AD203B41FA5}">
                      <a16:colId xmlns:a16="http://schemas.microsoft.com/office/drawing/2014/main" val="3173309752"/>
                    </a:ext>
                  </a:extLst>
                </a:gridCol>
              </a:tblGrid>
              <a:tr h="370318">
                <a:tc>
                  <a:txBody>
                    <a:bodyPr/>
                    <a:lstStyle/>
                    <a:p>
                      <a:pPr algn="ctr">
                        <a:spcAft>
                          <a:spcPts val="0"/>
                        </a:spcAft>
                      </a:pPr>
                      <a:r>
                        <a:rPr lang="en-GB" sz="800" b="0" dirty="0">
                          <a:solidFill>
                            <a:sysClr val="windowText" lastClr="000000"/>
                          </a:solidFill>
                          <a:effectLst/>
                        </a:rPr>
                        <a:t>The Treaty of Versailles did bring peace at the end of the most devastating war that the world had seen. The League of Nations was also set up to keep peace in the future. </a:t>
                      </a:r>
                      <a:endParaRPr lang="en-GB" sz="1000" b="0" dirty="0">
                        <a:solidFill>
                          <a:sysClr val="windowText" lastClr="000000"/>
                        </a:solidFill>
                        <a:effectLst/>
                        <a:latin typeface="Times New Roman" panose="02020603050405020304" pitchFamily="18" charset="0"/>
                        <a:ea typeface="Times New Roman" panose="02020603050405020304" pitchFamily="18" charset="0"/>
                      </a:endParaRPr>
                    </a:p>
                  </a:txBody>
                  <a:tcPr marL="57217" marR="57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800" b="0">
                          <a:solidFill>
                            <a:sysClr val="windowText" lastClr="000000"/>
                          </a:solidFill>
                          <a:effectLst/>
                        </a:rPr>
                        <a:t>When the American government refused to sign the Treaty and did not join the League of Nations, the whole settlement was less secure.</a:t>
                      </a:r>
                      <a:endParaRPr lang="en-GB" sz="1000" b="0">
                        <a:solidFill>
                          <a:sysClr val="windowText" lastClr="000000"/>
                        </a:solidFill>
                        <a:effectLst/>
                        <a:latin typeface="Times New Roman" panose="02020603050405020304" pitchFamily="18" charset="0"/>
                        <a:ea typeface="Times New Roman" panose="02020603050405020304" pitchFamily="18" charset="0"/>
                      </a:endParaRPr>
                    </a:p>
                  </a:txBody>
                  <a:tcPr marL="57217" marR="57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323647"/>
                  </a:ext>
                </a:extLst>
              </a:tr>
              <a:tr h="371908">
                <a:tc>
                  <a:txBody>
                    <a:bodyPr/>
                    <a:lstStyle/>
                    <a:p>
                      <a:pPr algn="ctr">
                        <a:spcAft>
                          <a:spcPts val="0"/>
                        </a:spcAft>
                      </a:pPr>
                      <a:r>
                        <a:rPr lang="en-GB" sz="800" b="0" dirty="0">
                          <a:solidFill>
                            <a:sysClr val="windowText" lastClr="000000"/>
                          </a:solidFill>
                          <a:effectLst/>
                        </a:rPr>
                        <a:t>The Germans thought the Treaty would be based on Wilson’s Fourteen Points. If they had known that so few of these would make it through to the final Treaty, they may not have signed the armistice.</a:t>
                      </a:r>
                      <a:endParaRPr lang="en-GB" sz="1000" b="0" dirty="0">
                        <a:solidFill>
                          <a:sysClr val="windowText" lastClr="000000"/>
                        </a:solidFill>
                        <a:effectLst/>
                        <a:latin typeface="Times New Roman" panose="02020603050405020304" pitchFamily="18" charset="0"/>
                        <a:ea typeface="Times New Roman" panose="02020603050405020304" pitchFamily="18" charset="0"/>
                      </a:endParaRPr>
                    </a:p>
                  </a:txBody>
                  <a:tcPr marL="57217" marR="57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800" b="0" dirty="0">
                          <a:solidFill>
                            <a:sysClr val="windowText" lastClr="000000"/>
                          </a:solidFill>
                          <a:effectLst/>
                        </a:rPr>
                        <a:t>The Treaty punished Germany enough to want revenge, but not enough to stop her from recovering. Germany remained one country with a population of 60 million compared to 40 million of France.</a:t>
                      </a:r>
                      <a:endParaRPr lang="en-GB" sz="1000" b="0" dirty="0">
                        <a:solidFill>
                          <a:sysClr val="windowText" lastClr="000000"/>
                        </a:solidFill>
                        <a:effectLst/>
                        <a:latin typeface="Times New Roman" panose="02020603050405020304" pitchFamily="18" charset="0"/>
                        <a:ea typeface="Times New Roman" panose="02020603050405020304" pitchFamily="18" charset="0"/>
                      </a:endParaRPr>
                    </a:p>
                  </a:txBody>
                  <a:tcPr marL="57217" marR="57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039936"/>
                  </a:ext>
                </a:extLst>
              </a:tr>
              <a:tr h="457732">
                <a:tc>
                  <a:txBody>
                    <a:bodyPr/>
                    <a:lstStyle/>
                    <a:p>
                      <a:pPr algn="ctr">
                        <a:spcAft>
                          <a:spcPts val="0"/>
                        </a:spcAft>
                      </a:pPr>
                      <a:r>
                        <a:rPr lang="en-GB" sz="800" b="0" dirty="0">
                          <a:solidFill>
                            <a:sysClr val="windowText" lastClr="000000"/>
                          </a:solidFill>
                          <a:effectLst/>
                        </a:rPr>
                        <a:t>The causes of the First World War were very complex, yet Germany was forced to accept full responsibility. Causes such as the arms race, where Britain and Germany competed to have the biggest navy and empires, were not Germany’s fault alone. </a:t>
                      </a:r>
                      <a:endParaRPr lang="en-GB" sz="1000" b="0" dirty="0">
                        <a:solidFill>
                          <a:sysClr val="windowText" lastClr="000000"/>
                        </a:solidFill>
                        <a:effectLst/>
                        <a:latin typeface="Times New Roman" panose="02020603050405020304" pitchFamily="18" charset="0"/>
                        <a:ea typeface="Times New Roman" panose="02020603050405020304" pitchFamily="18" charset="0"/>
                      </a:endParaRPr>
                    </a:p>
                  </a:txBody>
                  <a:tcPr marL="57217" marR="57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800" b="0" dirty="0">
                          <a:solidFill>
                            <a:sysClr val="windowText" lastClr="000000"/>
                          </a:solidFill>
                          <a:effectLst/>
                        </a:rPr>
                        <a:t>It was normal for the losers of a war to agree to harsh terms. During the war Germany had made Russia sign a treaty that took away more than a quarter of its farmland and population. This shows if Germany had won the war they would have treated the Allies even harsher. </a:t>
                      </a:r>
                      <a:endParaRPr lang="en-GB" sz="1000" b="0" dirty="0">
                        <a:solidFill>
                          <a:sysClr val="windowText" lastClr="000000"/>
                        </a:solidFill>
                        <a:effectLst/>
                        <a:latin typeface="Times New Roman" panose="02020603050405020304" pitchFamily="18" charset="0"/>
                        <a:ea typeface="Times New Roman" panose="02020603050405020304" pitchFamily="18" charset="0"/>
                      </a:endParaRPr>
                    </a:p>
                  </a:txBody>
                  <a:tcPr marL="57217" marR="57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2253077"/>
                  </a:ext>
                </a:extLst>
              </a:tr>
              <a:tr h="343299">
                <a:tc>
                  <a:txBody>
                    <a:bodyPr/>
                    <a:lstStyle/>
                    <a:p>
                      <a:pPr algn="ctr">
                        <a:spcAft>
                          <a:spcPts val="0"/>
                        </a:spcAft>
                      </a:pPr>
                      <a:r>
                        <a:rPr lang="en-GB" sz="800" b="0">
                          <a:solidFill>
                            <a:sysClr val="windowText" lastClr="000000"/>
                          </a:solidFill>
                          <a:effectLst/>
                        </a:rPr>
                        <a:t>The Rhineland was demilitarised, so no German troops were allowed into this area near the French border. This made France feel more secure.</a:t>
                      </a:r>
                      <a:endParaRPr lang="en-GB" sz="1000" b="0">
                        <a:solidFill>
                          <a:sysClr val="windowText" lastClr="000000"/>
                        </a:solidFill>
                        <a:effectLst/>
                        <a:latin typeface="Times New Roman" panose="02020603050405020304" pitchFamily="18" charset="0"/>
                        <a:ea typeface="Times New Roman" panose="02020603050405020304" pitchFamily="18" charset="0"/>
                      </a:endParaRPr>
                    </a:p>
                  </a:txBody>
                  <a:tcPr marL="57217" marR="57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800" b="0" dirty="0">
                          <a:solidFill>
                            <a:sysClr val="windowText" lastClr="000000"/>
                          </a:solidFill>
                          <a:effectLst/>
                        </a:rPr>
                        <a:t>Many people across the world said that the Treaty was too harsh and that it would lead to another war. Lloyd George predicted there would be another war in just 25 years.</a:t>
                      </a:r>
                      <a:endParaRPr lang="en-GB" sz="1000" b="0" dirty="0">
                        <a:solidFill>
                          <a:sysClr val="windowText" lastClr="000000"/>
                        </a:solidFill>
                        <a:effectLst/>
                        <a:latin typeface="Times New Roman" panose="02020603050405020304" pitchFamily="18" charset="0"/>
                        <a:ea typeface="Times New Roman" panose="02020603050405020304" pitchFamily="18" charset="0"/>
                      </a:endParaRPr>
                    </a:p>
                  </a:txBody>
                  <a:tcPr marL="57217" marR="57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610641"/>
                  </a:ext>
                </a:extLst>
              </a:tr>
              <a:tr h="599184">
                <a:tc>
                  <a:txBody>
                    <a:bodyPr/>
                    <a:lstStyle/>
                    <a:p>
                      <a:pPr algn="ctr">
                        <a:spcAft>
                          <a:spcPts val="0"/>
                        </a:spcAft>
                      </a:pPr>
                      <a:r>
                        <a:rPr lang="en-GB" sz="800" b="0">
                          <a:solidFill>
                            <a:sysClr val="windowText" lastClr="000000"/>
                          </a:solidFill>
                          <a:effectLst/>
                        </a:rPr>
                        <a:t>With its economy destroyed by the war, the reparations crippled Germany even more. German hatred of the treaty also created a general resistance to paying. In 1921 French, British and Belgium troops had to invade the Ruhr (an industrial area of Germany) to force the Germans to pay reparations.  </a:t>
                      </a:r>
                      <a:endParaRPr lang="en-GB" sz="1000" b="0">
                        <a:solidFill>
                          <a:sysClr val="windowText" lastClr="000000"/>
                        </a:solidFill>
                        <a:effectLst/>
                        <a:latin typeface="Times New Roman" panose="02020603050405020304" pitchFamily="18" charset="0"/>
                        <a:ea typeface="Times New Roman" panose="02020603050405020304" pitchFamily="18" charset="0"/>
                      </a:endParaRPr>
                    </a:p>
                  </a:txBody>
                  <a:tcPr marL="57217" marR="57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800" b="0" dirty="0">
                          <a:solidFill>
                            <a:sysClr val="windowText" lastClr="000000"/>
                          </a:solidFill>
                          <a:effectLst/>
                        </a:rPr>
                        <a:t>Germany lost 10% of its land. German families were forced off land they had owned for generations as it was claimed by other countries under the terms of the Treaty. Other Germans found themselves under foreign control and feared persecution, especially as Germany had been forced to accept the ‘War Guilt Clause.’</a:t>
                      </a:r>
                      <a:endParaRPr lang="en-GB" sz="1000" b="0" dirty="0">
                        <a:solidFill>
                          <a:sysClr val="windowText" lastClr="000000"/>
                        </a:solidFill>
                        <a:effectLst/>
                        <a:latin typeface="Times New Roman" panose="02020603050405020304" pitchFamily="18" charset="0"/>
                        <a:ea typeface="Times New Roman" panose="02020603050405020304" pitchFamily="18" charset="0"/>
                      </a:endParaRPr>
                    </a:p>
                  </a:txBody>
                  <a:tcPr marL="57217" marR="57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6458942"/>
                  </a:ext>
                </a:extLst>
              </a:tr>
            </a:tbl>
          </a:graphicData>
        </a:graphic>
      </p:graphicFrame>
      <p:graphicFrame>
        <p:nvGraphicFramePr>
          <p:cNvPr id="6" name="Table 5">
            <a:extLst>
              <a:ext uri="{FF2B5EF4-FFF2-40B4-BE49-F238E27FC236}">
                <a16:creationId xmlns:a16="http://schemas.microsoft.com/office/drawing/2014/main" id="{821881C7-DF81-4C84-AB3E-2FDC5510DF3B}"/>
              </a:ext>
            </a:extLst>
          </p:cNvPr>
          <p:cNvGraphicFramePr>
            <a:graphicFrameLocks noGrp="1"/>
          </p:cNvGraphicFramePr>
          <p:nvPr>
            <p:extLst>
              <p:ext uri="{D42A27DB-BD31-4B8C-83A1-F6EECF244321}">
                <p14:modId xmlns:p14="http://schemas.microsoft.com/office/powerpoint/2010/main" val="476757774"/>
              </p:ext>
            </p:extLst>
          </p:nvPr>
        </p:nvGraphicFramePr>
        <p:xfrm>
          <a:off x="0" y="5131593"/>
          <a:ext cx="6858000" cy="3073945"/>
        </p:xfrm>
        <a:graphic>
          <a:graphicData uri="http://schemas.openxmlformats.org/drawingml/2006/table">
            <a:tbl>
              <a:tblPr firstRow="1" firstCol="1" bandRow="1">
                <a:tableStyleId>{5C22544A-7EE6-4342-B048-85BDC9FD1C3A}</a:tableStyleId>
              </a:tblPr>
              <a:tblGrid>
                <a:gridCol w="3428689">
                  <a:extLst>
                    <a:ext uri="{9D8B030D-6E8A-4147-A177-3AD203B41FA5}">
                      <a16:colId xmlns:a16="http://schemas.microsoft.com/office/drawing/2014/main" val="1093288938"/>
                    </a:ext>
                  </a:extLst>
                </a:gridCol>
                <a:gridCol w="3429311">
                  <a:extLst>
                    <a:ext uri="{9D8B030D-6E8A-4147-A177-3AD203B41FA5}">
                      <a16:colId xmlns:a16="http://schemas.microsoft.com/office/drawing/2014/main" val="2389266651"/>
                    </a:ext>
                  </a:extLst>
                </a:gridCol>
              </a:tblGrid>
              <a:tr h="614789">
                <a:tc>
                  <a:txBody>
                    <a:bodyPr/>
                    <a:lstStyle/>
                    <a:p>
                      <a:pPr algn="l">
                        <a:spcAft>
                          <a:spcPts val="0"/>
                        </a:spcAft>
                      </a:pPr>
                      <a:r>
                        <a:rPr lang="en-US" sz="1700" dirty="0">
                          <a:solidFill>
                            <a:sysClr val="windowText" lastClr="000000"/>
                          </a:solidFill>
                          <a:effectLst/>
                        </a:rPr>
                        <a:t> </a:t>
                      </a:r>
                      <a:endParaRPr lang="en-GB" sz="1000" dirty="0">
                        <a:solidFill>
                          <a:sysClr val="windowText" lastClr="000000"/>
                        </a:solidFill>
                        <a:effectLst/>
                        <a:latin typeface="Times New Roman" panose="02020603050405020304" pitchFamily="18" charset="0"/>
                        <a:ea typeface="Times New Roman" panose="02020603050405020304" pitchFamily="18" charset="0"/>
                      </a:endParaRPr>
                    </a:p>
                  </a:txBody>
                  <a:tcPr marL="57954" marR="57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en-US" sz="1700">
                          <a:solidFill>
                            <a:sysClr val="windowText" lastClr="000000"/>
                          </a:solidFill>
                          <a:effectLst/>
                        </a:rPr>
                        <a:t> </a:t>
                      </a:r>
                      <a:endParaRPr lang="en-GB" sz="1000">
                        <a:solidFill>
                          <a:sysClr val="windowText" lastClr="000000"/>
                        </a:solidFill>
                        <a:effectLst/>
                        <a:latin typeface="Times New Roman" panose="02020603050405020304" pitchFamily="18" charset="0"/>
                        <a:ea typeface="Times New Roman" panose="02020603050405020304" pitchFamily="18" charset="0"/>
                      </a:endParaRPr>
                    </a:p>
                  </a:txBody>
                  <a:tcPr marL="57954" marR="57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2247454"/>
                  </a:ext>
                </a:extLst>
              </a:tr>
              <a:tr h="614789">
                <a:tc>
                  <a:txBody>
                    <a:bodyPr/>
                    <a:lstStyle/>
                    <a:p>
                      <a:pPr algn="l">
                        <a:spcAft>
                          <a:spcPts val="0"/>
                        </a:spcAft>
                      </a:pPr>
                      <a:r>
                        <a:rPr lang="en-US" sz="1700">
                          <a:solidFill>
                            <a:sysClr val="windowText" lastClr="000000"/>
                          </a:solidFill>
                          <a:effectLst/>
                        </a:rPr>
                        <a:t> </a:t>
                      </a:r>
                      <a:endParaRPr lang="en-GB" sz="1000">
                        <a:solidFill>
                          <a:sysClr val="windowText" lastClr="000000"/>
                        </a:solidFill>
                        <a:effectLst/>
                        <a:latin typeface="Times New Roman" panose="02020603050405020304" pitchFamily="18" charset="0"/>
                        <a:ea typeface="Times New Roman" panose="02020603050405020304" pitchFamily="18" charset="0"/>
                      </a:endParaRPr>
                    </a:p>
                  </a:txBody>
                  <a:tcPr marL="57954" marR="57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en-US" sz="1700" dirty="0">
                          <a:solidFill>
                            <a:sysClr val="windowText" lastClr="000000"/>
                          </a:solidFill>
                          <a:effectLst/>
                        </a:rPr>
                        <a:t> </a:t>
                      </a:r>
                      <a:endParaRPr lang="en-GB" sz="1000" dirty="0">
                        <a:solidFill>
                          <a:sysClr val="windowText" lastClr="000000"/>
                        </a:solidFill>
                        <a:effectLst/>
                        <a:latin typeface="Times New Roman" panose="02020603050405020304" pitchFamily="18" charset="0"/>
                        <a:ea typeface="Times New Roman" panose="02020603050405020304" pitchFamily="18" charset="0"/>
                      </a:endParaRPr>
                    </a:p>
                  </a:txBody>
                  <a:tcPr marL="57954" marR="57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326910"/>
                  </a:ext>
                </a:extLst>
              </a:tr>
              <a:tr h="614789">
                <a:tc>
                  <a:txBody>
                    <a:bodyPr/>
                    <a:lstStyle/>
                    <a:p>
                      <a:pPr algn="l">
                        <a:spcAft>
                          <a:spcPts val="0"/>
                        </a:spcAft>
                      </a:pPr>
                      <a:r>
                        <a:rPr lang="en-US" sz="1700">
                          <a:solidFill>
                            <a:sysClr val="windowText" lastClr="000000"/>
                          </a:solidFill>
                          <a:effectLst/>
                        </a:rPr>
                        <a:t> </a:t>
                      </a:r>
                      <a:endParaRPr lang="en-GB" sz="1000">
                        <a:solidFill>
                          <a:sysClr val="windowText" lastClr="000000"/>
                        </a:solidFill>
                        <a:effectLst/>
                        <a:latin typeface="Times New Roman" panose="02020603050405020304" pitchFamily="18" charset="0"/>
                        <a:ea typeface="Times New Roman" panose="02020603050405020304" pitchFamily="18" charset="0"/>
                      </a:endParaRPr>
                    </a:p>
                  </a:txBody>
                  <a:tcPr marL="57954" marR="57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en-US" sz="1700" dirty="0">
                          <a:solidFill>
                            <a:sysClr val="windowText" lastClr="000000"/>
                          </a:solidFill>
                          <a:effectLst/>
                        </a:rPr>
                        <a:t> </a:t>
                      </a:r>
                      <a:endParaRPr lang="en-GB" sz="1000" dirty="0">
                        <a:solidFill>
                          <a:sysClr val="windowText" lastClr="000000"/>
                        </a:solidFill>
                        <a:effectLst/>
                        <a:latin typeface="Times New Roman" panose="02020603050405020304" pitchFamily="18" charset="0"/>
                        <a:ea typeface="Times New Roman" panose="02020603050405020304" pitchFamily="18" charset="0"/>
                      </a:endParaRPr>
                    </a:p>
                  </a:txBody>
                  <a:tcPr marL="57954" marR="57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0562983"/>
                  </a:ext>
                </a:extLst>
              </a:tr>
              <a:tr h="614789">
                <a:tc>
                  <a:txBody>
                    <a:bodyPr/>
                    <a:lstStyle/>
                    <a:p>
                      <a:pPr algn="l">
                        <a:spcAft>
                          <a:spcPts val="0"/>
                        </a:spcAft>
                      </a:pPr>
                      <a:r>
                        <a:rPr lang="en-US" sz="1700">
                          <a:solidFill>
                            <a:sysClr val="windowText" lastClr="000000"/>
                          </a:solidFill>
                          <a:effectLst/>
                        </a:rPr>
                        <a:t> </a:t>
                      </a:r>
                      <a:endParaRPr lang="en-GB" sz="1000">
                        <a:solidFill>
                          <a:sysClr val="windowText" lastClr="000000"/>
                        </a:solidFill>
                        <a:effectLst/>
                        <a:latin typeface="Times New Roman" panose="02020603050405020304" pitchFamily="18" charset="0"/>
                        <a:ea typeface="Times New Roman" panose="02020603050405020304" pitchFamily="18" charset="0"/>
                      </a:endParaRPr>
                    </a:p>
                  </a:txBody>
                  <a:tcPr marL="57954" marR="57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en-US" sz="1700" dirty="0">
                          <a:solidFill>
                            <a:sysClr val="windowText" lastClr="000000"/>
                          </a:solidFill>
                          <a:effectLst/>
                        </a:rPr>
                        <a:t> </a:t>
                      </a:r>
                      <a:endParaRPr lang="en-GB" sz="1000" dirty="0">
                        <a:solidFill>
                          <a:sysClr val="windowText" lastClr="000000"/>
                        </a:solidFill>
                        <a:effectLst/>
                        <a:latin typeface="Times New Roman" panose="02020603050405020304" pitchFamily="18" charset="0"/>
                        <a:ea typeface="Times New Roman" panose="02020603050405020304" pitchFamily="18" charset="0"/>
                      </a:endParaRPr>
                    </a:p>
                  </a:txBody>
                  <a:tcPr marL="57954" marR="57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1644060"/>
                  </a:ext>
                </a:extLst>
              </a:tr>
              <a:tr h="614789">
                <a:tc>
                  <a:txBody>
                    <a:bodyPr/>
                    <a:lstStyle/>
                    <a:p>
                      <a:pPr algn="l">
                        <a:spcAft>
                          <a:spcPts val="0"/>
                        </a:spcAft>
                      </a:pPr>
                      <a:r>
                        <a:rPr lang="en-US" sz="1700">
                          <a:solidFill>
                            <a:sysClr val="windowText" lastClr="000000"/>
                          </a:solidFill>
                          <a:effectLst/>
                        </a:rPr>
                        <a:t> </a:t>
                      </a:r>
                      <a:endParaRPr lang="en-GB" sz="1000">
                        <a:solidFill>
                          <a:sysClr val="windowText" lastClr="000000"/>
                        </a:solidFill>
                        <a:effectLst/>
                        <a:latin typeface="Times New Roman" panose="02020603050405020304" pitchFamily="18" charset="0"/>
                        <a:ea typeface="Times New Roman" panose="02020603050405020304" pitchFamily="18" charset="0"/>
                      </a:endParaRPr>
                    </a:p>
                  </a:txBody>
                  <a:tcPr marL="57954" marR="57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en-US" sz="1700" dirty="0">
                          <a:solidFill>
                            <a:sysClr val="windowText" lastClr="000000"/>
                          </a:solidFill>
                          <a:effectLst/>
                        </a:rPr>
                        <a:t> </a:t>
                      </a:r>
                      <a:endParaRPr lang="en-GB" sz="1000" dirty="0">
                        <a:solidFill>
                          <a:sysClr val="windowText" lastClr="000000"/>
                        </a:solidFill>
                        <a:effectLst/>
                        <a:latin typeface="Times New Roman" panose="02020603050405020304" pitchFamily="18" charset="0"/>
                        <a:ea typeface="Times New Roman" panose="02020603050405020304" pitchFamily="18" charset="0"/>
                      </a:endParaRPr>
                    </a:p>
                  </a:txBody>
                  <a:tcPr marL="57954" marR="57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9642858"/>
                  </a:ext>
                </a:extLst>
              </a:tr>
            </a:tbl>
          </a:graphicData>
        </a:graphic>
      </p:graphicFrame>
      <p:pic>
        <p:nvPicPr>
          <p:cNvPr id="7169" name="Picture 1" descr="normal_ian-symbol-balance2[1]">
            <a:extLst>
              <a:ext uri="{FF2B5EF4-FFF2-40B4-BE49-F238E27FC236}">
                <a16:creationId xmlns:a16="http://schemas.microsoft.com/office/drawing/2014/main" id="{A8946B8D-23E4-44A2-860B-9D073400212B}"/>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4935101"/>
            <a:ext cx="6863585" cy="3703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Rectangle 6">
            <a:extLst>
              <a:ext uri="{FF2B5EF4-FFF2-40B4-BE49-F238E27FC236}">
                <a16:creationId xmlns:a16="http://schemas.microsoft.com/office/drawing/2014/main" id="{BD51E19B-D133-4883-8D49-F959FFE0FC2B}"/>
              </a:ext>
            </a:extLst>
          </p:cNvPr>
          <p:cNvSpPr/>
          <p:nvPr/>
        </p:nvSpPr>
        <p:spPr>
          <a:xfrm>
            <a:off x="-168442" y="4664015"/>
            <a:ext cx="7194884" cy="369332"/>
          </a:xfrm>
          <a:prstGeom prst="rect">
            <a:avLst/>
          </a:prstGeom>
        </p:spPr>
        <p:txBody>
          <a:bodyPr wrap="square">
            <a:spAutoFit/>
          </a:bodyPr>
          <a:lstStyle/>
          <a:p>
            <a:pPr algn="ctr">
              <a:spcAft>
                <a:spcPts val="0"/>
              </a:spcAft>
            </a:pPr>
            <a:r>
              <a:rPr lang="en-GB" b="1" dirty="0">
                <a:latin typeface="Calibri" panose="020F0502020204030204" pitchFamily="34" charset="0"/>
                <a:ea typeface="Times New Roman" panose="02020603050405020304" pitchFamily="18" charset="0"/>
                <a:cs typeface="Times New Roman" panose="02020603050405020304" pitchFamily="18" charset="0"/>
              </a:rPr>
              <a:t>STRENGTHS                                                     WEAKNESSES</a:t>
            </a:r>
            <a:endParaRPr lang="en-GB" sz="1100" dirty="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C0E8FCC4-51DA-46CB-8DD7-48D188FAC4CB}"/>
              </a:ext>
            </a:extLst>
          </p:cNvPr>
          <p:cNvPicPr>
            <a:picLocks noChangeAspect="1"/>
          </p:cNvPicPr>
          <p:nvPr/>
        </p:nvPicPr>
        <p:blipFill>
          <a:blip r:embed="rId3"/>
          <a:stretch>
            <a:fillRect/>
          </a:stretch>
        </p:blipFill>
        <p:spPr>
          <a:xfrm rot="16200000">
            <a:off x="1154524" y="145747"/>
            <a:ext cx="690291" cy="689231"/>
          </a:xfrm>
          <a:prstGeom prst="rect">
            <a:avLst/>
          </a:prstGeom>
        </p:spPr>
      </p:pic>
      <p:grpSp>
        <p:nvGrpSpPr>
          <p:cNvPr id="10" name="Group 9">
            <a:extLst>
              <a:ext uri="{FF2B5EF4-FFF2-40B4-BE49-F238E27FC236}">
                <a16:creationId xmlns:a16="http://schemas.microsoft.com/office/drawing/2014/main" id="{5A1B178C-7207-4D75-A49D-838C26ADC88E}"/>
              </a:ext>
            </a:extLst>
          </p:cNvPr>
          <p:cNvGrpSpPr/>
          <p:nvPr/>
        </p:nvGrpSpPr>
        <p:grpSpPr>
          <a:xfrm>
            <a:off x="32388" y="44484"/>
            <a:ext cx="1972910" cy="915210"/>
            <a:chOff x="32477" y="44484"/>
            <a:chExt cx="2053483" cy="915210"/>
          </a:xfrm>
        </p:grpSpPr>
        <p:sp>
          <p:nvSpPr>
            <p:cNvPr id="11" name="Rectangle 10">
              <a:extLst>
                <a:ext uri="{FF2B5EF4-FFF2-40B4-BE49-F238E27FC236}">
                  <a16:creationId xmlns:a16="http://schemas.microsoft.com/office/drawing/2014/main" id="{5D0FAC29-4C1E-4CED-9F8D-E184C1191243}"/>
                </a:ext>
              </a:extLst>
            </p:cNvPr>
            <p:cNvSpPr/>
            <p:nvPr/>
          </p:nvSpPr>
          <p:spPr>
            <a:xfrm>
              <a:off x="80211" y="45997"/>
              <a:ext cx="2005749"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2" descr="Seneca (@SenecaLearn) | Twitter">
              <a:extLst>
                <a:ext uri="{FF2B5EF4-FFF2-40B4-BE49-F238E27FC236}">
                  <a16:creationId xmlns:a16="http://schemas.microsoft.com/office/drawing/2014/main" id="{27BADEC1-AFD3-497B-B772-7117A0854082}"/>
                </a:ext>
              </a:extLst>
            </p:cNvPr>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65498" y="216313"/>
              <a:ext cx="503159" cy="50315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E861E9A-2435-4BE1-8597-52FC04B54A6F}"/>
                </a:ext>
              </a:extLst>
            </p:cNvPr>
            <p:cNvSpPr txBox="1"/>
            <p:nvPr/>
          </p:nvSpPr>
          <p:spPr>
            <a:xfrm rot="16200000">
              <a:off x="642149" y="370232"/>
              <a:ext cx="801462" cy="240259"/>
            </a:xfrm>
            <a:prstGeom prst="rect">
              <a:avLst/>
            </a:prstGeom>
            <a:noFill/>
          </p:spPr>
          <p:txBody>
            <a:bodyPr wrap="square" rtlCol="0">
              <a:spAutoFit/>
            </a:bodyPr>
            <a:lstStyle/>
            <a:p>
              <a:pPr algn="ctr"/>
              <a:r>
                <a:rPr lang="en-US" sz="900" dirty="0"/>
                <a:t>Topic test</a:t>
              </a:r>
              <a:endParaRPr lang="en-GB" sz="900" dirty="0"/>
            </a:p>
          </p:txBody>
        </p:sp>
        <p:sp>
          <p:nvSpPr>
            <p:cNvPr id="14" name="TextBox 13">
              <a:extLst>
                <a:ext uri="{FF2B5EF4-FFF2-40B4-BE49-F238E27FC236}">
                  <a16:creationId xmlns:a16="http://schemas.microsoft.com/office/drawing/2014/main" id="{3C3BC3F9-236C-46E3-B094-F9605BF44872}"/>
                </a:ext>
              </a:extLst>
            </p:cNvPr>
            <p:cNvSpPr txBox="1"/>
            <p:nvPr/>
          </p:nvSpPr>
          <p:spPr>
            <a:xfrm>
              <a:off x="32477" y="44484"/>
              <a:ext cx="728670" cy="184666"/>
            </a:xfrm>
            <a:prstGeom prst="rect">
              <a:avLst/>
            </a:prstGeom>
            <a:noFill/>
          </p:spPr>
          <p:txBody>
            <a:bodyPr wrap="square" rtlCol="0">
              <a:spAutoFit/>
            </a:bodyPr>
            <a:lstStyle/>
            <a:p>
              <a:endParaRPr lang="en-GB" sz="600" dirty="0"/>
            </a:p>
          </p:txBody>
        </p:sp>
      </p:grpSp>
    </p:spTree>
    <p:extLst>
      <p:ext uri="{BB962C8B-B14F-4D97-AF65-F5344CB8AC3E}">
        <p14:creationId xmlns:p14="http://schemas.microsoft.com/office/powerpoint/2010/main" val="540148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9E9A6-2E28-407B-90DC-5E075B29E53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88A6800-F2A6-4F0D-BF84-997F623B6E5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0837387-B7B1-415E-8D2D-91B4C0E40243}"/>
              </a:ext>
            </a:extLst>
          </p:cNvPr>
          <p:cNvPicPr>
            <a:picLocks noChangeAspect="1"/>
          </p:cNvPicPr>
          <p:nvPr/>
        </p:nvPicPr>
        <p:blipFill rotWithShape="1">
          <a:blip r:embed="rId2"/>
          <a:srcRect l="33860" t="15796" r="36491" b="13422"/>
          <a:stretch/>
        </p:blipFill>
        <p:spPr>
          <a:xfrm>
            <a:off x="-67021" y="91670"/>
            <a:ext cx="6992041" cy="9389214"/>
          </a:xfrm>
          <a:prstGeom prst="rect">
            <a:avLst/>
          </a:prstGeom>
        </p:spPr>
      </p:pic>
    </p:spTree>
    <p:extLst>
      <p:ext uri="{BB962C8B-B14F-4D97-AF65-F5344CB8AC3E}">
        <p14:creationId xmlns:p14="http://schemas.microsoft.com/office/powerpoint/2010/main" val="2381097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30DB0-D126-4F7E-9AF6-CF3E920985C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C859820-A2D8-4C7A-8430-C5EDD99B469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3296A1D-653E-41AD-AE23-3292FCAAE6E0}"/>
              </a:ext>
            </a:extLst>
          </p:cNvPr>
          <p:cNvPicPr>
            <a:picLocks noChangeAspect="1"/>
          </p:cNvPicPr>
          <p:nvPr/>
        </p:nvPicPr>
        <p:blipFill rotWithShape="1">
          <a:blip r:embed="rId2"/>
          <a:srcRect l="38693" t="33926" r="24270" b="20370"/>
          <a:stretch/>
        </p:blipFill>
        <p:spPr>
          <a:xfrm rot="16200000">
            <a:off x="-1347727" y="1637389"/>
            <a:ext cx="9553453" cy="6631221"/>
          </a:xfrm>
          <a:prstGeom prst="rect">
            <a:avLst/>
          </a:prstGeom>
        </p:spPr>
      </p:pic>
    </p:spTree>
    <p:extLst>
      <p:ext uri="{BB962C8B-B14F-4D97-AF65-F5344CB8AC3E}">
        <p14:creationId xmlns:p14="http://schemas.microsoft.com/office/powerpoint/2010/main" val="953955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A9713-C6D0-4E33-ABE0-207132E01A6B}"/>
              </a:ext>
            </a:extLst>
          </p:cNvPr>
          <p:cNvSpPr txBox="1"/>
          <p:nvPr/>
        </p:nvSpPr>
        <p:spPr>
          <a:xfrm rot="16200000">
            <a:off x="2167199" y="7932636"/>
            <a:ext cx="2743200" cy="1015663"/>
          </a:xfrm>
          <a:prstGeom prst="rect">
            <a:avLst/>
          </a:prstGeom>
          <a:noFill/>
        </p:spPr>
        <p:txBody>
          <a:bodyPr wrap="square" rtlCol="0">
            <a:spAutoFit/>
          </a:bodyPr>
          <a:lstStyle/>
          <a:p>
            <a:r>
              <a:rPr lang="en-GB" sz="1200" dirty="0"/>
              <a:t>10) Membership of the League of Nations. Use this source to help you answer the questions around it.   </a:t>
            </a:r>
          </a:p>
          <a:p>
            <a:r>
              <a:rPr lang="en-GB" sz="1200" dirty="0"/>
              <a:t> </a:t>
            </a:r>
          </a:p>
          <a:p>
            <a:endParaRPr lang="en-GB" sz="1200" dirty="0"/>
          </a:p>
        </p:txBody>
      </p:sp>
      <p:pic>
        <p:nvPicPr>
          <p:cNvPr id="6" name="Picture 7" descr="10003128">
            <a:extLst>
              <a:ext uri="{FF2B5EF4-FFF2-40B4-BE49-F238E27FC236}">
                <a16:creationId xmlns:a16="http://schemas.microsoft.com/office/drawing/2014/main" id="{26F65784-A84F-454B-BA04-00461A751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008521" y="3243391"/>
            <a:ext cx="4840957" cy="341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F627A9E-5069-4548-8ED6-B23C4C4C8B7B}"/>
              </a:ext>
            </a:extLst>
          </p:cNvPr>
          <p:cNvSpPr txBox="1"/>
          <p:nvPr/>
        </p:nvSpPr>
        <p:spPr>
          <a:xfrm rot="16200000">
            <a:off x="-1220252" y="1336556"/>
            <a:ext cx="4379494" cy="1938992"/>
          </a:xfrm>
          <a:prstGeom prst="rect">
            <a:avLst/>
          </a:prstGeom>
          <a:noFill/>
        </p:spPr>
        <p:txBody>
          <a:bodyPr wrap="square" rtlCol="0">
            <a:spAutoFit/>
          </a:bodyPr>
          <a:lstStyle/>
          <a:p>
            <a:r>
              <a:rPr lang="en-GB" sz="1200" dirty="0"/>
              <a:t>What did Britain and France think of the League of Nations?</a:t>
            </a:r>
          </a:p>
          <a:p>
            <a:r>
              <a:rPr lang="en-GB" sz="1200" dirty="0"/>
              <a:t>…………………………………………………………………………………………………………………………………………………………………………………………………………………… …………………………………………………………………………………………………………………………………………………………………………………………………………………… </a:t>
            </a:r>
          </a:p>
          <a:p>
            <a:r>
              <a:rPr lang="en-GB" sz="1200" dirty="0"/>
              <a:t>…………………………………………………………………………………………………………………………………………………………………………………………………………………… </a:t>
            </a:r>
          </a:p>
          <a:p>
            <a:r>
              <a:rPr lang="en-GB" sz="1200" dirty="0"/>
              <a:t>…………………………………………………………………………………………………………………………………………………………………………………………………………………… </a:t>
            </a:r>
          </a:p>
          <a:p>
            <a:endParaRPr lang="en-GB" sz="1200" dirty="0"/>
          </a:p>
        </p:txBody>
      </p:sp>
      <p:sp>
        <p:nvSpPr>
          <p:cNvPr id="8" name="TextBox 7">
            <a:extLst>
              <a:ext uri="{FF2B5EF4-FFF2-40B4-BE49-F238E27FC236}">
                <a16:creationId xmlns:a16="http://schemas.microsoft.com/office/drawing/2014/main" id="{8D8B1A59-DA28-447B-B544-1F5DC4458CB3}"/>
              </a:ext>
            </a:extLst>
          </p:cNvPr>
          <p:cNvSpPr txBox="1"/>
          <p:nvPr/>
        </p:nvSpPr>
        <p:spPr>
          <a:xfrm rot="16200000">
            <a:off x="-1220251" y="6652825"/>
            <a:ext cx="4379494" cy="1938992"/>
          </a:xfrm>
          <a:prstGeom prst="rect">
            <a:avLst/>
          </a:prstGeom>
          <a:noFill/>
        </p:spPr>
        <p:txBody>
          <a:bodyPr wrap="square" rtlCol="0">
            <a:spAutoFit/>
          </a:bodyPr>
          <a:lstStyle/>
          <a:p>
            <a:r>
              <a:rPr lang="en-GB" sz="1200" dirty="0"/>
              <a:t>Who’s idea was the League of Nations and why was it formed? </a:t>
            </a:r>
          </a:p>
          <a:p>
            <a:r>
              <a:rPr lang="en-GB" sz="1200" dirty="0"/>
              <a:t>…………………………………………………………………………………………………………………………………………………………………………………………………………………… …………………………………………………………………………………………………………………………………………………………………………………………………………………… </a:t>
            </a:r>
          </a:p>
          <a:p>
            <a:r>
              <a:rPr lang="en-GB" sz="1200" dirty="0"/>
              <a:t>…………………………………………………………………………………………………………………………………………………………………………………………………………………… </a:t>
            </a:r>
          </a:p>
          <a:p>
            <a:r>
              <a:rPr lang="en-GB" sz="1200" dirty="0"/>
              <a:t>…………………………………………………………………………………………………………………………………………………………………………………………………………………… </a:t>
            </a:r>
          </a:p>
          <a:p>
            <a:endParaRPr lang="en-GB" sz="1200" dirty="0"/>
          </a:p>
        </p:txBody>
      </p:sp>
      <p:sp>
        <p:nvSpPr>
          <p:cNvPr id="9" name="TextBox 8">
            <a:extLst>
              <a:ext uri="{FF2B5EF4-FFF2-40B4-BE49-F238E27FC236}">
                <a16:creationId xmlns:a16="http://schemas.microsoft.com/office/drawing/2014/main" id="{8EDE8B0C-0269-466A-8E12-01362A8A50FE}"/>
              </a:ext>
            </a:extLst>
          </p:cNvPr>
          <p:cNvSpPr txBox="1"/>
          <p:nvPr/>
        </p:nvSpPr>
        <p:spPr>
          <a:xfrm rot="16200000">
            <a:off x="3918358" y="1336556"/>
            <a:ext cx="4379494" cy="1938992"/>
          </a:xfrm>
          <a:prstGeom prst="rect">
            <a:avLst/>
          </a:prstGeom>
          <a:noFill/>
        </p:spPr>
        <p:txBody>
          <a:bodyPr wrap="square" rtlCol="0">
            <a:spAutoFit/>
          </a:bodyPr>
          <a:lstStyle/>
          <a:p>
            <a:r>
              <a:rPr lang="en-GB" sz="1200" dirty="0"/>
              <a:t>Why didn’t America join the League of Nations? </a:t>
            </a:r>
          </a:p>
          <a:p>
            <a:r>
              <a:rPr lang="en-GB" sz="1200" dirty="0"/>
              <a:t>…………………………………………………………………………………………………………………………………………………………………………………………………………………… …………………………………………………………………………………………………………………………………………………………………………………………………………………… </a:t>
            </a:r>
          </a:p>
          <a:p>
            <a:r>
              <a:rPr lang="en-GB" sz="1200" dirty="0"/>
              <a:t>…………………………………………………………………………………………………………………………………………………………………………………………………………………… </a:t>
            </a:r>
          </a:p>
          <a:p>
            <a:r>
              <a:rPr lang="en-GB" sz="1200" dirty="0"/>
              <a:t>…………………………………………………………………………………………………………………………………………………………………………………………………………………… </a:t>
            </a:r>
          </a:p>
          <a:p>
            <a:endParaRPr lang="en-GB" sz="1200" dirty="0"/>
          </a:p>
        </p:txBody>
      </p:sp>
      <p:sp>
        <p:nvSpPr>
          <p:cNvPr id="10" name="TextBox 9">
            <a:extLst>
              <a:ext uri="{FF2B5EF4-FFF2-40B4-BE49-F238E27FC236}">
                <a16:creationId xmlns:a16="http://schemas.microsoft.com/office/drawing/2014/main" id="{ECC1A7E2-EAAF-4947-8E0F-332432AC51BF}"/>
              </a:ext>
            </a:extLst>
          </p:cNvPr>
          <p:cNvSpPr txBox="1"/>
          <p:nvPr/>
        </p:nvSpPr>
        <p:spPr>
          <a:xfrm rot="16200000">
            <a:off x="3918357" y="6652825"/>
            <a:ext cx="4379494" cy="1938992"/>
          </a:xfrm>
          <a:prstGeom prst="rect">
            <a:avLst/>
          </a:prstGeom>
          <a:noFill/>
        </p:spPr>
        <p:txBody>
          <a:bodyPr wrap="square" rtlCol="0">
            <a:spAutoFit/>
          </a:bodyPr>
          <a:lstStyle/>
          <a:p>
            <a:r>
              <a:rPr lang="en-GB" sz="1200" dirty="0"/>
              <a:t>Who was excluded from the League of Nations and why? …………………………………………………………………………………………………………………………………………………………………………………………………………………… …………………………………………………………………………………………………………………………………………………………………………………………………………………… </a:t>
            </a:r>
          </a:p>
          <a:p>
            <a:r>
              <a:rPr lang="en-GB" sz="1200" dirty="0"/>
              <a:t>…………………………………………………………………………………………………………………………………………………………………………………………………………………… </a:t>
            </a:r>
          </a:p>
          <a:p>
            <a:r>
              <a:rPr lang="en-GB" sz="1200" dirty="0"/>
              <a:t>…………………………………………………………………………………………………………………………………………………………………………………………………………………… </a:t>
            </a:r>
          </a:p>
          <a:p>
            <a:endParaRPr lang="en-GB" sz="1200" dirty="0"/>
          </a:p>
        </p:txBody>
      </p:sp>
      <p:grpSp>
        <p:nvGrpSpPr>
          <p:cNvPr id="12" name="Group 11">
            <a:extLst>
              <a:ext uri="{FF2B5EF4-FFF2-40B4-BE49-F238E27FC236}">
                <a16:creationId xmlns:a16="http://schemas.microsoft.com/office/drawing/2014/main" id="{577E9CB4-79F9-47D7-B788-7EF78C74C01A}"/>
              </a:ext>
            </a:extLst>
          </p:cNvPr>
          <p:cNvGrpSpPr/>
          <p:nvPr/>
        </p:nvGrpSpPr>
        <p:grpSpPr>
          <a:xfrm rot="16200000">
            <a:off x="2367227" y="1033317"/>
            <a:ext cx="1972909" cy="913697"/>
            <a:chOff x="32478" y="45997"/>
            <a:chExt cx="2053482" cy="913697"/>
          </a:xfrm>
        </p:grpSpPr>
        <p:sp>
          <p:nvSpPr>
            <p:cNvPr id="13" name="Rectangle 12">
              <a:extLst>
                <a:ext uri="{FF2B5EF4-FFF2-40B4-BE49-F238E27FC236}">
                  <a16:creationId xmlns:a16="http://schemas.microsoft.com/office/drawing/2014/main" id="{1AC6834E-1B2F-4DBD-B775-705E7174D7D7}"/>
                </a:ext>
              </a:extLst>
            </p:cNvPr>
            <p:cNvSpPr/>
            <p:nvPr/>
          </p:nvSpPr>
          <p:spPr>
            <a:xfrm>
              <a:off x="80211" y="45997"/>
              <a:ext cx="2005749"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2" descr="Seneca (@SenecaLearn) | Twitter">
              <a:extLst>
                <a:ext uri="{FF2B5EF4-FFF2-40B4-BE49-F238E27FC236}">
                  <a16:creationId xmlns:a16="http://schemas.microsoft.com/office/drawing/2014/main" id="{171BDB5C-DE5F-46B1-88B4-D56FF02A2DC8}"/>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45234" y="238900"/>
              <a:ext cx="503159" cy="50315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25A9C0A-C48B-4D2A-94C0-85E87E328D42}"/>
                </a:ext>
              </a:extLst>
            </p:cNvPr>
            <p:cNvSpPr txBox="1"/>
            <p:nvPr/>
          </p:nvSpPr>
          <p:spPr>
            <a:xfrm rot="16200000">
              <a:off x="466308" y="298271"/>
              <a:ext cx="801462" cy="384415"/>
            </a:xfrm>
            <a:prstGeom prst="rect">
              <a:avLst/>
            </a:prstGeom>
            <a:noFill/>
          </p:spPr>
          <p:txBody>
            <a:bodyPr wrap="square" rtlCol="0">
              <a:spAutoFit/>
            </a:bodyPr>
            <a:lstStyle/>
            <a:p>
              <a:pPr algn="ctr"/>
              <a:r>
                <a:rPr lang="en-US" sz="900" dirty="0"/>
                <a:t>Overview of L of N</a:t>
              </a:r>
              <a:endParaRPr lang="en-GB" sz="900" dirty="0"/>
            </a:p>
          </p:txBody>
        </p:sp>
        <p:sp>
          <p:nvSpPr>
            <p:cNvPr id="16" name="TextBox 15">
              <a:extLst>
                <a:ext uri="{FF2B5EF4-FFF2-40B4-BE49-F238E27FC236}">
                  <a16:creationId xmlns:a16="http://schemas.microsoft.com/office/drawing/2014/main" id="{685E14AA-1575-4183-A80E-9247608929CA}"/>
                </a:ext>
              </a:extLst>
            </p:cNvPr>
            <p:cNvSpPr txBox="1"/>
            <p:nvPr/>
          </p:nvSpPr>
          <p:spPr>
            <a:xfrm>
              <a:off x="32478" y="136817"/>
              <a:ext cx="728670" cy="184666"/>
            </a:xfrm>
            <a:prstGeom prst="rect">
              <a:avLst/>
            </a:prstGeom>
            <a:noFill/>
          </p:spPr>
          <p:txBody>
            <a:bodyPr wrap="square" rtlCol="0">
              <a:spAutoFit/>
            </a:bodyPr>
            <a:lstStyle/>
            <a:p>
              <a:endParaRPr lang="en-GB" sz="600" dirty="0"/>
            </a:p>
          </p:txBody>
        </p:sp>
      </p:grpSp>
      <p:pic>
        <p:nvPicPr>
          <p:cNvPr id="3" name="Picture 2">
            <a:extLst>
              <a:ext uri="{FF2B5EF4-FFF2-40B4-BE49-F238E27FC236}">
                <a16:creationId xmlns:a16="http://schemas.microsoft.com/office/drawing/2014/main" id="{B30B9A9D-E36B-44FA-9818-AFCFBAFFC788}"/>
              </a:ext>
            </a:extLst>
          </p:cNvPr>
          <p:cNvPicPr>
            <a:picLocks noChangeAspect="1"/>
          </p:cNvPicPr>
          <p:nvPr/>
        </p:nvPicPr>
        <p:blipFill>
          <a:blip r:embed="rId4"/>
          <a:stretch>
            <a:fillRect/>
          </a:stretch>
        </p:blipFill>
        <p:spPr>
          <a:xfrm rot="16200000">
            <a:off x="3039790" y="710952"/>
            <a:ext cx="700081" cy="704430"/>
          </a:xfrm>
          <a:prstGeom prst="rect">
            <a:avLst/>
          </a:prstGeom>
        </p:spPr>
      </p:pic>
    </p:spTree>
    <p:extLst>
      <p:ext uri="{BB962C8B-B14F-4D97-AF65-F5344CB8AC3E}">
        <p14:creationId xmlns:p14="http://schemas.microsoft.com/office/powerpoint/2010/main" val="3376973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A9713-C6D0-4E33-ABE0-207132E01A6B}"/>
              </a:ext>
            </a:extLst>
          </p:cNvPr>
          <p:cNvSpPr txBox="1"/>
          <p:nvPr/>
        </p:nvSpPr>
        <p:spPr>
          <a:xfrm>
            <a:off x="3429001" y="0"/>
            <a:ext cx="3429000" cy="2308324"/>
          </a:xfrm>
          <a:prstGeom prst="rect">
            <a:avLst/>
          </a:prstGeom>
          <a:noFill/>
        </p:spPr>
        <p:txBody>
          <a:bodyPr wrap="square" rtlCol="0">
            <a:spAutoFit/>
          </a:bodyPr>
          <a:lstStyle/>
          <a:p>
            <a:r>
              <a:rPr lang="en-GB" sz="1200" dirty="0"/>
              <a:t>11) Complete the structure of the League of Nations diagram. </a:t>
            </a:r>
          </a:p>
          <a:p>
            <a:r>
              <a:rPr lang="en-GB" sz="1200" dirty="0"/>
              <a:t>Make sure you include the following keywords in your explanations of what each part of the structure did.</a:t>
            </a:r>
          </a:p>
          <a:p>
            <a:pPr marL="171450" indent="-171450">
              <a:buFont typeface="Wingdings" panose="05000000000000000000" pitchFamily="2" charset="2"/>
              <a:buChar char="Ø"/>
            </a:pPr>
            <a:r>
              <a:rPr lang="en-GB" sz="1200" dirty="0"/>
              <a:t>Unanimous</a:t>
            </a:r>
          </a:p>
          <a:p>
            <a:pPr marL="171450" indent="-171450">
              <a:buFont typeface="Wingdings" panose="05000000000000000000" pitchFamily="2" charset="2"/>
              <a:buChar char="Ø"/>
            </a:pPr>
            <a:r>
              <a:rPr lang="en-GB" sz="1200" dirty="0"/>
              <a:t>Veto</a:t>
            </a:r>
          </a:p>
          <a:p>
            <a:pPr marL="171450" indent="-171450">
              <a:buFont typeface="Wingdings" panose="05000000000000000000" pitchFamily="2" charset="2"/>
              <a:buChar char="Ø"/>
            </a:pPr>
            <a:r>
              <a:rPr lang="en-GB" sz="1200" dirty="0"/>
              <a:t>International Labour Organisation</a:t>
            </a:r>
          </a:p>
          <a:p>
            <a:pPr marL="171450" indent="-171450">
              <a:buFont typeface="Wingdings" panose="05000000000000000000" pitchFamily="2" charset="2"/>
              <a:buChar char="Ø"/>
            </a:pPr>
            <a:r>
              <a:rPr lang="en-GB" sz="1200" dirty="0"/>
              <a:t>Slavery</a:t>
            </a:r>
          </a:p>
          <a:p>
            <a:pPr marL="171450" indent="-171450">
              <a:buFont typeface="Wingdings" panose="05000000000000000000" pitchFamily="2" charset="2"/>
              <a:buChar char="Ø"/>
            </a:pPr>
            <a:r>
              <a:rPr lang="en-GB" sz="1200" dirty="0"/>
              <a:t>Refugee  </a:t>
            </a:r>
          </a:p>
          <a:p>
            <a:r>
              <a:rPr lang="en-GB" sz="1200" dirty="0"/>
              <a:t> </a:t>
            </a:r>
          </a:p>
          <a:p>
            <a:endParaRPr lang="en-GB" sz="1200" dirty="0"/>
          </a:p>
        </p:txBody>
      </p:sp>
      <p:sp>
        <p:nvSpPr>
          <p:cNvPr id="2" name="Rectangle 1">
            <a:extLst>
              <a:ext uri="{FF2B5EF4-FFF2-40B4-BE49-F238E27FC236}">
                <a16:creationId xmlns:a16="http://schemas.microsoft.com/office/drawing/2014/main" id="{1C946DAE-3E39-4C1F-960E-8E25E4A22EF0}"/>
              </a:ext>
            </a:extLst>
          </p:cNvPr>
          <p:cNvSpPr/>
          <p:nvPr/>
        </p:nvSpPr>
        <p:spPr>
          <a:xfrm>
            <a:off x="96253" y="2085474"/>
            <a:ext cx="6665494" cy="21175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u="sng" dirty="0">
                <a:solidFill>
                  <a:sysClr val="windowText" lastClr="000000"/>
                </a:solidFill>
              </a:rPr>
              <a:t>The Council</a:t>
            </a:r>
          </a:p>
          <a:p>
            <a:pPr>
              <a:lnSpc>
                <a:spcPct val="150000"/>
              </a:lnSpc>
            </a:pPr>
            <a:r>
              <a:rPr lang="en-GB" sz="1400" dirty="0">
                <a:solidFill>
                  <a:sysClr val="windowText" lastClr="000000"/>
                </a:solidFill>
              </a:rPr>
              <a:t>…………………………………………………………………………………………………………………………………………………………………………………………………………………………………………………………………………………………</a:t>
            </a:r>
          </a:p>
          <a:p>
            <a:pPr>
              <a:lnSpc>
                <a:spcPct val="150000"/>
              </a:lnSpc>
            </a:pPr>
            <a:r>
              <a:rPr lang="en-GB" sz="1400" dirty="0">
                <a:solidFill>
                  <a:sysClr val="windowText" lastClr="000000"/>
                </a:solidFill>
              </a:rPr>
              <a:t>……………………………………………………………………………………………………………………………………………</a:t>
            </a:r>
          </a:p>
          <a:p>
            <a:pPr>
              <a:lnSpc>
                <a:spcPct val="150000"/>
              </a:lnSpc>
            </a:pPr>
            <a:r>
              <a:rPr lang="en-GB" sz="1400" dirty="0">
                <a:solidFill>
                  <a:sysClr val="windowText" lastClr="000000"/>
                </a:solidFill>
              </a:rPr>
              <a:t>……………………………………………………………………………………………………………………………………………</a:t>
            </a:r>
          </a:p>
          <a:p>
            <a:pPr>
              <a:lnSpc>
                <a:spcPct val="150000"/>
              </a:lnSpc>
            </a:pPr>
            <a:r>
              <a:rPr lang="en-GB" sz="1400" dirty="0">
                <a:solidFill>
                  <a:sysClr val="windowText" lastClr="000000"/>
                </a:solidFill>
              </a:rPr>
              <a:t>……………………………………………………………………………………………………………………………………………</a:t>
            </a:r>
          </a:p>
          <a:p>
            <a:pPr>
              <a:lnSpc>
                <a:spcPct val="150000"/>
              </a:lnSpc>
            </a:pPr>
            <a:r>
              <a:rPr lang="en-GB" sz="1400" dirty="0">
                <a:solidFill>
                  <a:sysClr val="windowText" lastClr="000000"/>
                </a:solidFill>
              </a:rPr>
              <a:t>……………………………………………………………………………………………………………………………………………</a:t>
            </a:r>
          </a:p>
        </p:txBody>
      </p:sp>
      <p:sp>
        <p:nvSpPr>
          <p:cNvPr id="5" name="Rectangle 4">
            <a:extLst>
              <a:ext uri="{FF2B5EF4-FFF2-40B4-BE49-F238E27FC236}">
                <a16:creationId xmlns:a16="http://schemas.microsoft.com/office/drawing/2014/main" id="{413EF96B-7F06-4E26-B115-DC4066E09FB5}"/>
              </a:ext>
            </a:extLst>
          </p:cNvPr>
          <p:cNvSpPr/>
          <p:nvPr/>
        </p:nvSpPr>
        <p:spPr>
          <a:xfrm>
            <a:off x="96253" y="4367464"/>
            <a:ext cx="6665494" cy="21175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u="sng" dirty="0">
                <a:solidFill>
                  <a:sysClr val="windowText" lastClr="000000"/>
                </a:solidFill>
              </a:rPr>
              <a:t>The Assembly</a:t>
            </a:r>
          </a:p>
          <a:p>
            <a:pPr>
              <a:lnSpc>
                <a:spcPct val="150000"/>
              </a:lnSpc>
            </a:pPr>
            <a:r>
              <a:rPr lang="en-GB" sz="1400" dirty="0">
                <a:solidFill>
                  <a:sysClr val="windowText" lastClr="000000"/>
                </a:solidFill>
              </a:rPr>
              <a:t>…………………………………………………………………………………………………………………………………………………………………………………………………………………………………………………………………………………………</a:t>
            </a:r>
          </a:p>
          <a:p>
            <a:pPr>
              <a:lnSpc>
                <a:spcPct val="150000"/>
              </a:lnSpc>
            </a:pPr>
            <a:r>
              <a:rPr lang="en-GB" sz="1400" dirty="0">
                <a:solidFill>
                  <a:sysClr val="windowText" lastClr="000000"/>
                </a:solidFill>
              </a:rPr>
              <a:t>……………………………………………………………………………………………………………………………………………</a:t>
            </a:r>
          </a:p>
          <a:p>
            <a:pPr>
              <a:lnSpc>
                <a:spcPct val="150000"/>
              </a:lnSpc>
            </a:pPr>
            <a:r>
              <a:rPr lang="en-GB" sz="1400" dirty="0">
                <a:solidFill>
                  <a:sysClr val="windowText" lastClr="000000"/>
                </a:solidFill>
              </a:rPr>
              <a:t>……………………………………………………………………………………………………………………………………………</a:t>
            </a:r>
          </a:p>
          <a:p>
            <a:pPr>
              <a:lnSpc>
                <a:spcPct val="150000"/>
              </a:lnSpc>
            </a:pPr>
            <a:r>
              <a:rPr lang="en-GB" sz="1400" dirty="0">
                <a:solidFill>
                  <a:sysClr val="windowText" lastClr="000000"/>
                </a:solidFill>
              </a:rPr>
              <a:t>……………………………………………………………………………………………………………………………………………</a:t>
            </a:r>
          </a:p>
          <a:p>
            <a:pPr>
              <a:lnSpc>
                <a:spcPct val="150000"/>
              </a:lnSpc>
            </a:pPr>
            <a:r>
              <a:rPr lang="en-GB" sz="1400" dirty="0">
                <a:solidFill>
                  <a:sysClr val="windowText" lastClr="000000"/>
                </a:solidFill>
              </a:rPr>
              <a:t>……………………………………………………………………………………………………………………………………………</a:t>
            </a:r>
          </a:p>
        </p:txBody>
      </p:sp>
      <p:sp>
        <p:nvSpPr>
          <p:cNvPr id="7" name="Rectangle 6">
            <a:extLst>
              <a:ext uri="{FF2B5EF4-FFF2-40B4-BE49-F238E27FC236}">
                <a16:creationId xmlns:a16="http://schemas.microsoft.com/office/drawing/2014/main" id="{CA8A88FE-FBC7-4D99-89A3-56BCE8E64F07}"/>
              </a:ext>
            </a:extLst>
          </p:cNvPr>
          <p:cNvSpPr/>
          <p:nvPr/>
        </p:nvSpPr>
        <p:spPr>
          <a:xfrm>
            <a:off x="96253" y="6649454"/>
            <a:ext cx="3248526" cy="32565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u="sng" dirty="0">
                <a:solidFill>
                  <a:sysClr val="windowText" lastClr="000000"/>
                </a:solidFill>
              </a:rPr>
              <a:t>The Permanent Court of Justice</a:t>
            </a:r>
          </a:p>
          <a:p>
            <a:pPr>
              <a:lnSpc>
                <a:spcPct val="150000"/>
              </a:lnSpc>
            </a:pPr>
            <a:r>
              <a:rPr lang="en-GB" sz="1400" dirty="0">
                <a:solidFill>
                  <a:sysClr val="windowText" lastClr="000000"/>
                </a:solidFill>
              </a:rPr>
              <a:t>……………………………………………………………………………………………………………………………………………………………………………………………………………………………………………………………………………………………………………………………………………………………………………………………………………………………………………………………………………………………………………………………………………………………………………………………………………………..</a:t>
            </a:r>
          </a:p>
        </p:txBody>
      </p:sp>
      <p:sp>
        <p:nvSpPr>
          <p:cNvPr id="8" name="Rectangle 7">
            <a:extLst>
              <a:ext uri="{FF2B5EF4-FFF2-40B4-BE49-F238E27FC236}">
                <a16:creationId xmlns:a16="http://schemas.microsoft.com/office/drawing/2014/main" id="{4EE13C3C-2AC9-4BE1-B512-07878CBE4A56}"/>
              </a:ext>
            </a:extLst>
          </p:cNvPr>
          <p:cNvSpPr/>
          <p:nvPr/>
        </p:nvSpPr>
        <p:spPr>
          <a:xfrm>
            <a:off x="3513221" y="6649454"/>
            <a:ext cx="3248526" cy="32565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u="sng" dirty="0">
                <a:solidFill>
                  <a:sysClr val="windowText" lastClr="000000"/>
                </a:solidFill>
              </a:rPr>
              <a:t>Special commissions</a:t>
            </a:r>
          </a:p>
          <a:p>
            <a:pPr>
              <a:lnSpc>
                <a:spcPct val="150000"/>
              </a:lnSpc>
            </a:pPr>
            <a:r>
              <a:rPr lang="en-GB" sz="1400" dirty="0">
                <a:solidFill>
                  <a:sysClr val="windowText" lastClr="000000"/>
                </a:solidFill>
              </a:rPr>
              <a:t>……………………………………………………………………………………………………………………………………………………………………………………………………………………………………………………………………………………………………………………………………………………………………………………………………………………………………………………………………………………………………………………………………………………………………………………………………………………..</a:t>
            </a:r>
          </a:p>
        </p:txBody>
      </p:sp>
      <p:sp>
        <p:nvSpPr>
          <p:cNvPr id="3" name="TextBox 2">
            <a:extLst>
              <a:ext uri="{FF2B5EF4-FFF2-40B4-BE49-F238E27FC236}">
                <a16:creationId xmlns:a16="http://schemas.microsoft.com/office/drawing/2014/main" id="{B6A1EFF0-7B67-42FD-BCC6-0D25C60A0012}"/>
              </a:ext>
            </a:extLst>
          </p:cNvPr>
          <p:cNvSpPr txBox="1"/>
          <p:nvPr/>
        </p:nvSpPr>
        <p:spPr>
          <a:xfrm>
            <a:off x="96253" y="1141484"/>
            <a:ext cx="3248526" cy="861774"/>
          </a:xfrm>
          <a:prstGeom prst="rect">
            <a:avLst/>
          </a:prstGeom>
          <a:noFill/>
          <a:ln>
            <a:solidFill>
              <a:schemeClr val="tx1"/>
            </a:solidFill>
          </a:ln>
        </p:spPr>
        <p:txBody>
          <a:bodyPr wrap="square" rtlCol="0">
            <a:spAutoFit/>
          </a:bodyPr>
          <a:lstStyle/>
          <a:p>
            <a:r>
              <a:rPr lang="en-GB" sz="1400" b="1" u="sng" dirty="0"/>
              <a:t>The Secretariat</a:t>
            </a:r>
          </a:p>
          <a:p>
            <a:r>
              <a:rPr lang="en-GB" sz="1200" dirty="0"/>
              <a:t>This was the civil service that did all of the paperwork for the League of Nations. They organised everything except military issues. </a:t>
            </a:r>
          </a:p>
        </p:txBody>
      </p:sp>
      <p:pic>
        <p:nvPicPr>
          <p:cNvPr id="6" name="Picture 5">
            <a:extLst>
              <a:ext uri="{FF2B5EF4-FFF2-40B4-BE49-F238E27FC236}">
                <a16:creationId xmlns:a16="http://schemas.microsoft.com/office/drawing/2014/main" id="{766A98BB-42D0-4B12-99B8-56D51CB30D2F}"/>
              </a:ext>
            </a:extLst>
          </p:cNvPr>
          <p:cNvPicPr>
            <a:picLocks noChangeAspect="1"/>
          </p:cNvPicPr>
          <p:nvPr/>
        </p:nvPicPr>
        <p:blipFill>
          <a:blip r:embed="rId2"/>
          <a:stretch>
            <a:fillRect/>
          </a:stretch>
        </p:blipFill>
        <p:spPr>
          <a:xfrm>
            <a:off x="850089" y="205139"/>
            <a:ext cx="629952" cy="632891"/>
          </a:xfrm>
          <a:prstGeom prst="rect">
            <a:avLst/>
          </a:prstGeom>
        </p:spPr>
      </p:pic>
      <p:grpSp>
        <p:nvGrpSpPr>
          <p:cNvPr id="10" name="Group 9">
            <a:extLst>
              <a:ext uri="{FF2B5EF4-FFF2-40B4-BE49-F238E27FC236}">
                <a16:creationId xmlns:a16="http://schemas.microsoft.com/office/drawing/2014/main" id="{A60A85CE-ED41-4AB0-93E8-D625AD07668D}"/>
              </a:ext>
            </a:extLst>
          </p:cNvPr>
          <p:cNvGrpSpPr/>
          <p:nvPr/>
        </p:nvGrpSpPr>
        <p:grpSpPr>
          <a:xfrm>
            <a:off x="32388" y="44484"/>
            <a:ext cx="2912886" cy="915210"/>
            <a:chOff x="32477" y="44484"/>
            <a:chExt cx="3031847" cy="915210"/>
          </a:xfrm>
        </p:grpSpPr>
        <p:sp>
          <p:nvSpPr>
            <p:cNvPr id="11" name="Rectangle 10">
              <a:extLst>
                <a:ext uri="{FF2B5EF4-FFF2-40B4-BE49-F238E27FC236}">
                  <a16:creationId xmlns:a16="http://schemas.microsoft.com/office/drawing/2014/main" id="{F4B77015-FBA3-479A-ADFF-D4C2E1107213}"/>
                </a:ext>
              </a:extLst>
            </p:cNvPr>
            <p:cNvSpPr/>
            <p:nvPr/>
          </p:nvSpPr>
          <p:spPr>
            <a:xfrm>
              <a:off x="80211" y="45997"/>
              <a:ext cx="2984113"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2" descr="Seneca (@SenecaLearn) | Twitter">
              <a:extLst>
                <a:ext uri="{FF2B5EF4-FFF2-40B4-BE49-F238E27FC236}">
                  <a16:creationId xmlns:a16="http://schemas.microsoft.com/office/drawing/2014/main" id="{9D622EBC-D1A3-4323-B839-B5A6B8B8EBC5}"/>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37534" y="251265"/>
              <a:ext cx="503158" cy="50315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B908792-11DB-4C9F-A5A9-C383233ED0F6}"/>
                </a:ext>
              </a:extLst>
            </p:cNvPr>
            <p:cNvSpPr txBox="1"/>
            <p:nvPr/>
          </p:nvSpPr>
          <p:spPr>
            <a:xfrm rot="16200000">
              <a:off x="360416" y="401456"/>
              <a:ext cx="801462" cy="240259"/>
            </a:xfrm>
            <a:prstGeom prst="rect">
              <a:avLst/>
            </a:prstGeom>
            <a:noFill/>
          </p:spPr>
          <p:txBody>
            <a:bodyPr wrap="square" rtlCol="0">
              <a:spAutoFit/>
            </a:bodyPr>
            <a:lstStyle/>
            <a:p>
              <a:pPr algn="ctr"/>
              <a:r>
                <a:rPr lang="en-US" sz="900" dirty="0"/>
                <a:t>Assembly</a:t>
              </a:r>
              <a:endParaRPr lang="en-GB" sz="900" dirty="0"/>
            </a:p>
          </p:txBody>
        </p:sp>
        <p:sp>
          <p:nvSpPr>
            <p:cNvPr id="14" name="TextBox 13">
              <a:extLst>
                <a:ext uri="{FF2B5EF4-FFF2-40B4-BE49-F238E27FC236}">
                  <a16:creationId xmlns:a16="http://schemas.microsoft.com/office/drawing/2014/main" id="{100BBE42-2D0A-497A-B124-37CB9BE9F2FE}"/>
                </a:ext>
              </a:extLst>
            </p:cNvPr>
            <p:cNvSpPr txBox="1"/>
            <p:nvPr/>
          </p:nvSpPr>
          <p:spPr>
            <a:xfrm>
              <a:off x="32477" y="44484"/>
              <a:ext cx="728670" cy="184666"/>
            </a:xfrm>
            <a:prstGeom prst="rect">
              <a:avLst/>
            </a:prstGeom>
            <a:noFill/>
          </p:spPr>
          <p:txBody>
            <a:bodyPr wrap="square" rtlCol="0">
              <a:spAutoFit/>
            </a:bodyPr>
            <a:lstStyle/>
            <a:p>
              <a:endParaRPr lang="en-GB" sz="600" dirty="0"/>
            </a:p>
          </p:txBody>
        </p:sp>
      </p:grpSp>
      <p:sp>
        <p:nvSpPr>
          <p:cNvPr id="15" name="TextBox 14">
            <a:extLst>
              <a:ext uri="{FF2B5EF4-FFF2-40B4-BE49-F238E27FC236}">
                <a16:creationId xmlns:a16="http://schemas.microsoft.com/office/drawing/2014/main" id="{452C909F-9972-44C3-9C9B-339394E20CD8}"/>
              </a:ext>
            </a:extLst>
          </p:cNvPr>
          <p:cNvSpPr txBox="1"/>
          <p:nvPr/>
        </p:nvSpPr>
        <p:spPr>
          <a:xfrm rot="16200000">
            <a:off x="1284567" y="389769"/>
            <a:ext cx="801462" cy="230832"/>
          </a:xfrm>
          <a:prstGeom prst="rect">
            <a:avLst/>
          </a:prstGeom>
          <a:noFill/>
        </p:spPr>
        <p:txBody>
          <a:bodyPr wrap="square" rtlCol="0">
            <a:spAutoFit/>
          </a:bodyPr>
          <a:lstStyle/>
          <a:p>
            <a:pPr algn="ctr"/>
            <a:r>
              <a:rPr lang="en-US" sz="900" dirty="0"/>
              <a:t>Commissions</a:t>
            </a:r>
            <a:endParaRPr lang="en-GB" sz="900" dirty="0"/>
          </a:p>
        </p:txBody>
      </p:sp>
      <p:pic>
        <p:nvPicPr>
          <p:cNvPr id="16" name="Picture 15">
            <a:extLst>
              <a:ext uri="{FF2B5EF4-FFF2-40B4-BE49-F238E27FC236}">
                <a16:creationId xmlns:a16="http://schemas.microsoft.com/office/drawing/2014/main" id="{146D0F7D-30C6-451F-AF7A-4D1FF7633312}"/>
              </a:ext>
            </a:extLst>
          </p:cNvPr>
          <p:cNvPicPr>
            <a:picLocks noChangeAspect="1"/>
          </p:cNvPicPr>
          <p:nvPr/>
        </p:nvPicPr>
        <p:blipFill>
          <a:blip r:embed="rId4"/>
          <a:stretch>
            <a:fillRect/>
          </a:stretch>
        </p:blipFill>
        <p:spPr>
          <a:xfrm>
            <a:off x="1804070" y="205139"/>
            <a:ext cx="630683" cy="633626"/>
          </a:xfrm>
          <a:prstGeom prst="rect">
            <a:avLst/>
          </a:prstGeom>
        </p:spPr>
      </p:pic>
    </p:spTree>
    <p:extLst>
      <p:ext uri="{BB962C8B-B14F-4D97-AF65-F5344CB8AC3E}">
        <p14:creationId xmlns:p14="http://schemas.microsoft.com/office/powerpoint/2010/main" val="3828691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A9713-C6D0-4E33-ABE0-207132E01A6B}"/>
              </a:ext>
            </a:extLst>
          </p:cNvPr>
          <p:cNvSpPr txBox="1"/>
          <p:nvPr/>
        </p:nvSpPr>
        <p:spPr>
          <a:xfrm>
            <a:off x="0" y="467960"/>
            <a:ext cx="6858000" cy="646331"/>
          </a:xfrm>
          <a:prstGeom prst="rect">
            <a:avLst/>
          </a:prstGeom>
          <a:noFill/>
        </p:spPr>
        <p:txBody>
          <a:bodyPr wrap="square" rtlCol="0">
            <a:spAutoFit/>
          </a:bodyPr>
          <a:lstStyle/>
          <a:p>
            <a:r>
              <a:rPr lang="en-GB" sz="1200" dirty="0"/>
              <a:t>12) Annotate the source. Use your classwork about how the League of Nations helped people through their special commissions and any areas that they were successful in the 1920s. You are looking for examples of good thing’s that the League achieved. </a:t>
            </a:r>
          </a:p>
        </p:txBody>
      </p:sp>
      <p:sp>
        <p:nvSpPr>
          <p:cNvPr id="9" name="object 24">
            <a:extLst>
              <a:ext uri="{FF2B5EF4-FFF2-40B4-BE49-F238E27FC236}">
                <a16:creationId xmlns:a16="http://schemas.microsoft.com/office/drawing/2014/main" id="{FB12741B-42D9-467D-93A4-4EAC3DCD2141}"/>
              </a:ext>
            </a:extLst>
          </p:cNvPr>
          <p:cNvSpPr/>
          <p:nvPr/>
        </p:nvSpPr>
        <p:spPr>
          <a:xfrm>
            <a:off x="1818322" y="3367786"/>
            <a:ext cx="3221355" cy="3170428"/>
          </a:xfrm>
          <a:prstGeom prst="rect">
            <a:avLst/>
          </a:prstGeom>
          <a:blipFill>
            <a:blip r:embed="rId2"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428AFFA7-FC86-4A6F-94E0-D1E51FF001A4}"/>
              </a:ext>
            </a:extLst>
          </p:cNvPr>
          <p:cNvSpPr txBox="1"/>
          <p:nvPr/>
        </p:nvSpPr>
        <p:spPr>
          <a:xfrm>
            <a:off x="1818322" y="6538214"/>
            <a:ext cx="3221355" cy="276999"/>
          </a:xfrm>
          <a:prstGeom prst="rect">
            <a:avLst/>
          </a:prstGeom>
          <a:noFill/>
        </p:spPr>
        <p:txBody>
          <a:bodyPr wrap="square" rtlCol="0">
            <a:spAutoFit/>
          </a:bodyPr>
          <a:lstStyle/>
          <a:p>
            <a:r>
              <a:rPr lang="en-GB" sz="1200" dirty="0"/>
              <a:t>An American cartoon </a:t>
            </a:r>
          </a:p>
        </p:txBody>
      </p:sp>
      <p:sp>
        <p:nvSpPr>
          <p:cNvPr id="6" name="Rectangle 5">
            <a:extLst>
              <a:ext uri="{FF2B5EF4-FFF2-40B4-BE49-F238E27FC236}">
                <a16:creationId xmlns:a16="http://schemas.microsoft.com/office/drawing/2014/main" id="{200C9DAE-6213-4400-AE81-FAD12A4479CC}"/>
              </a:ext>
            </a:extLst>
          </p:cNvPr>
          <p:cNvSpPr/>
          <p:nvPr/>
        </p:nvSpPr>
        <p:spPr>
          <a:xfrm>
            <a:off x="-1" y="8976375"/>
            <a:ext cx="6857999" cy="461665"/>
          </a:xfrm>
          <a:prstGeom prst="rect">
            <a:avLst/>
          </a:prstGeom>
        </p:spPr>
        <p:txBody>
          <a:bodyPr wrap="square">
            <a:spAutoFit/>
          </a:bodyPr>
          <a:lstStyle/>
          <a:p>
            <a:pPr marL="55244">
              <a:lnSpc>
                <a:spcPct val="100000"/>
              </a:lnSpc>
              <a:spcBef>
                <a:spcPts val="100"/>
              </a:spcBef>
            </a:pPr>
            <a:r>
              <a:rPr lang="en-US" sz="1200" b="1" spc="-5" dirty="0">
                <a:cs typeface="Arial"/>
              </a:rPr>
              <a:t>Exam question </a:t>
            </a:r>
            <a:r>
              <a:rPr lang="en-US" sz="1200" spc="-5" dirty="0">
                <a:cs typeface="Arial"/>
              </a:rPr>
              <a:t>‘Write </a:t>
            </a:r>
            <a:r>
              <a:rPr lang="en-US" sz="1200" dirty="0">
                <a:cs typeface="Arial"/>
              </a:rPr>
              <a:t>an account of </a:t>
            </a:r>
            <a:r>
              <a:rPr lang="en-US" sz="1200" spc="-5" dirty="0">
                <a:cs typeface="Arial"/>
              </a:rPr>
              <a:t>how </a:t>
            </a:r>
            <a:r>
              <a:rPr lang="en-US" sz="1200" dirty="0">
                <a:cs typeface="Arial"/>
              </a:rPr>
              <a:t>the </a:t>
            </a:r>
            <a:r>
              <a:rPr lang="en-US" sz="1200" spc="-5" dirty="0">
                <a:cs typeface="Arial"/>
              </a:rPr>
              <a:t>League </a:t>
            </a:r>
            <a:r>
              <a:rPr lang="en-US" sz="1200" dirty="0">
                <a:cs typeface="Arial"/>
              </a:rPr>
              <a:t>of </a:t>
            </a:r>
            <a:r>
              <a:rPr lang="en-US" sz="1200" spc="-5" dirty="0">
                <a:cs typeface="Arial"/>
              </a:rPr>
              <a:t>Nations </a:t>
            </a:r>
            <a:r>
              <a:rPr lang="en-US" sz="1200" dirty="0">
                <a:cs typeface="Arial"/>
              </a:rPr>
              <a:t>tried to </a:t>
            </a:r>
            <a:r>
              <a:rPr lang="en-US" sz="1200" spc="-5" dirty="0">
                <a:cs typeface="Arial"/>
              </a:rPr>
              <a:t>deal with international conflict </a:t>
            </a:r>
            <a:r>
              <a:rPr lang="en-US" sz="1200" dirty="0">
                <a:cs typeface="Arial"/>
              </a:rPr>
              <a:t>in the </a:t>
            </a:r>
            <a:r>
              <a:rPr lang="en-US" sz="1200" spc="-5" dirty="0">
                <a:cs typeface="Arial"/>
              </a:rPr>
              <a:t>1920s.’ </a:t>
            </a:r>
            <a:r>
              <a:rPr lang="en-US" sz="1200" dirty="0">
                <a:cs typeface="Arial"/>
              </a:rPr>
              <a:t>(8</a:t>
            </a:r>
            <a:r>
              <a:rPr lang="en-US" sz="1200" spc="-15" dirty="0">
                <a:cs typeface="Arial"/>
              </a:rPr>
              <a:t> </a:t>
            </a:r>
            <a:r>
              <a:rPr lang="en-US" sz="1200" spc="-5" dirty="0">
                <a:cs typeface="Arial"/>
              </a:rPr>
              <a:t>marks)</a:t>
            </a:r>
            <a:endParaRPr lang="en-US" sz="1200" dirty="0">
              <a:cs typeface="Arial"/>
            </a:endParaRPr>
          </a:p>
        </p:txBody>
      </p:sp>
    </p:spTree>
    <p:extLst>
      <p:ext uri="{BB962C8B-B14F-4D97-AF65-F5344CB8AC3E}">
        <p14:creationId xmlns:p14="http://schemas.microsoft.com/office/powerpoint/2010/main" val="1580397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A9713-C6D0-4E33-ABE0-207132E01A6B}"/>
              </a:ext>
            </a:extLst>
          </p:cNvPr>
          <p:cNvSpPr txBox="1"/>
          <p:nvPr/>
        </p:nvSpPr>
        <p:spPr>
          <a:xfrm>
            <a:off x="1935540" y="211574"/>
            <a:ext cx="4891417" cy="646331"/>
          </a:xfrm>
          <a:prstGeom prst="rect">
            <a:avLst/>
          </a:prstGeom>
          <a:noFill/>
        </p:spPr>
        <p:txBody>
          <a:bodyPr wrap="square" rtlCol="0">
            <a:spAutoFit/>
          </a:bodyPr>
          <a:lstStyle/>
          <a:p>
            <a:r>
              <a:rPr lang="en-GB" sz="1200" dirty="0"/>
              <a:t>13) Explain what the Locarno Treaties, 1925 and The Kellogg-Briand Pact, 1928 did and why the League of Nations was not involved in these negotiations. </a:t>
            </a:r>
          </a:p>
        </p:txBody>
      </p:sp>
      <p:sp>
        <p:nvSpPr>
          <p:cNvPr id="6" name="Rectangle 5">
            <a:extLst>
              <a:ext uri="{FF2B5EF4-FFF2-40B4-BE49-F238E27FC236}">
                <a16:creationId xmlns:a16="http://schemas.microsoft.com/office/drawing/2014/main" id="{200C9DAE-6213-4400-AE81-FAD12A4479CC}"/>
              </a:ext>
            </a:extLst>
          </p:cNvPr>
          <p:cNvSpPr/>
          <p:nvPr/>
        </p:nvSpPr>
        <p:spPr>
          <a:xfrm>
            <a:off x="0" y="5366901"/>
            <a:ext cx="6857999" cy="474489"/>
          </a:xfrm>
          <a:prstGeom prst="rect">
            <a:avLst/>
          </a:prstGeom>
        </p:spPr>
        <p:txBody>
          <a:bodyPr wrap="square">
            <a:spAutoFit/>
          </a:bodyPr>
          <a:lstStyle/>
          <a:p>
            <a:pPr marL="55244">
              <a:lnSpc>
                <a:spcPct val="100000"/>
              </a:lnSpc>
              <a:spcBef>
                <a:spcPts val="100"/>
              </a:spcBef>
            </a:pPr>
            <a:r>
              <a:rPr lang="en-US" sz="1200" b="1" spc="-5" dirty="0">
                <a:cs typeface="Arial"/>
              </a:rPr>
              <a:t>Exam question: </a:t>
            </a:r>
            <a:r>
              <a:rPr lang="en-US" sz="1200" spc="-5" dirty="0">
                <a:cs typeface="Arial"/>
              </a:rPr>
              <a:t>Source B supports the Locarno Treaties. How do you know? </a:t>
            </a:r>
          </a:p>
          <a:p>
            <a:pPr marL="55244" algn="r">
              <a:lnSpc>
                <a:spcPct val="100000"/>
              </a:lnSpc>
              <a:spcBef>
                <a:spcPts val="100"/>
              </a:spcBef>
            </a:pPr>
            <a:r>
              <a:rPr lang="en-US" sz="1200" spc="-5" dirty="0">
                <a:cs typeface="Arial"/>
              </a:rPr>
              <a:t>(4 marks) </a:t>
            </a:r>
            <a:endParaRPr lang="en-US" sz="1200" dirty="0">
              <a:cs typeface="Arial"/>
            </a:endParaRPr>
          </a:p>
        </p:txBody>
      </p:sp>
      <p:graphicFrame>
        <p:nvGraphicFramePr>
          <p:cNvPr id="2" name="Table 2">
            <a:extLst>
              <a:ext uri="{FF2B5EF4-FFF2-40B4-BE49-F238E27FC236}">
                <a16:creationId xmlns:a16="http://schemas.microsoft.com/office/drawing/2014/main" id="{4EA29BA2-B471-4345-9F09-E351424BB48F}"/>
              </a:ext>
            </a:extLst>
          </p:cNvPr>
          <p:cNvGraphicFramePr>
            <a:graphicFrameLocks noGrp="1"/>
          </p:cNvGraphicFramePr>
          <p:nvPr>
            <p:extLst>
              <p:ext uri="{D42A27DB-BD31-4B8C-83A1-F6EECF244321}">
                <p14:modId xmlns:p14="http://schemas.microsoft.com/office/powerpoint/2010/main" val="3068107613"/>
              </p:ext>
            </p:extLst>
          </p:nvPr>
        </p:nvGraphicFramePr>
        <p:xfrm>
          <a:off x="-24063" y="947119"/>
          <a:ext cx="6858000" cy="4413885"/>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3204887644"/>
                    </a:ext>
                  </a:extLst>
                </a:gridCol>
                <a:gridCol w="3429000">
                  <a:extLst>
                    <a:ext uri="{9D8B030D-6E8A-4147-A177-3AD203B41FA5}">
                      <a16:colId xmlns:a16="http://schemas.microsoft.com/office/drawing/2014/main" val="1591249706"/>
                    </a:ext>
                  </a:extLst>
                </a:gridCol>
              </a:tblGrid>
              <a:tr h="390525">
                <a:tc>
                  <a:txBody>
                    <a:bodyPr/>
                    <a:lstStyle/>
                    <a:p>
                      <a:r>
                        <a:rPr lang="en-GB" sz="1200" dirty="0">
                          <a:solidFill>
                            <a:sysClr val="windowText" lastClr="000000"/>
                          </a:solidFill>
                        </a:rPr>
                        <a:t>Locarno Treaties, 1925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ysClr val="windowText" lastClr="000000"/>
                          </a:solidFill>
                        </a:rPr>
                        <a:t>Kellogg-Briand Pact, 1928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5799737"/>
                  </a:ext>
                </a:extLst>
              </a:tr>
              <a:tr h="632423">
                <a:tc>
                  <a:txBody>
                    <a:bodyPr/>
                    <a:lstStyle/>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5080520"/>
                  </a:ext>
                </a:extLst>
              </a:tr>
              <a:tr h="506805">
                <a:tc gridSpan="2">
                  <a:txBody>
                    <a:bodyPr/>
                    <a:lstStyle/>
                    <a:p>
                      <a:r>
                        <a:rPr lang="en-GB" sz="1200" dirty="0">
                          <a:solidFill>
                            <a:sysClr val="windowText" lastClr="000000"/>
                          </a:solidFill>
                        </a:rPr>
                        <a:t>Why wasn’t the League of Nations involved? </a:t>
                      </a: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p>
                  </a:txBody>
                  <a:tcPr/>
                </a:tc>
                <a:extLst>
                  <a:ext uri="{0D108BD9-81ED-4DB2-BD59-A6C34878D82A}">
                    <a16:rowId xmlns:a16="http://schemas.microsoft.com/office/drawing/2014/main" val="1716659970"/>
                  </a:ext>
                </a:extLst>
              </a:tr>
            </a:tbl>
          </a:graphicData>
        </a:graphic>
      </p:graphicFrame>
      <p:pic>
        <p:nvPicPr>
          <p:cNvPr id="8194" name="Picture 2" descr="1925 Daily Mirror front page Signing of the Locarno Treaty Stock ...">
            <a:extLst>
              <a:ext uri="{FF2B5EF4-FFF2-40B4-BE49-F238E27FC236}">
                <a16:creationId xmlns:a16="http://schemas.microsoft.com/office/drawing/2014/main" id="{67D79200-2EB8-4845-897B-9991D3A23CD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563"/>
          <a:stretch/>
        </p:blipFill>
        <p:spPr bwMode="auto">
          <a:xfrm>
            <a:off x="123824" y="5738472"/>
            <a:ext cx="1780674" cy="23226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3033CA-2E0D-4BB7-9C3E-6624BEFEF56C}"/>
              </a:ext>
            </a:extLst>
          </p:cNvPr>
          <p:cNvSpPr txBox="1"/>
          <p:nvPr/>
        </p:nvSpPr>
        <p:spPr>
          <a:xfrm>
            <a:off x="1904498" y="5667618"/>
            <a:ext cx="4953502" cy="2464393"/>
          </a:xfrm>
          <a:prstGeom prst="rect">
            <a:avLst/>
          </a:prstGeom>
          <a:noFill/>
        </p:spPr>
        <p:txBody>
          <a:bodyPr wrap="square" rtlCol="0">
            <a:spAutoFit/>
          </a:bodyPr>
          <a:lstStyle/>
          <a:p>
            <a:r>
              <a:rPr lang="en-GB" sz="1200" dirty="0"/>
              <a:t>Answer</a:t>
            </a:r>
          </a:p>
          <a:p>
            <a:pPr>
              <a:lnSpc>
                <a:spcPct val="150000"/>
              </a:lnSpc>
            </a:pPr>
            <a:r>
              <a:rPr lang="en-GB" sz="12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1" name="TextBox 10">
            <a:extLst>
              <a:ext uri="{FF2B5EF4-FFF2-40B4-BE49-F238E27FC236}">
                <a16:creationId xmlns:a16="http://schemas.microsoft.com/office/drawing/2014/main" id="{69563D19-9E73-4808-8CBF-CAF7DAEF2509}"/>
              </a:ext>
            </a:extLst>
          </p:cNvPr>
          <p:cNvSpPr txBox="1"/>
          <p:nvPr/>
        </p:nvSpPr>
        <p:spPr>
          <a:xfrm>
            <a:off x="0" y="8035758"/>
            <a:ext cx="6858000" cy="1725729"/>
          </a:xfrm>
          <a:prstGeom prst="rect">
            <a:avLst/>
          </a:prstGeom>
          <a:noFill/>
        </p:spPr>
        <p:txBody>
          <a:bodyPr wrap="square" rtlCol="0">
            <a:spAutoFit/>
          </a:bodyPr>
          <a:lstStyle/>
          <a:p>
            <a:pPr>
              <a:lnSpc>
                <a:spcPct val="150000"/>
              </a:lnSpc>
            </a:pPr>
            <a:r>
              <a:rPr lang="en-GB" sz="12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pic>
        <p:nvPicPr>
          <p:cNvPr id="3" name="Picture 2">
            <a:extLst>
              <a:ext uri="{FF2B5EF4-FFF2-40B4-BE49-F238E27FC236}">
                <a16:creationId xmlns:a16="http://schemas.microsoft.com/office/drawing/2014/main" id="{23D28BB9-C862-4B9E-847B-974EA06368D7}"/>
              </a:ext>
            </a:extLst>
          </p:cNvPr>
          <p:cNvPicPr>
            <a:picLocks noChangeAspect="1"/>
          </p:cNvPicPr>
          <p:nvPr/>
        </p:nvPicPr>
        <p:blipFill>
          <a:blip r:embed="rId3"/>
          <a:stretch>
            <a:fillRect/>
          </a:stretch>
        </p:blipFill>
        <p:spPr>
          <a:xfrm>
            <a:off x="1060022" y="117841"/>
            <a:ext cx="755342" cy="770008"/>
          </a:xfrm>
          <a:prstGeom prst="rect">
            <a:avLst/>
          </a:prstGeom>
        </p:spPr>
      </p:pic>
      <p:grpSp>
        <p:nvGrpSpPr>
          <p:cNvPr id="10" name="Group 9">
            <a:extLst>
              <a:ext uri="{FF2B5EF4-FFF2-40B4-BE49-F238E27FC236}">
                <a16:creationId xmlns:a16="http://schemas.microsoft.com/office/drawing/2014/main" id="{9F92AD25-BCEF-4D86-953C-3CA2C381B1C9}"/>
              </a:ext>
            </a:extLst>
          </p:cNvPr>
          <p:cNvGrpSpPr/>
          <p:nvPr/>
        </p:nvGrpSpPr>
        <p:grpSpPr>
          <a:xfrm>
            <a:off x="32388" y="44484"/>
            <a:ext cx="1872110" cy="915210"/>
            <a:chOff x="32477" y="44484"/>
            <a:chExt cx="1948566" cy="915210"/>
          </a:xfrm>
        </p:grpSpPr>
        <p:sp>
          <p:nvSpPr>
            <p:cNvPr id="12" name="Rectangle 11">
              <a:extLst>
                <a:ext uri="{FF2B5EF4-FFF2-40B4-BE49-F238E27FC236}">
                  <a16:creationId xmlns:a16="http://schemas.microsoft.com/office/drawing/2014/main" id="{CCCD27A7-F909-4F21-85D5-DBA4C6B69509}"/>
                </a:ext>
              </a:extLst>
            </p:cNvPr>
            <p:cNvSpPr/>
            <p:nvPr/>
          </p:nvSpPr>
          <p:spPr>
            <a:xfrm>
              <a:off x="80211" y="45997"/>
              <a:ext cx="1900832"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D7C8A2E0-CDFC-4674-809F-C4C9C818CC8B}"/>
                </a:ext>
              </a:extLst>
            </p:cNvPr>
            <p:cNvSpPr txBox="1"/>
            <p:nvPr/>
          </p:nvSpPr>
          <p:spPr>
            <a:xfrm rot="16200000">
              <a:off x="518100" y="336559"/>
              <a:ext cx="801462" cy="384415"/>
            </a:xfrm>
            <a:prstGeom prst="rect">
              <a:avLst/>
            </a:prstGeom>
            <a:noFill/>
          </p:spPr>
          <p:txBody>
            <a:bodyPr wrap="square" rtlCol="0">
              <a:spAutoFit/>
            </a:bodyPr>
            <a:lstStyle/>
            <a:p>
              <a:pPr algn="ctr"/>
              <a:r>
                <a:rPr lang="en-US" sz="900" dirty="0"/>
                <a:t>Walk through</a:t>
              </a:r>
              <a:endParaRPr lang="en-GB" sz="900" dirty="0"/>
            </a:p>
          </p:txBody>
        </p:sp>
        <p:sp>
          <p:nvSpPr>
            <p:cNvPr id="15" name="TextBox 14">
              <a:extLst>
                <a:ext uri="{FF2B5EF4-FFF2-40B4-BE49-F238E27FC236}">
                  <a16:creationId xmlns:a16="http://schemas.microsoft.com/office/drawing/2014/main" id="{7AA1BBAA-2F91-47BE-89A4-4853CCE223AD}"/>
                </a:ext>
              </a:extLst>
            </p:cNvPr>
            <p:cNvSpPr txBox="1"/>
            <p:nvPr/>
          </p:nvSpPr>
          <p:spPr>
            <a:xfrm>
              <a:off x="32477" y="44484"/>
              <a:ext cx="728670" cy="184666"/>
            </a:xfrm>
            <a:prstGeom prst="rect">
              <a:avLst/>
            </a:prstGeom>
            <a:noFill/>
          </p:spPr>
          <p:txBody>
            <a:bodyPr wrap="square" rtlCol="0">
              <a:spAutoFit/>
            </a:bodyPr>
            <a:lstStyle/>
            <a:p>
              <a:endParaRPr lang="en-GB" sz="600" dirty="0"/>
            </a:p>
          </p:txBody>
        </p:sp>
      </p:grpSp>
      <p:pic>
        <p:nvPicPr>
          <p:cNvPr id="18" name="Picture 6" descr="Our new YouTube welcome video - The Model Cloud Magazine">
            <a:extLst>
              <a:ext uri="{FF2B5EF4-FFF2-40B4-BE49-F238E27FC236}">
                <a16:creationId xmlns:a16="http://schemas.microsoft.com/office/drawing/2014/main" id="{8CAEA476-FF90-4260-B701-75246A1BC61C}"/>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905" y="170692"/>
            <a:ext cx="590641" cy="59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142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9" y="527405"/>
            <a:ext cx="4560402" cy="627627"/>
          </a:xfrm>
        </p:spPr>
        <p:txBody>
          <a:bodyPr>
            <a:normAutofit/>
          </a:bodyPr>
          <a:lstStyle/>
          <a:p>
            <a:pPr algn="ctr"/>
            <a:r>
              <a:rPr lang="en-US" sz="1600" b="1" dirty="0">
                <a:latin typeface="+mn-lt"/>
              </a:rPr>
              <a:t>Instructions for using the revision guide</a:t>
            </a:r>
            <a:endParaRPr lang="en-GB" sz="1600" b="1" dirty="0">
              <a:latin typeface="+mn-lt"/>
            </a:endParaRPr>
          </a:p>
        </p:txBody>
      </p:sp>
      <p:sp>
        <p:nvSpPr>
          <p:cNvPr id="3" name="Content Placeholder 2"/>
          <p:cNvSpPr>
            <a:spLocks noGrp="1"/>
          </p:cNvSpPr>
          <p:nvPr>
            <p:ph idx="1"/>
          </p:nvPr>
        </p:nvSpPr>
        <p:spPr>
          <a:xfrm>
            <a:off x="471489" y="2048935"/>
            <a:ext cx="5915025" cy="7018865"/>
          </a:xfrm>
        </p:spPr>
        <p:txBody>
          <a:bodyPr>
            <a:normAutofit/>
          </a:bodyPr>
          <a:lstStyle/>
          <a:p>
            <a:pPr marL="0" indent="0">
              <a:lnSpc>
                <a:spcPct val="115000"/>
              </a:lnSpc>
              <a:spcAft>
                <a:spcPts val="1000"/>
              </a:spcAft>
              <a:buNone/>
            </a:pPr>
            <a:r>
              <a:rPr lang="en-US" sz="1200" dirty="0">
                <a:latin typeface="Calibri" panose="020F0502020204030204" pitchFamily="34" charset="0"/>
                <a:ea typeface="Calibri" panose="020F0502020204030204" pitchFamily="34" charset="0"/>
                <a:cs typeface="Times New Roman" panose="02020603050405020304" pitchFamily="18" charset="0"/>
              </a:rPr>
              <a:t>This revision guide will be your homework throughout the year. You will be set one piece of revision per week, to be completed in this booklet. </a:t>
            </a:r>
          </a:p>
          <a:p>
            <a:pPr marL="0" indent="0">
              <a:lnSpc>
                <a:spcPct val="115000"/>
              </a:lnSpc>
              <a:spcAft>
                <a:spcPts val="1000"/>
              </a:spcAft>
              <a:buNone/>
            </a:pPr>
            <a:r>
              <a:rPr lang="en-US" sz="1200" b="1" dirty="0">
                <a:latin typeface="Calibri" panose="020F0502020204030204" pitchFamily="34" charset="0"/>
                <a:cs typeface="Times New Roman" panose="02020603050405020304" pitchFamily="18" charset="0"/>
              </a:rPr>
              <a:t>QR Codes </a:t>
            </a:r>
            <a:endParaRPr lang="en-US" sz="1200" dirty="0">
              <a:latin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1200" dirty="0">
                <a:latin typeface="Calibri" panose="020F0502020204030204" pitchFamily="34" charset="0"/>
                <a:cs typeface="Times New Roman" panose="02020603050405020304" pitchFamily="18" charset="0"/>
              </a:rPr>
              <a:t>	Throughout the booklet there are a number of QR codes which will take you to 	other helpful sites/resources to aid your revision. You will need to download a QR 	scanner on your phone to make sure you can access the material. </a:t>
            </a:r>
          </a:p>
          <a:p>
            <a:pPr marL="0" indent="0">
              <a:lnSpc>
                <a:spcPct val="115000"/>
              </a:lnSpc>
              <a:spcAft>
                <a:spcPts val="1000"/>
              </a:spcAft>
              <a:buNone/>
            </a:pPr>
            <a:endParaRPr lang="en-US" sz="1200" b="1" dirty="0">
              <a:latin typeface="Calibri" panose="020F0502020204030204" pitchFamily="34" charset="0"/>
              <a:cs typeface="Times New Roman" panose="02020603050405020304" pitchFamily="18" charset="0"/>
            </a:endParaRPr>
          </a:p>
          <a:p>
            <a:pPr marL="0" indent="0">
              <a:lnSpc>
                <a:spcPct val="115000"/>
              </a:lnSpc>
              <a:spcAft>
                <a:spcPts val="1000"/>
              </a:spcAft>
              <a:buNone/>
            </a:pPr>
            <a:r>
              <a:rPr lang="en-US" sz="1200" b="1" dirty="0">
                <a:latin typeface="Calibri" panose="020F0502020204030204" pitchFamily="34" charset="0"/>
                <a:cs typeface="Times New Roman" panose="02020603050405020304" pitchFamily="18" charset="0"/>
              </a:rPr>
              <a:t>Seneca </a:t>
            </a:r>
            <a:endParaRPr lang="en-US" sz="1200" dirty="0">
              <a:latin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1200" dirty="0">
                <a:latin typeface="Calibri" panose="020F0502020204030204" pitchFamily="34" charset="0"/>
                <a:cs typeface="Times New Roman" panose="02020603050405020304" pitchFamily="18" charset="0"/>
              </a:rPr>
              <a:t>	There are lots of resources available for our course on Seneca. These will be 	embedded with QR codes. You will need to join our class; the code to join our 	class is ……………………..</a:t>
            </a:r>
          </a:p>
          <a:p>
            <a:pPr marL="0" indent="0">
              <a:lnSpc>
                <a:spcPct val="115000"/>
              </a:lnSpc>
              <a:spcAft>
                <a:spcPts val="1000"/>
              </a:spcAft>
              <a:buNone/>
            </a:pPr>
            <a:endParaRPr lang="en-US" sz="1200" dirty="0">
              <a:latin typeface="Calibri" panose="020F0502020204030204" pitchFamily="34" charset="0"/>
              <a:cs typeface="Times New Roman" panose="02020603050405020304" pitchFamily="18" charset="0"/>
            </a:endParaRPr>
          </a:p>
          <a:p>
            <a:pPr marL="0" indent="0">
              <a:lnSpc>
                <a:spcPct val="115000"/>
              </a:lnSpc>
              <a:spcAft>
                <a:spcPts val="1000"/>
              </a:spcAft>
              <a:buNone/>
            </a:pPr>
            <a:r>
              <a:rPr lang="en-US" sz="1200" b="1" dirty="0">
                <a:latin typeface="Calibri" panose="020F0502020204030204" pitchFamily="34" charset="0"/>
                <a:cs typeface="Times New Roman" panose="02020603050405020304" pitchFamily="18" charset="0"/>
              </a:rPr>
              <a:t>Loom </a:t>
            </a:r>
          </a:p>
          <a:p>
            <a:pPr marL="0" indent="0" algn="just">
              <a:lnSpc>
                <a:spcPct val="115000"/>
              </a:lnSpc>
              <a:spcAft>
                <a:spcPts val="1000"/>
              </a:spcAft>
              <a:buNone/>
            </a:pPr>
            <a:r>
              <a:rPr lang="en-US" sz="1200" dirty="0">
                <a:latin typeface="Calibri" panose="020F0502020204030204" pitchFamily="34" charset="0"/>
                <a:cs typeface="Times New Roman" panose="02020603050405020304" pitchFamily="18" charset="0"/>
              </a:rPr>
              <a:t>	Where possible, your teachers have recorded information about the topic on 	Loom videos. These are linked in the QR codes. If you are struggling, access them 	to help you.</a:t>
            </a:r>
          </a:p>
          <a:p>
            <a:pPr marL="0" indent="0">
              <a:lnSpc>
                <a:spcPct val="115000"/>
              </a:lnSpc>
              <a:spcAft>
                <a:spcPts val="1000"/>
              </a:spcAft>
              <a:buNone/>
            </a:pPr>
            <a:endParaRPr lang="en-US" sz="1200" dirty="0">
              <a:latin typeface="Calibri" panose="020F0502020204030204" pitchFamily="34" charset="0"/>
              <a:cs typeface="Times New Roman" panose="02020603050405020304" pitchFamily="18" charset="0"/>
            </a:endParaRPr>
          </a:p>
          <a:p>
            <a:pPr marL="0" indent="0">
              <a:lnSpc>
                <a:spcPct val="115000"/>
              </a:lnSpc>
              <a:spcAft>
                <a:spcPts val="1000"/>
              </a:spcAft>
              <a:buNone/>
            </a:pPr>
            <a:r>
              <a:rPr lang="en-US" sz="1200" b="1" dirty="0">
                <a:latin typeface="Calibri" panose="020F0502020204030204" pitchFamily="34" charset="0"/>
                <a:cs typeface="Times New Roman" panose="02020603050405020304" pitchFamily="18" charset="0"/>
              </a:rPr>
              <a:t>Video</a:t>
            </a:r>
          </a:p>
          <a:p>
            <a:pPr marL="0" indent="0" algn="just">
              <a:lnSpc>
                <a:spcPct val="115000"/>
              </a:lnSpc>
              <a:spcAft>
                <a:spcPts val="1000"/>
              </a:spcAft>
              <a:buNone/>
            </a:pPr>
            <a:r>
              <a:rPr lang="en-US" sz="1200" dirty="0">
                <a:latin typeface="Calibri" panose="020F0502020204030204" pitchFamily="34" charset="0"/>
                <a:cs typeface="Times New Roman" panose="02020603050405020304" pitchFamily="18" charset="0"/>
              </a:rPr>
              <a:t>	There are lots of useful videos and revision clips on YouTube and BBC bitesize.    	Your teacher will, where possible link these with the QR codes. </a:t>
            </a:r>
            <a:endParaRPr lang="en-GB" sz="2400" dirty="0"/>
          </a:p>
        </p:txBody>
      </p:sp>
      <p:grpSp>
        <p:nvGrpSpPr>
          <p:cNvPr id="5" name="Group 4">
            <a:extLst>
              <a:ext uri="{FF2B5EF4-FFF2-40B4-BE49-F238E27FC236}">
                <a16:creationId xmlns:a16="http://schemas.microsoft.com/office/drawing/2014/main" id="{6CE54AF6-C8B6-49D5-9FA7-955589AA7CDA}"/>
              </a:ext>
            </a:extLst>
          </p:cNvPr>
          <p:cNvGrpSpPr/>
          <p:nvPr/>
        </p:nvGrpSpPr>
        <p:grpSpPr>
          <a:xfrm>
            <a:off x="5031890" y="299894"/>
            <a:ext cx="1574190" cy="1710276"/>
            <a:chOff x="429421" y="928294"/>
            <a:chExt cx="5575267" cy="5772221"/>
          </a:xfrm>
        </p:grpSpPr>
        <p:grpSp>
          <p:nvGrpSpPr>
            <p:cNvPr id="6" name="Group 5">
              <a:extLst>
                <a:ext uri="{FF2B5EF4-FFF2-40B4-BE49-F238E27FC236}">
                  <a16:creationId xmlns:a16="http://schemas.microsoft.com/office/drawing/2014/main" id="{E3749DCD-49EE-4482-932B-E6951007EECD}"/>
                </a:ext>
              </a:extLst>
            </p:cNvPr>
            <p:cNvGrpSpPr/>
            <p:nvPr/>
          </p:nvGrpSpPr>
          <p:grpSpPr>
            <a:xfrm>
              <a:off x="656809" y="3945242"/>
              <a:ext cx="5277679" cy="2755273"/>
              <a:chOff x="2343914" y="3272635"/>
              <a:chExt cx="4075170" cy="2053284"/>
            </a:xfrm>
          </p:grpSpPr>
          <p:pic>
            <p:nvPicPr>
              <p:cNvPr id="8" name="Picture 7">
                <a:extLst>
                  <a:ext uri="{FF2B5EF4-FFF2-40B4-BE49-F238E27FC236}">
                    <a16:creationId xmlns:a16="http://schemas.microsoft.com/office/drawing/2014/main" id="{B722F13F-172F-4800-8BF3-199513D1BCB4}"/>
                  </a:ext>
                </a:extLst>
              </p:cNvPr>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60938" b="86849" l="38946" r="59883">
                            <a14:foregroundMark x1="40483" y1="74609" x2="40483" y2="74609"/>
                            <a14:foregroundMark x1="42606" y1="82943" x2="42606" y2="82943"/>
                            <a14:foregroundMark x1="44217" y1="83464" x2="44217" y2="83464"/>
                            <a14:foregroundMark x1="44363" y1="82161" x2="44363" y2="82161"/>
                            <a14:foregroundMark x1="45974" y1="83854" x2="45974" y2="83854"/>
                            <a14:foregroundMark x1="46706" y1="82682" x2="46706" y2="82682"/>
                            <a14:foregroundMark x1="48975" y1="82422" x2="48975" y2="82422"/>
                            <a14:foregroundMark x1="52196" y1="82813" x2="52196" y2="82813"/>
                            <a14:foregroundMark x1="54026" y1="82682" x2="54026" y2="82682"/>
                            <a14:foregroundMark x1="56589" y1="82031" x2="56589" y2="82031"/>
                            <a14:foregroundMark x1="45608" y1="67839" x2="45608" y2="67839"/>
                            <a14:foregroundMark x1="48097" y1="68229" x2="48097" y2="68229"/>
                            <a14:foregroundMark x1="46559" y1="64844" x2="46559" y2="64844"/>
                            <a14:foregroundMark x1="47804" y1="64063" x2="47804" y2="64063"/>
                            <a14:foregroundMark x1="46925" y1="64844" x2="49414" y2="63281"/>
                            <a14:foregroundMark x1="52196" y1="68099" x2="53441" y2="64193"/>
                            <a14:foregroundMark x1="47291" y1="66406" x2="47291" y2="66406"/>
                            <a14:foregroundMark x1="48463" y1="66797" x2="48463" y2="66797"/>
                            <a14:foregroundMark x1="48023" y1="65885" x2="48023" y2="65885"/>
                            <a14:foregroundMark x1="51757" y1="65234" x2="51757" y2="65234"/>
                            <a14:foregroundMark x1="51171" y1="66016" x2="52489" y2="64974"/>
                            <a14:foregroundMark x1="44802" y1="67969" x2="46413" y2="69792"/>
                          </a14:backgroundRemoval>
                        </a14:imgEffect>
                      </a14:imgLayer>
                    </a14:imgProps>
                  </a:ext>
                </a:extLst>
              </a:blip>
              <a:srcRect l="38378" t="71845" r="40038" b="10625"/>
              <a:stretch/>
            </p:blipFill>
            <p:spPr>
              <a:xfrm>
                <a:off x="2499916" y="3272635"/>
                <a:ext cx="3763167" cy="1718464"/>
              </a:xfrm>
              <a:prstGeom prst="rect">
                <a:avLst/>
              </a:prstGeom>
            </p:spPr>
          </p:pic>
          <p:sp>
            <p:nvSpPr>
              <p:cNvPr id="9" name="Rectangle 8">
                <a:extLst>
                  <a:ext uri="{FF2B5EF4-FFF2-40B4-BE49-F238E27FC236}">
                    <a16:creationId xmlns:a16="http://schemas.microsoft.com/office/drawing/2014/main" id="{D0C43652-954E-4FE5-AE00-A3945E2603D0}"/>
                  </a:ext>
                </a:extLst>
              </p:cNvPr>
              <p:cNvSpPr/>
              <p:nvPr/>
            </p:nvSpPr>
            <p:spPr>
              <a:xfrm>
                <a:off x="2343914" y="4667935"/>
                <a:ext cx="4075170" cy="657984"/>
              </a:xfrm>
              <a:prstGeom prst="rect">
                <a:avLst/>
              </a:prstGeom>
              <a:noFill/>
            </p:spPr>
            <p:txBody>
              <a:bodyPr wrap="square" lIns="91440" tIns="45720" rIns="91440" bIns="45720">
                <a:spAutoFit/>
              </a:bodyPr>
              <a:lstStyle/>
              <a:p>
                <a:pPr algn="ctr"/>
                <a:r>
                  <a:rPr lang="en-US" sz="1100" b="0" cap="none" spc="0" dirty="0">
                    <a:ln w="0"/>
                    <a:solidFill>
                      <a:schemeClr val="tx1">
                        <a:lumMod val="50000"/>
                        <a:lumOff val="50000"/>
                      </a:schemeClr>
                    </a:solidFill>
                    <a:effectLst>
                      <a:outerShdw blurRad="38100" dist="25400" dir="5400000" algn="ctr" rotWithShape="0">
                        <a:srgbClr val="6E747A">
                          <a:alpha val="43000"/>
                        </a:srgbClr>
                      </a:outerShdw>
                    </a:effectLst>
                  </a:rPr>
                  <a:t>Team History</a:t>
                </a:r>
              </a:p>
            </p:txBody>
          </p:sp>
        </p:grpSp>
        <p:pic>
          <p:nvPicPr>
            <p:cNvPr id="7" name="Picture 6">
              <a:extLst>
                <a:ext uri="{FF2B5EF4-FFF2-40B4-BE49-F238E27FC236}">
                  <a16:creationId xmlns:a16="http://schemas.microsoft.com/office/drawing/2014/main" id="{42D51860-9883-444B-B513-E4DF797776C2}"/>
                </a:ext>
              </a:extLst>
            </p:cNvPr>
            <p:cNvPicPr>
              <a:picLocks noChangeAspect="1"/>
            </p:cNvPicPr>
            <p:nvPr/>
          </p:nvPicPr>
          <p:blipFill rotWithShape="1">
            <a:blip r:embed="rId4">
              <a:duotone>
                <a:schemeClr val="bg2">
                  <a:shade val="45000"/>
                  <a:satMod val="135000"/>
                </a:schemeClr>
                <a:prstClr val="white"/>
              </a:duotone>
            </a:blip>
            <a:srcRect r="2742"/>
            <a:stretch/>
          </p:blipFill>
          <p:spPr>
            <a:xfrm>
              <a:off x="429421" y="928294"/>
              <a:ext cx="5575267" cy="3222931"/>
            </a:xfrm>
            <a:prstGeom prst="rect">
              <a:avLst/>
            </a:prstGeom>
          </p:spPr>
        </p:pic>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746" y="3114819"/>
            <a:ext cx="961314" cy="961314"/>
          </a:xfrm>
          <a:prstGeom prst="rect">
            <a:avLst/>
          </a:prstGeom>
        </p:spPr>
      </p:pic>
      <p:pic>
        <p:nvPicPr>
          <p:cNvPr id="1026" name="Picture 2" descr="Seneca (@SenecaLearn) | Twitter"/>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285702" y="4970037"/>
            <a:ext cx="787402" cy="787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om Reviews 2020: Details, Pricing, &amp; Features | G2"/>
          <p:cNvPicPr>
            <a:picLocks noChangeAspect="1" noChangeArrowheads="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l="30444" t="11482" r="28889" b="11059"/>
          <a:stretch/>
        </p:blipFill>
        <p:spPr bwMode="auto">
          <a:xfrm>
            <a:off x="341241" y="6741306"/>
            <a:ext cx="676323" cy="6763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ur new YouTube welcome video - The Model Cloud Magazine"/>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657" y="8113222"/>
            <a:ext cx="537701" cy="53770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8F8D6F97-8C40-4C5D-9D3B-3D2A0C812D6C}"/>
              </a:ext>
            </a:extLst>
          </p:cNvPr>
          <p:cNvGrpSpPr/>
          <p:nvPr/>
        </p:nvGrpSpPr>
        <p:grpSpPr>
          <a:xfrm>
            <a:off x="442140" y="8689688"/>
            <a:ext cx="549218" cy="162428"/>
            <a:chOff x="-1940767" y="353866"/>
            <a:chExt cx="549218" cy="162428"/>
          </a:xfrm>
        </p:grpSpPr>
        <p:sp>
          <p:nvSpPr>
            <p:cNvPr id="14" name="Rectangle 13">
              <a:extLst>
                <a:ext uri="{FF2B5EF4-FFF2-40B4-BE49-F238E27FC236}">
                  <a16:creationId xmlns:a16="http://schemas.microsoft.com/office/drawing/2014/main" id="{CE68A65D-98F4-4781-8598-656A9DF754D5}"/>
                </a:ext>
              </a:extLst>
            </p:cNvPr>
            <p:cNvSpPr/>
            <p:nvPr/>
          </p:nvSpPr>
          <p:spPr>
            <a:xfrm>
              <a:off x="-1940767"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15" name="Rectangle 14">
              <a:extLst>
                <a:ext uri="{FF2B5EF4-FFF2-40B4-BE49-F238E27FC236}">
                  <a16:creationId xmlns:a16="http://schemas.microsoft.com/office/drawing/2014/main" id="{0EC24604-A0B0-4BD6-9B8B-DCFD41E99661}"/>
                </a:ext>
              </a:extLst>
            </p:cNvPr>
            <p:cNvSpPr/>
            <p:nvPr/>
          </p:nvSpPr>
          <p:spPr>
            <a:xfrm>
              <a:off x="-1749242"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16" name="Rectangle 15">
              <a:extLst>
                <a:ext uri="{FF2B5EF4-FFF2-40B4-BE49-F238E27FC236}">
                  <a16:creationId xmlns:a16="http://schemas.microsoft.com/office/drawing/2014/main" id="{E3FEDCAD-311B-4284-9D09-B4B372FDBA81}"/>
                </a:ext>
              </a:extLst>
            </p:cNvPr>
            <p:cNvSpPr/>
            <p:nvPr/>
          </p:nvSpPr>
          <p:spPr>
            <a:xfrm>
              <a:off x="-1559500"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C</a:t>
              </a:r>
            </a:p>
          </p:txBody>
        </p:sp>
      </p:grpSp>
    </p:spTree>
    <p:extLst>
      <p:ext uri="{BB962C8B-B14F-4D97-AF65-F5344CB8AC3E}">
        <p14:creationId xmlns:p14="http://schemas.microsoft.com/office/powerpoint/2010/main" val="3647386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headofhistory: Measuring historical significance">
            <a:extLst>
              <a:ext uri="{FF2B5EF4-FFF2-40B4-BE49-F238E27FC236}">
                <a16:creationId xmlns:a16="http://schemas.microsoft.com/office/drawing/2014/main" id="{31D342D3-BF82-4F08-8DE6-83371E8513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467"/>
          <a:stretch/>
        </p:blipFill>
        <p:spPr bwMode="auto">
          <a:xfrm>
            <a:off x="0" y="908050"/>
            <a:ext cx="6858000" cy="4999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E01CC0-B837-4050-A8F9-AD05FC7F15E4}"/>
              </a:ext>
            </a:extLst>
          </p:cNvPr>
          <p:cNvSpPr txBox="1"/>
          <p:nvPr/>
        </p:nvSpPr>
        <p:spPr>
          <a:xfrm>
            <a:off x="2946602" y="2375"/>
            <a:ext cx="3904552" cy="830997"/>
          </a:xfrm>
          <a:prstGeom prst="rect">
            <a:avLst/>
          </a:prstGeom>
          <a:noFill/>
        </p:spPr>
        <p:txBody>
          <a:bodyPr wrap="square" rtlCol="0">
            <a:spAutoFit/>
          </a:bodyPr>
          <a:lstStyle/>
          <a:p>
            <a:r>
              <a:rPr lang="en-GB" sz="1200" dirty="0"/>
              <a:t>14) Complete the significance radar to show the impact of the Great Depression in Europe. Remember class discussion about how the Depression allowed the rise of extremist politics as people were desperate for a solution. </a:t>
            </a:r>
          </a:p>
        </p:txBody>
      </p:sp>
      <p:sp>
        <p:nvSpPr>
          <p:cNvPr id="5" name="TextBox 4">
            <a:extLst>
              <a:ext uri="{FF2B5EF4-FFF2-40B4-BE49-F238E27FC236}">
                <a16:creationId xmlns:a16="http://schemas.microsoft.com/office/drawing/2014/main" id="{604471B1-59BD-41EF-A9C4-6CD882139E14}"/>
              </a:ext>
            </a:extLst>
          </p:cNvPr>
          <p:cNvSpPr txBox="1"/>
          <p:nvPr/>
        </p:nvSpPr>
        <p:spPr>
          <a:xfrm>
            <a:off x="0" y="6228768"/>
            <a:ext cx="6858000" cy="3849387"/>
          </a:xfrm>
          <a:prstGeom prst="rect">
            <a:avLst/>
          </a:prstGeom>
          <a:noFill/>
        </p:spPr>
        <p:txBody>
          <a:bodyPr wrap="square" rtlCol="0">
            <a:spAutoFit/>
          </a:bodyPr>
          <a:lstStyle/>
          <a:p>
            <a:r>
              <a:rPr lang="en-GB" sz="1200" dirty="0"/>
              <a:t>12) How did the Great Depression affect the League of Nations?</a:t>
            </a:r>
          </a:p>
          <a:p>
            <a:pPr>
              <a:lnSpc>
                <a:spcPct val="150000"/>
              </a:lnSpc>
            </a:pPr>
            <a:r>
              <a:rPr lang="en-GB" sz="12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dirty="0"/>
              <a:t> </a:t>
            </a:r>
          </a:p>
        </p:txBody>
      </p:sp>
      <p:pic>
        <p:nvPicPr>
          <p:cNvPr id="2" name="Picture 1">
            <a:extLst>
              <a:ext uri="{FF2B5EF4-FFF2-40B4-BE49-F238E27FC236}">
                <a16:creationId xmlns:a16="http://schemas.microsoft.com/office/drawing/2014/main" id="{218CF507-2DAA-446A-B90B-E52F6162B19C}"/>
              </a:ext>
            </a:extLst>
          </p:cNvPr>
          <p:cNvPicPr>
            <a:picLocks noChangeAspect="1"/>
          </p:cNvPicPr>
          <p:nvPr/>
        </p:nvPicPr>
        <p:blipFill>
          <a:blip r:embed="rId3"/>
          <a:stretch>
            <a:fillRect/>
          </a:stretch>
        </p:blipFill>
        <p:spPr>
          <a:xfrm>
            <a:off x="1093389" y="126898"/>
            <a:ext cx="706996" cy="700252"/>
          </a:xfrm>
          <a:prstGeom prst="rect">
            <a:avLst/>
          </a:prstGeom>
        </p:spPr>
      </p:pic>
      <p:grpSp>
        <p:nvGrpSpPr>
          <p:cNvPr id="7" name="Group 6">
            <a:extLst>
              <a:ext uri="{FF2B5EF4-FFF2-40B4-BE49-F238E27FC236}">
                <a16:creationId xmlns:a16="http://schemas.microsoft.com/office/drawing/2014/main" id="{3B815E01-A3ED-476E-8E06-2BB94F89ED48}"/>
              </a:ext>
            </a:extLst>
          </p:cNvPr>
          <p:cNvGrpSpPr/>
          <p:nvPr/>
        </p:nvGrpSpPr>
        <p:grpSpPr>
          <a:xfrm>
            <a:off x="32388" y="20175"/>
            <a:ext cx="2875199" cy="939519"/>
            <a:chOff x="32477" y="20175"/>
            <a:chExt cx="2992621" cy="939519"/>
          </a:xfrm>
        </p:grpSpPr>
        <p:sp>
          <p:nvSpPr>
            <p:cNvPr id="8" name="Rectangle 7">
              <a:extLst>
                <a:ext uri="{FF2B5EF4-FFF2-40B4-BE49-F238E27FC236}">
                  <a16:creationId xmlns:a16="http://schemas.microsoft.com/office/drawing/2014/main" id="{B492D045-2EA3-433C-9BE1-840508232DA3}"/>
                </a:ext>
              </a:extLst>
            </p:cNvPr>
            <p:cNvSpPr/>
            <p:nvPr/>
          </p:nvSpPr>
          <p:spPr>
            <a:xfrm>
              <a:off x="80211" y="45997"/>
              <a:ext cx="2944887"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CC0505F6-FC05-4031-9F91-1D46039DEC30}"/>
                </a:ext>
              </a:extLst>
            </p:cNvPr>
            <p:cNvSpPr txBox="1"/>
            <p:nvPr/>
          </p:nvSpPr>
          <p:spPr>
            <a:xfrm rot="16200000">
              <a:off x="571367" y="356894"/>
              <a:ext cx="913697" cy="240259"/>
            </a:xfrm>
            <a:prstGeom prst="rect">
              <a:avLst/>
            </a:prstGeom>
            <a:noFill/>
          </p:spPr>
          <p:txBody>
            <a:bodyPr wrap="square" rtlCol="0">
              <a:spAutoFit/>
            </a:bodyPr>
            <a:lstStyle/>
            <a:p>
              <a:pPr algn="ctr"/>
              <a:r>
                <a:rPr lang="en-US" sz="900" dirty="0"/>
                <a:t>Overview video</a:t>
              </a:r>
              <a:endParaRPr lang="en-GB" sz="900" dirty="0"/>
            </a:p>
          </p:txBody>
        </p:sp>
        <p:sp>
          <p:nvSpPr>
            <p:cNvPr id="10" name="TextBox 9">
              <a:extLst>
                <a:ext uri="{FF2B5EF4-FFF2-40B4-BE49-F238E27FC236}">
                  <a16:creationId xmlns:a16="http://schemas.microsoft.com/office/drawing/2014/main" id="{C51DD589-44B0-46AE-BF20-62581B59F766}"/>
                </a:ext>
              </a:extLst>
            </p:cNvPr>
            <p:cNvSpPr txBox="1"/>
            <p:nvPr/>
          </p:nvSpPr>
          <p:spPr>
            <a:xfrm>
              <a:off x="32477" y="44484"/>
              <a:ext cx="728670" cy="184666"/>
            </a:xfrm>
            <a:prstGeom prst="rect">
              <a:avLst/>
            </a:prstGeom>
            <a:noFill/>
          </p:spPr>
          <p:txBody>
            <a:bodyPr wrap="square" rtlCol="0">
              <a:spAutoFit/>
            </a:bodyPr>
            <a:lstStyle/>
            <a:p>
              <a:endParaRPr lang="en-GB" sz="600" dirty="0"/>
            </a:p>
          </p:txBody>
        </p:sp>
      </p:grpSp>
      <p:pic>
        <p:nvPicPr>
          <p:cNvPr id="11" name="Picture 6" descr="Our new YouTube welcome video - The Model Cloud Magazine">
            <a:extLst>
              <a:ext uri="{FF2B5EF4-FFF2-40B4-BE49-F238E27FC236}">
                <a16:creationId xmlns:a16="http://schemas.microsoft.com/office/drawing/2014/main" id="{05EE47BC-862F-455D-8617-46CA2A61A41A}"/>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141" y="156777"/>
            <a:ext cx="590641" cy="5906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AED044-C4E8-4C09-B5A5-74CDA6991313}"/>
              </a:ext>
            </a:extLst>
          </p:cNvPr>
          <p:cNvPicPr>
            <a:picLocks noChangeAspect="1"/>
          </p:cNvPicPr>
          <p:nvPr/>
        </p:nvPicPr>
        <p:blipFill>
          <a:blip r:embed="rId5"/>
          <a:stretch>
            <a:fillRect/>
          </a:stretch>
        </p:blipFill>
        <p:spPr>
          <a:xfrm>
            <a:off x="2083573" y="126898"/>
            <a:ext cx="706996" cy="704794"/>
          </a:xfrm>
          <a:prstGeom prst="rect">
            <a:avLst/>
          </a:prstGeom>
        </p:spPr>
      </p:pic>
      <p:sp>
        <p:nvSpPr>
          <p:cNvPr id="13" name="TextBox 12">
            <a:extLst>
              <a:ext uri="{FF2B5EF4-FFF2-40B4-BE49-F238E27FC236}">
                <a16:creationId xmlns:a16="http://schemas.microsoft.com/office/drawing/2014/main" id="{A0A101C3-B383-416C-A62C-6490B53D9B28}"/>
              </a:ext>
            </a:extLst>
          </p:cNvPr>
          <p:cNvSpPr txBox="1"/>
          <p:nvPr/>
        </p:nvSpPr>
        <p:spPr>
          <a:xfrm rot="16200000">
            <a:off x="1477744" y="370674"/>
            <a:ext cx="1024963" cy="230832"/>
          </a:xfrm>
          <a:prstGeom prst="rect">
            <a:avLst/>
          </a:prstGeom>
          <a:noFill/>
        </p:spPr>
        <p:txBody>
          <a:bodyPr wrap="square" rtlCol="0">
            <a:spAutoFit/>
          </a:bodyPr>
          <a:lstStyle/>
          <a:p>
            <a:pPr algn="ctr"/>
            <a:r>
              <a:rPr lang="en-US" sz="900" dirty="0"/>
              <a:t>Overview Seneca</a:t>
            </a:r>
            <a:endParaRPr lang="en-GB" sz="900" dirty="0"/>
          </a:p>
        </p:txBody>
      </p:sp>
    </p:spTree>
    <p:extLst>
      <p:ext uri="{BB962C8B-B14F-4D97-AF65-F5344CB8AC3E}">
        <p14:creationId xmlns:p14="http://schemas.microsoft.com/office/powerpoint/2010/main" val="2752587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E01CC0-B837-4050-A8F9-AD05FC7F15E4}"/>
              </a:ext>
            </a:extLst>
          </p:cNvPr>
          <p:cNvSpPr txBox="1"/>
          <p:nvPr/>
        </p:nvSpPr>
        <p:spPr>
          <a:xfrm>
            <a:off x="2745119" y="44484"/>
            <a:ext cx="4112881" cy="1200329"/>
          </a:xfrm>
          <a:prstGeom prst="rect">
            <a:avLst/>
          </a:prstGeom>
          <a:noFill/>
        </p:spPr>
        <p:txBody>
          <a:bodyPr wrap="square" rtlCol="0">
            <a:spAutoFit/>
          </a:bodyPr>
          <a:lstStyle/>
          <a:p>
            <a:r>
              <a:rPr lang="en-GB" sz="1200" dirty="0"/>
              <a:t>15) Use the timeline to show the story of the Manchurian Crisis in 1931-32. Include : </a:t>
            </a:r>
          </a:p>
          <a:p>
            <a:pPr marL="171450" indent="-171450">
              <a:buFont typeface="Wingdings" panose="05000000000000000000" pitchFamily="2" charset="2"/>
              <a:buChar char="Ø"/>
            </a:pPr>
            <a:r>
              <a:rPr lang="en-GB" sz="1200" dirty="0"/>
              <a:t>Why Japan wanted Manchuria</a:t>
            </a:r>
          </a:p>
          <a:p>
            <a:pPr marL="171450" indent="-171450">
              <a:buFont typeface="Wingdings" panose="05000000000000000000" pitchFamily="2" charset="2"/>
              <a:buChar char="Ø"/>
            </a:pPr>
            <a:r>
              <a:rPr lang="en-GB" sz="1200" dirty="0"/>
              <a:t>The Mukden incident</a:t>
            </a:r>
          </a:p>
          <a:p>
            <a:pPr marL="171450" indent="-171450">
              <a:buFont typeface="Wingdings" panose="05000000000000000000" pitchFamily="2" charset="2"/>
              <a:buChar char="Ø"/>
            </a:pPr>
            <a:r>
              <a:rPr lang="en-GB" sz="1200" dirty="0"/>
              <a:t>League’s reluctance to act</a:t>
            </a:r>
          </a:p>
          <a:p>
            <a:pPr marL="171450" indent="-171450">
              <a:buFont typeface="Wingdings" panose="05000000000000000000" pitchFamily="2" charset="2"/>
              <a:buChar char="Ø"/>
            </a:pPr>
            <a:r>
              <a:rPr lang="en-GB" sz="1200" dirty="0"/>
              <a:t>Eventual League action </a:t>
            </a:r>
          </a:p>
        </p:txBody>
      </p:sp>
      <p:cxnSp>
        <p:nvCxnSpPr>
          <p:cNvPr id="4" name="Straight Connector 3">
            <a:extLst>
              <a:ext uri="{FF2B5EF4-FFF2-40B4-BE49-F238E27FC236}">
                <a16:creationId xmlns:a16="http://schemas.microsoft.com/office/drawing/2014/main" id="{24DE8DF1-93F4-4BDF-9E18-EC3CA887E101}"/>
              </a:ext>
            </a:extLst>
          </p:cNvPr>
          <p:cNvCxnSpPr>
            <a:cxnSpLocks/>
          </p:cNvCxnSpPr>
          <p:nvPr/>
        </p:nvCxnSpPr>
        <p:spPr>
          <a:xfrm>
            <a:off x="3429000" y="1355557"/>
            <a:ext cx="0" cy="823361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C61608E-294F-4C47-83AA-465CD7114E42}"/>
              </a:ext>
            </a:extLst>
          </p:cNvPr>
          <p:cNvCxnSpPr>
            <a:cxnSpLocks/>
          </p:cNvCxnSpPr>
          <p:nvPr/>
        </p:nvCxnSpPr>
        <p:spPr>
          <a:xfrm>
            <a:off x="2857500" y="9589168"/>
            <a:ext cx="1143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E8A230-CDB9-4C90-9E2E-439CAB16E574}"/>
              </a:ext>
            </a:extLst>
          </p:cNvPr>
          <p:cNvCxnSpPr>
            <a:cxnSpLocks/>
          </p:cNvCxnSpPr>
          <p:nvPr/>
        </p:nvCxnSpPr>
        <p:spPr>
          <a:xfrm>
            <a:off x="2857500" y="1355557"/>
            <a:ext cx="1143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404F585-FAA4-43C1-9BBB-4486AFB4018E}"/>
              </a:ext>
            </a:extLst>
          </p:cNvPr>
          <p:cNvPicPr>
            <a:picLocks noChangeAspect="1"/>
          </p:cNvPicPr>
          <p:nvPr/>
        </p:nvPicPr>
        <p:blipFill>
          <a:blip r:embed="rId2"/>
          <a:stretch>
            <a:fillRect/>
          </a:stretch>
        </p:blipFill>
        <p:spPr>
          <a:xfrm>
            <a:off x="881450" y="190919"/>
            <a:ext cx="642847" cy="647846"/>
          </a:xfrm>
          <a:prstGeom prst="rect">
            <a:avLst/>
          </a:prstGeom>
        </p:spPr>
      </p:pic>
      <p:grpSp>
        <p:nvGrpSpPr>
          <p:cNvPr id="13" name="Group 12">
            <a:extLst>
              <a:ext uri="{FF2B5EF4-FFF2-40B4-BE49-F238E27FC236}">
                <a16:creationId xmlns:a16="http://schemas.microsoft.com/office/drawing/2014/main" id="{E793126B-06D3-4EDD-B6D1-76B4B1248BC1}"/>
              </a:ext>
            </a:extLst>
          </p:cNvPr>
          <p:cNvGrpSpPr/>
          <p:nvPr/>
        </p:nvGrpSpPr>
        <p:grpSpPr>
          <a:xfrm>
            <a:off x="32388" y="44484"/>
            <a:ext cx="2650654" cy="915210"/>
            <a:chOff x="32477" y="44484"/>
            <a:chExt cx="2758906" cy="915210"/>
          </a:xfrm>
        </p:grpSpPr>
        <p:sp>
          <p:nvSpPr>
            <p:cNvPr id="14" name="Rectangle 13">
              <a:extLst>
                <a:ext uri="{FF2B5EF4-FFF2-40B4-BE49-F238E27FC236}">
                  <a16:creationId xmlns:a16="http://schemas.microsoft.com/office/drawing/2014/main" id="{47C268CA-CE08-49B8-8137-885765126B2A}"/>
                </a:ext>
              </a:extLst>
            </p:cNvPr>
            <p:cNvSpPr/>
            <p:nvPr/>
          </p:nvSpPr>
          <p:spPr>
            <a:xfrm>
              <a:off x="80211" y="45997"/>
              <a:ext cx="2711172"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2" descr="Seneca (@SenecaLearn) | Twitter">
              <a:extLst>
                <a:ext uri="{FF2B5EF4-FFF2-40B4-BE49-F238E27FC236}">
                  <a16:creationId xmlns:a16="http://schemas.microsoft.com/office/drawing/2014/main" id="{F8647949-74A1-496F-9227-E0A643239F17}"/>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26925" y="104454"/>
              <a:ext cx="339773" cy="3397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ABB3E8B-2C9F-4D26-B7D7-856816A3D2AC}"/>
                </a:ext>
              </a:extLst>
            </p:cNvPr>
            <p:cNvSpPr txBox="1"/>
            <p:nvPr/>
          </p:nvSpPr>
          <p:spPr>
            <a:xfrm rot="16200000">
              <a:off x="360416" y="401456"/>
              <a:ext cx="801462" cy="240259"/>
            </a:xfrm>
            <a:prstGeom prst="rect">
              <a:avLst/>
            </a:prstGeom>
            <a:noFill/>
          </p:spPr>
          <p:txBody>
            <a:bodyPr wrap="square" rtlCol="0">
              <a:spAutoFit/>
            </a:bodyPr>
            <a:lstStyle/>
            <a:p>
              <a:pPr algn="ctr"/>
              <a:r>
                <a:rPr lang="en-US" sz="900" dirty="0"/>
                <a:t>Seneca</a:t>
              </a:r>
              <a:endParaRPr lang="en-GB" sz="900" dirty="0"/>
            </a:p>
          </p:txBody>
        </p:sp>
        <p:sp>
          <p:nvSpPr>
            <p:cNvPr id="17" name="TextBox 16">
              <a:extLst>
                <a:ext uri="{FF2B5EF4-FFF2-40B4-BE49-F238E27FC236}">
                  <a16:creationId xmlns:a16="http://schemas.microsoft.com/office/drawing/2014/main" id="{A73439E3-D2A8-44D2-A3DD-D3CF31D004BD}"/>
                </a:ext>
              </a:extLst>
            </p:cNvPr>
            <p:cNvSpPr txBox="1"/>
            <p:nvPr/>
          </p:nvSpPr>
          <p:spPr>
            <a:xfrm>
              <a:off x="32477" y="44484"/>
              <a:ext cx="728670" cy="184666"/>
            </a:xfrm>
            <a:prstGeom prst="rect">
              <a:avLst/>
            </a:prstGeom>
            <a:noFill/>
          </p:spPr>
          <p:txBody>
            <a:bodyPr wrap="square" rtlCol="0">
              <a:spAutoFit/>
            </a:bodyPr>
            <a:lstStyle/>
            <a:p>
              <a:endParaRPr lang="en-GB" sz="600" dirty="0"/>
            </a:p>
          </p:txBody>
        </p:sp>
      </p:grpSp>
      <p:sp>
        <p:nvSpPr>
          <p:cNvPr id="18" name="TextBox 17">
            <a:extLst>
              <a:ext uri="{FF2B5EF4-FFF2-40B4-BE49-F238E27FC236}">
                <a16:creationId xmlns:a16="http://schemas.microsoft.com/office/drawing/2014/main" id="{D8FA04ED-E53A-46AC-AB27-DE843DA9E4F3}"/>
              </a:ext>
            </a:extLst>
          </p:cNvPr>
          <p:cNvSpPr txBox="1"/>
          <p:nvPr/>
        </p:nvSpPr>
        <p:spPr>
          <a:xfrm rot="16200000">
            <a:off x="1284567" y="389769"/>
            <a:ext cx="801462" cy="230832"/>
          </a:xfrm>
          <a:prstGeom prst="rect">
            <a:avLst/>
          </a:prstGeom>
          <a:noFill/>
        </p:spPr>
        <p:txBody>
          <a:bodyPr wrap="square" rtlCol="0">
            <a:spAutoFit/>
          </a:bodyPr>
          <a:lstStyle/>
          <a:p>
            <a:pPr algn="ctr"/>
            <a:r>
              <a:rPr lang="en-US" sz="900" dirty="0"/>
              <a:t>Walkthrough</a:t>
            </a:r>
            <a:endParaRPr lang="en-GB" sz="900" dirty="0"/>
          </a:p>
        </p:txBody>
      </p:sp>
      <p:pic>
        <p:nvPicPr>
          <p:cNvPr id="5" name="Picture 4">
            <a:extLst>
              <a:ext uri="{FF2B5EF4-FFF2-40B4-BE49-F238E27FC236}">
                <a16:creationId xmlns:a16="http://schemas.microsoft.com/office/drawing/2014/main" id="{CCAF1E57-C0FD-4449-BB27-408521319E2C}"/>
              </a:ext>
            </a:extLst>
          </p:cNvPr>
          <p:cNvPicPr>
            <a:picLocks noChangeAspect="1"/>
          </p:cNvPicPr>
          <p:nvPr/>
        </p:nvPicPr>
        <p:blipFill>
          <a:blip r:embed="rId4"/>
          <a:stretch>
            <a:fillRect/>
          </a:stretch>
        </p:blipFill>
        <p:spPr>
          <a:xfrm>
            <a:off x="1862791" y="202031"/>
            <a:ext cx="659921" cy="665243"/>
          </a:xfrm>
          <a:prstGeom prst="rect">
            <a:avLst/>
          </a:prstGeom>
        </p:spPr>
      </p:pic>
      <p:pic>
        <p:nvPicPr>
          <p:cNvPr id="20" name="Picture 6" descr="Our new YouTube welcome video - The Model Cloud Magazine">
            <a:extLst>
              <a:ext uri="{FF2B5EF4-FFF2-40B4-BE49-F238E27FC236}">
                <a16:creationId xmlns:a16="http://schemas.microsoft.com/office/drawing/2014/main" id="{C5E449A4-A9D5-4EE3-81A8-70A87B244D6D}"/>
              </a:ext>
            </a:extLst>
          </p:cNvPr>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6538" y="477533"/>
            <a:ext cx="428383" cy="42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652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E01CC0-B837-4050-A8F9-AD05FC7F15E4}"/>
              </a:ext>
            </a:extLst>
          </p:cNvPr>
          <p:cNvSpPr txBox="1"/>
          <p:nvPr/>
        </p:nvSpPr>
        <p:spPr>
          <a:xfrm>
            <a:off x="2638128" y="26569"/>
            <a:ext cx="4219872" cy="1384995"/>
          </a:xfrm>
          <a:prstGeom prst="rect">
            <a:avLst/>
          </a:prstGeom>
          <a:noFill/>
        </p:spPr>
        <p:txBody>
          <a:bodyPr wrap="square" rtlCol="0">
            <a:spAutoFit/>
          </a:bodyPr>
          <a:lstStyle/>
          <a:p>
            <a:r>
              <a:rPr lang="en-GB" sz="1200" dirty="0"/>
              <a:t>16) Use the timeline to show the story of the Abyssinian Crisis in 1936.</a:t>
            </a:r>
          </a:p>
          <a:p>
            <a:r>
              <a:rPr lang="en-GB" sz="1200" dirty="0"/>
              <a:t>Include : </a:t>
            </a:r>
          </a:p>
          <a:p>
            <a:pPr marL="171450" indent="-171450">
              <a:buFont typeface="Wingdings" panose="05000000000000000000" pitchFamily="2" charset="2"/>
              <a:buChar char="Ø"/>
            </a:pPr>
            <a:r>
              <a:rPr lang="en-GB" sz="1200" dirty="0"/>
              <a:t>Why Mussolini wanted Abyssinia</a:t>
            </a:r>
          </a:p>
          <a:p>
            <a:pPr marL="171450" indent="-171450">
              <a:buFont typeface="Wingdings" panose="05000000000000000000" pitchFamily="2" charset="2"/>
              <a:buChar char="Ø"/>
            </a:pPr>
            <a:r>
              <a:rPr lang="en-GB" sz="1200" dirty="0"/>
              <a:t>How Mussolini invaded Abyssinia</a:t>
            </a:r>
          </a:p>
          <a:p>
            <a:pPr marL="171450" indent="-171450">
              <a:buFont typeface="Wingdings" panose="05000000000000000000" pitchFamily="2" charset="2"/>
              <a:buChar char="Ø"/>
            </a:pPr>
            <a:r>
              <a:rPr lang="en-GB" sz="1200" dirty="0"/>
              <a:t>The actions the League took in Abyssinia, including what Britain and France did</a:t>
            </a:r>
          </a:p>
        </p:txBody>
      </p:sp>
      <p:cxnSp>
        <p:nvCxnSpPr>
          <p:cNvPr id="4" name="Straight Connector 3">
            <a:extLst>
              <a:ext uri="{FF2B5EF4-FFF2-40B4-BE49-F238E27FC236}">
                <a16:creationId xmlns:a16="http://schemas.microsoft.com/office/drawing/2014/main" id="{24DE8DF1-93F4-4BDF-9E18-EC3CA887E101}"/>
              </a:ext>
            </a:extLst>
          </p:cNvPr>
          <p:cNvCxnSpPr>
            <a:cxnSpLocks/>
          </p:cNvCxnSpPr>
          <p:nvPr/>
        </p:nvCxnSpPr>
        <p:spPr>
          <a:xfrm>
            <a:off x="3429000" y="1355557"/>
            <a:ext cx="0" cy="823361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C61608E-294F-4C47-83AA-465CD7114E42}"/>
              </a:ext>
            </a:extLst>
          </p:cNvPr>
          <p:cNvCxnSpPr>
            <a:cxnSpLocks/>
          </p:cNvCxnSpPr>
          <p:nvPr/>
        </p:nvCxnSpPr>
        <p:spPr>
          <a:xfrm>
            <a:off x="2857500" y="9589168"/>
            <a:ext cx="1143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E8A230-CDB9-4C90-9E2E-439CAB16E574}"/>
              </a:ext>
            </a:extLst>
          </p:cNvPr>
          <p:cNvCxnSpPr>
            <a:cxnSpLocks/>
          </p:cNvCxnSpPr>
          <p:nvPr/>
        </p:nvCxnSpPr>
        <p:spPr>
          <a:xfrm>
            <a:off x="2857500" y="1355557"/>
            <a:ext cx="1143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ABA33B7-7B5B-4EC0-B4D2-EA5CC57AE57C}"/>
              </a:ext>
            </a:extLst>
          </p:cNvPr>
          <p:cNvGrpSpPr/>
          <p:nvPr/>
        </p:nvGrpSpPr>
        <p:grpSpPr>
          <a:xfrm>
            <a:off x="32388" y="44484"/>
            <a:ext cx="2650654" cy="915210"/>
            <a:chOff x="32477" y="44484"/>
            <a:chExt cx="2758906" cy="915210"/>
          </a:xfrm>
        </p:grpSpPr>
        <p:sp>
          <p:nvSpPr>
            <p:cNvPr id="9" name="Rectangle 8">
              <a:extLst>
                <a:ext uri="{FF2B5EF4-FFF2-40B4-BE49-F238E27FC236}">
                  <a16:creationId xmlns:a16="http://schemas.microsoft.com/office/drawing/2014/main" id="{508019AA-AFE8-4CCA-8700-34C8440C8052}"/>
                </a:ext>
              </a:extLst>
            </p:cNvPr>
            <p:cNvSpPr/>
            <p:nvPr/>
          </p:nvSpPr>
          <p:spPr>
            <a:xfrm>
              <a:off x="80211" y="45997"/>
              <a:ext cx="2711172"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2" descr="Seneca (@SenecaLearn) | Twitter">
              <a:extLst>
                <a:ext uri="{FF2B5EF4-FFF2-40B4-BE49-F238E27FC236}">
                  <a16:creationId xmlns:a16="http://schemas.microsoft.com/office/drawing/2014/main" id="{82A8B1FE-7B1C-4A7B-8C51-4AE9A0B368CF}"/>
                </a:ext>
              </a:extLst>
            </p:cNvPr>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201916" y="169512"/>
              <a:ext cx="399360" cy="3993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0F6E45B-1588-4253-B859-B5B9EE601943}"/>
                </a:ext>
              </a:extLst>
            </p:cNvPr>
            <p:cNvSpPr txBox="1"/>
            <p:nvPr/>
          </p:nvSpPr>
          <p:spPr>
            <a:xfrm rot="16200000">
              <a:off x="360416" y="401456"/>
              <a:ext cx="801462" cy="240259"/>
            </a:xfrm>
            <a:prstGeom prst="rect">
              <a:avLst/>
            </a:prstGeom>
            <a:noFill/>
          </p:spPr>
          <p:txBody>
            <a:bodyPr wrap="square" rtlCol="0">
              <a:spAutoFit/>
            </a:bodyPr>
            <a:lstStyle/>
            <a:p>
              <a:pPr algn="ctr"/>
              <a:r>
                <a:rPr lang="en-US" sz="900" dirty="0"/>
                <a:t>Seneca</a:t>
              </a:r>
              <a:endParaRPr lang="en-GB" sz="900" dirty="0"/>
            </a:p>
          </p:txBody>
        </p:sp>
        <p:sp>
          <p:nvSpPr>
            <p:cNvPr id="13" name="TextBox 12">
              <a:extLst>
                <a:ext uri="{FF2B5EF4-FFF2-40B4-BE49-F238E27FC236}">
                  <a16:creationId xmlns:a16="http://schemas.microsoft.com/office/drawing/2014/main" id="{7BB3C001-4524-4EE3-8657-C75D4D9B0880}"/>
                </a:ext>
              </a:extLst>
            </p:cNvPr>
            <p:cNvSpPr txBox="1"/>
            <p:nvPr/>
          </p:nvSpPr>
          <p:spPr>
            <a:xfrm>
              <a:off x="32477" y="44484"/>
              <a:ext cx="728670" cy="184666"/>
            </a:xfrm>
            <a:prstGeom prst="rect">
              <a:avLst/>
            </a:prstGeom>
            <a:noFill/>
          </p:spPr>
          <p:txBody>
            <a:bodyPr wrap="square" rtlCol="0">
              <a:spAutoFit/>
            </a:bodyPr>
            <a:lstStyle/>
            <a:p>
              <a:endParaRPr lang="en-GB" sz="600" dirty="0"/>
            </a:p>
          </p:txBody>
        </p:sp>
      </p:grpSp>
      <p:sp>
        <p:nvSpPr>
          <p:cNvPr id="14" name="TextBox 13">
            <a:extLst>
              <a:ext uri="{FF2B5EF4-FFF2-40B4-BE49-F238E27FC236}">
                <a16:creationId xmlns:a16="http://schemas.microsoft.com/office/drawing/2014/main" id="{4AA022F9-BF53-4126-88F4-71E9D5859040}"/>
              </a:ext>
            </a:extLst>
          </p:cNvPr>
          <p:cNvSpPr txBox="1"/>
          <p:nvPr/>
        </p:nvSpPr>
        <p:spPr>
          <a:xfrm rot="16200000">
            <a:off x="1284567" y="389769"/>
            <a:ext cx="801462" cy="230832"/>
          </a:xfrm>
          <a:prstGeom prst="rect">
            <a:avLst/>
          </a:prstGeom>
          <a:noFill/>
        </p:spPr>
        <p:txBody>
          <a:bodyPr wrap="square" rtlCol="0">
            <a:spAutoFit/>
          </a:bodyPr>
          <a:lstStyle/>
          <a:p>
            <a:pPr algn="ctr"/>
            <a:r>
              <a:rPr lang="en-US" sz="900" dirty="0"/>
              <a:t>Walkthrough</a:t>
            </a:r>
            <a:endParaRPr lang="en-GB" sz="900" dirty="0"/>
          </a:p>
        </p:txBody>
      </p:sp>
      <p:pic>
        <p:nvPicPr>
          <p:cNvPr id="2" name="Picture 1">
            <a:extLst>
              <a:ext uri="{FF2B5EF4-FFF2-40B4-BE49-F238E27FC236}">
                <a16:creationId xmlns:a16="http://schemas.microsoft.com/office/drawing/2014/main" id="{05260D19-2C89-4023-A66E-3D18D03B73F4}"/>
              </a:ext>
            </a:extLst>
          </p:cNvPr>
          <p:cNvPicPr>
            <a:picLocks noChangeAspect="1"/>
          </p:cNvPicPr>
          <p:nvPr/>
        </p:nvPicPr>
        <p:blipFill>
          <a:blip r:embed="rId3"/>
          <a:stretch>
            <a:fillRect/>
          </a:stretch>
        </p:blipFill>
        <p:spPr>
          <a:xfrm>
            <a:off x="823866" y="206262"/>
            <a:ext cx="664082" cy="661012"/>
          </a:xfrm>
          <a:prstGeom prst="rect">
            <a:avLst/>
          </a:prstGeom>
        </p:spPr>
      </p:pic>
      <p:pic>
        <p:nvPicPr>
          <p:cNvPr id="5" name="Picture 4">
            <a:extLst>
              <a:ext uri="{FF2B5EF4-FFF2-40B4-BE49-F238E27FC236}">
                <a16:creationId xmlns:a16="http://schemas.microsoft.com/office/drawing/2014/main" id="{B3B26B7B-A0B3-4F29-A775-477693B8D66C}"/>
              </a:ext>
            </a:extLst>
          </p:cNvPr>
          <p:cNvPicPr>
            <a:picLocks noChangeAspect="1"/>
          </p:cNvPicPr>
          <p:nvPr/>
        </p:nvPicPr>
        <p:blipFill>
          <a:blip r:embed="rId4"/>
          <a:stretch>
            <a:fillRect/>
          </a:stretch>
        </p:blipFill>
        <p:spPr>
          <a:xfrm>
            <a:off x="1846575" y="206262"/>
            <a:ext cx="638885" cy="638885"/>
          </a:xfrm>
          <a:prstGeom prst="rect">
            <a:avLst/>
          </a:prstGeom>
        </p:spPr>
      </p:pic>
      <p:pic>
        <p:nvPicPr>
          <p:cNvPr id="16" name="Picture 6" descr="Our new YouTube welcome video - The Model Cloud Magazine">
            <a:extLst>
              <a:ext uri="{FF2B5EF4-FFF2-40B4-BE49-F238E27FC236}">
                <a16:creationId xmlns:a16="http://schemas.microsoft.com/office/drawing/2014/main" id="{BC89360D-2DAD-4797-A546-E967535C1845}"/>
              </a:ext>
            </a:extLst>
          </p:cNvPr>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5687" y="568872"/>
            <a:ext cx="339311" cy="339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81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0B4274E-59C2-4C67-B144-81FD7547E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105321">
            <a:off x="1458335" y="4885003"/>
            <a:ext cx="5274375" cy="4805370"/>
          </a:xfrm>
          <a:prstGeom prst="rect">
            <a:avLst/>
          </a:prstGeom>
        </p:spPr>
      </p:pic>
      <p:pic>
        <p:nvPicPr>
          <p:cNvPr id="3" name="Picture 2">
            <a:extLst>
              <a:ext uri="{FF2B5EF4-FFF2-40B4-BE49-F238E27FC236}">
                <a16:creationId xmlns:a16="http://schemas.microsoft.com/office/drawing/2014/main" id="{258C51DF-8500-4304-B93E-A27B65BA2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011530" y="0"/>
            <a:ext cx="4846470" cy="4846470"/>
          </a:xfrm>
          <a:prstGeom prst="rect">
            <a:avLst/>
          </a:prstGeom>
        </p:spPr>
      </p:pic>
      <p:sp>
        <p:nvSpPr>
          <p:cNvPr id="6" name="Rectangle 5">
            <a:extLst>
              <a:ext uri="{FF2B5EF4-FFF2-40B4-BE49-F238E27FC236}">
                <a16:creationId xmlns:a16="http://schemas.microsoft.com/office/drawing/2014/main" id="{D232729C-85C0-4522-BED5-73F3F6601E3A}"/>
              </a:ext>
            </a:extLst>
          </p:cNvPr>
          <p:cNvSpPr/>
          <p:nvPr/>
        </p:nvSpPr>
        <p:spPr>
          <a:xfrm rot="16200000">
            <a:off x="-4401599" y="4644032"/>
            <a:ext cx="9579144" cy="830997"/>
          </a:xfrm>
          <a:prstGeom prst="rect">
            <a:avLst/>
          </a:prstGeom>
        </p:spPr>
        <p:txBody>
          <a:bodyPr wrap="square">
            <a:spAutoFit/>
          </a:bodyPr>
          <a:lstStyle/>
          <a:p>
            <a:r>
              <a:rPr lang="en-GB" sz="1200" dirty="0"/>
              <a:t>17) Complete the Rubik’s cube to show the reasons why the League of Nations failed. </a:t>
            </a:r>
          </a:p>
          <a:p>
            <a:pPr marL="171450" indent="-171450">
              <a:buFont typeface="Arial" panose="020B0604020202020204" pitchFamily="34" charset="0"/>
              <a:buChar char="•"/>
            </a:pPr>
            <a:r>
              <a:rPr lang="en-GB" sz="1200" dirty="0"/>
              <a:t>Make sure you understand all of the words</a:t>
            </a:r>
          </a:p>
          <a:p>
            <a:pPr marL="171450" indent="-171450">
              <a:buFont typeface="Arial" panose="020B0604020202020204" pitchFamily="34" charset="0"/>
              <a:buChar char="•"/>
            </a:pPr>
            <a:r>
              <a:rPr lang="en-GB" sz="1200" dirty="0"/>
              <a:t>Take care, some words may apply to more than one section… but they only go in one place. </a:t>
            </a:r>
          </a:p>
          <a:p>
            <a:endParaRPr lang="en-GB" sz="1200" dirty="0"/>
          </a:p>
        </p:txBody>
      </p:sp>
      <p:pic>
        <p:nvPicPr>
          <p:cNvPr id="7" name="Picture 6">
            <a:extLst>
              <a:ext uri="{FF2B5EF4-FFF2-40B4-BE49-F238E27FC236}">
                <a16:creationId xmlns:a16="http://schemas.microsoft.com/office/drawing/2014/main" id="{47AD61EA-83FE-438D-8347-9BB800887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38950" y="912099"/>
            <a:ext cx="2734366" cy="1023965"/>
          </a:xfrm>
          <a:prstGeom prst="rect">
            <a:avLst/>
          </a:prstGeom>
        </p:spPr>
      </p:pic>
      <p:sp>
        <p:nvSpPr>
          <p:cNvPr id="8" name="TextBox 7">
            <a:extLst>
              <a:ext uri="{FF2B5EF4-FFF2-40B4-BE49-F238E27FC236}">
                <a16:creationId xmlns:a16="http://schemas.microsoft.com/office/drawing/2014/main" id="{280EDD0A-2A57-477A-9E2A-CE90B6CDE0C1}"/>
              </a:ext>
            </a:extLst>
          </p:cNvPr>
          <p:cNvSpPr txBox="1"/>
          <p:nvPr/>
        </p:nvSpPr>
        <p:spPr>
          <a:xfrm rot="10624035">
            <a:off x="2713903" y="4628034"/>
            <a:ext cx="2684536" cy="276999"/>
          </a:xfrm>
          <a:prstGeom prst="rect">
            <a:avLst/>
          </a:prstGeom>
          <a:noFill/>
        </p:spPr>
        <p:txBody>
          <a:bodyPr wrap="square" rtlCol="0">
            <a:spAutoFit/>
          </a:bodyPr>
          <a:lstStyle/>
          <a:p>
            <a:pPr algn="ctr"/>
            <a:r>
              <a:rPr lang="en-GB" sz="1200" dirty="0"/>
              <a:t>Powers and membership</a:t>
            </a:r>
          </a:p>
        </p:txBody>
      </p:sp>
      <p:sp>
        <p:nvSpPr>
          <p:cNvPr id="9" name="TextBox 8">
            <a:extLst>
              <a:ext uri="{FF2B5EF4-FFF2-40B4-BE49-F238E27FC236}">
                <a16:creationId xmlns:a16="http://schemas.microsoft.com/office/drawing/2014/main" id="{2A52CF81-425F-4E3F-818B-5406D555B326}"/>
              </a:ext>
            </a:extLst>
          </p:cNvPr>
          <p:cNvSpPr txBox="1"/>
          <p:nvPr/>
        </p:nvSpPr>
        <p:spPr>
          <a:xfrm rot="14868576">
            <a:off x="5102431" y="1616954"/>
            <a:ext cx="2684536" cy="276999"/>
          </a:xfrm>
          <a:prstGeom prst="rect">
            <a:avLst/>
          </a:prstGeom>
          <a:noFill/>
        </p:spPr>
        <p:txBody>
          <a:bodyPr wrap="square" rtlCol="0">
            <a:spAutoFit/>
          </a:bodyPr>
          <a:lstStyle/>
          <a:p>
            <a:pPr algn="ctr"/>
            <a:r>
              <a:rPr lang="en-GB" sz="1200" dirty="0"/>
              <a:t>Abyssinia</a:t>
            </a:r>
          </a:p>
        </p:txBody>
      </p:sp>
      <p:sp>
        <p:nvSpPr>
          <p:cNvPr id="10" name="TextBox 9">
            <a:extLst>
              <a:ext uri="{FF2B5EF4-FFF2-40B4-BE49-F238E27FC236}">
                <a16:creationId xmlns:a16="http://schemas.microsoft.com/office/drawing/2014/main" id="{A22C0949-3F17-419D-836C-EFD50D76C91D}"/>
              </a:ext>
            </a:extLst>
          </p:cNvPr>
          <p:cNvSpPr txBox="1"/>
          <p:nvPr/>
        </p:nvSpPr>
        <p:spPr>
          <a:xfrm rot="15731020">
            <a:off x="767126" y="3331096"/>
            <a:ext cx="2684536" cy="276999"/>
          </a:xfrm>
          <a:prstGeom prst="rect">
            <a:avLst/>
          </a:prstGeom>
          <a:noFill/>
        </p:spPr>
        <p:txBody>
          <a:bodyPr wrap="square" rtlCol="0">
            <a:spAutoFit/>
          </a:bodyPr>
          <a:lstStyle/>
          <a:p>
            <a:pPr algn="ctr"/>
            <a:r>
              <a:rPr lang="en-GB" sz="1200" dirty="0"/>
              <a:t>Manchuria</a:t>
            </a:r>
          </a:p>
        </p:txBody>
      </p:sp>
      <p:sp>
        <p:nvSpPr>
          <p:cNvPr id="13" name="TextBox 12">
            <a:extLst>
              <a:ext uri="{FF2B5EF4-FFF2-40B4-BE49-F238E27FC236}">
                <a16:creationId xmlns:a16="http://schemas.microsoft.com/office/drawing/2014/main" id="{0B9C484D-1DE4-45C4-ACDB-7D2D4CF87339}"/>
              </a:ext>
            </a:extLst>
          </p:cNvPr>
          <p:cNvSpPr txBox="1"/>
          <p:nvPr/>
        </p:nvSpPr>
        <p:spPr>
          <a:xfrm rot="15132939">
            <a:off x="3292593" y="7931907"/>
            <a:ext cx="1006993" cy="861312"/>
          </a:xfrm>
          <a:prstGeom prst="rect">
            <a:avLst/>
          </a:prstGeom>
          <a:noFill/>
        </p:spPr>
        <p:txBody>
          <a:bodyPr wrap="square" rtlCol="0">
            <a:spAutoFit/>
          </a:bodyPr>
          <a:lstStyle/>
          <a:p>
            <a:pPr algn="ctr"/>
            <a:r>
              <a:rPr lang="en-GB" sz="1100" dirty="0"/>
              <a:t>Economic sanctions</a:t>
            </a:r>
          </a:p>
          <a:p>
            <a:pPr algn="ctr"/>
            <a:endParaRPr lang="en-GB" sz="1200" dirty="0"/>
          </a:p>
          <a:p>
            <a:pPr algn="ctr"/>
            <a:endParaRPr lang="en-GB" sz="1200" dirty="0"/>
          </a:p>
          <a:p>
            <a:endParaRPr lang="en-GB" sz="1200" dirty="0"/>
          </a:p>
        </p:txBody>
      </p:sp>
      <p:sp>
        <p:nvSpPr>
          <p:cNvPr id="14" name="TextBox 13">
            <a:extLst>
              <a:ext uri="{FF2B5EF4-FFF2-40B4-BE49-F238E27FC236}">
                <a16:creationId xmlns:a16="http://schemas.microsoft.com/office/drawing/2014/main" id="{5A944433-3F44-4621-B36D-04656700C863}"/>
              </a:ext>
            </a:extLst>
          </p:cNvPr>
          <p:cNvSpPr txBox="1"/>
          <p:nvPr/>
        </p:nvSpPr>
        <p:spPr>
          <a:xfrm rot="15132939">
            <a:off x="2290800" y="6217958"/>
            <a:ext cx="1006993" cy="861312"/>
          </a:xfrm>
          <a:prstGeom prst="rect">
            <a:avLst/>
          </a:prstGeom>
          <a:noFill/>
        </p:spPr>
        <p:txBody>
          <a:bodyPr wrap="square" rtlCol="0">
            <a:spAutoFit/>
          </a:bodyPr>
          <a:lstStyle/>
          <a:p>
            <a:pPr algn="ctr"/>
            <a:r>
              <a:rPr lang="en-GB" sz="1100" dirty="0"/>
              <a:t>Military sanctions</a:t>
            </a:r>
          </a:p>
          <a:p>
            <a:pPr algn="ctr"/>
            <a:endParaRPr lang="en-GB" sz="1200" dirty="0"/>
          </a:p>
          <a:p>
            <a:pPr algn="ctr"/>
            <a:endParaRPr lang="en-GB" sz="1200" dirty="0"/>
          </a:p>
          <a:p>
            <a:endParaRPr lang="en-GB" sz="1200" dirty="0"/>
          </a:p>
        </p:txBody>
      </p:sp>
      <p:sp>
        <p:nvSpPr>
          <p:cNvPr id="15" name="TextBox 14">
            <a:extLst>
              <a:ext uri="{FF2B5EF4-FFF2-40B4-BE49-F238E27FC236}">
                <a16:creationId xmlns:a16="http://schemas.microsoft.com/office/drawing/2014/main" id="{7B9F0D94-4887-4973-9418-495B2F9A7776}"/>
              </a:ext>
            </a:extLst>
          </p:cNvPr>
          <p:cNvSpPr txBox="1"/>
          <p:nvPr/>
        </p:nvSpPr>
        <p:spPr>
          <a:xfrm rot="15132939">
            <a:off x="3798938" y="4925614"/>
            <a:ext cx="1006993" cy="861312"/>
          </a:xfrm>
          <a:prstGeom prst="rect">
            <a:avLst/>
          </a:prstGeom>
          <a:noFill/>
        </p:spPr>
        <p:txBody>
          <a:bodyPr wrap="square" rtlCol="0">
            <a:spAutoFit/>
          </a:bodyPr>
          <a:lstStyle/>
          <a:p>
            <a:pPr algn="ctr"/>
            <a:r>
              <a:rPr lang="en-GB" sz="1100" dirty="0"/>
              <a:t>Moral condemnation</a:t>
            </a:r>
          </a:p>
          <a:p>
            <a:pPr algn="ctr"/>
            <a:endParaRPr lang="en-GB" sz="1200" dirty="0"/>
          </a:p>
          <a:p>
            <a:pPr algn="ctr"/>
            <a:endParaRPr lang="en-GB" sz="1200" dirty="0"/>
          </a:p>
          <a:p>
            <a:endParaRPr lang="en-GB" sz="1200" dirty="0"/>
          </a:p>
        </p:txBody>
      </p:sp>
      <p:sp>
        <p:nvSpPr>
          <p:cNvPr id="16" name="TextBox 15">
            <a:extLst>
              <a:ext uri="{FF2B5EF4-FFF2-40B4-BE49-F238E27FC236}">
                <a16:creationId xmlns:a16="http://schemas.microsoft.com/office/drawing/2014/main" id="{0EFC2F4B-774F-4A1C-A2BC-34F78178B75C}"/>
              </a:ext>
            </a:extLst>
          </p:cNvPr>
          <p:cNvSpPr txBox="1"/>
          <p:nvPr/>
        </p:nvSpPr>
        <p:spPr>
          <a:xfrm rot="15132939">
            <a:off x="4399002" y="7782864"/>
            <a:ext cx="1006993" cy="691660"/>
          </a:xfrm>
          <a:prstGeom prst="rect">
            <a:avLst/>
          </a:prstGeom>
          <a:noFill/>
        </p:spPr>
        <p:txBody>
          <a:bodyPr wrap="square" rtlCol="0">
            <a:spAutoFit/>
          </a:bodyPr>
          <a:lstStyle/>
          <a:p>
            <a:r>
              <a:rPr lang="en-GB" sz="1100" dirty="0"/>
              <a:t>America</a:t>
            </a:r>
          </a:p>
          <a:p>
            <a:pPr algn="ctr"/>
            <a:endParaRPr lang="en-GB" sz="1200" dirty="0"/>
          </a:p>
          <a:p>
            <a:pPr algn="ctr"/>
            <a:endParaRPr lang="en-GB" sz="1200" dirty="0"/>
          </a:p>
          <a:p>
            <a:endParaRPr lang="en-GB" sz="1200" dirty="0"/>
          </a:p>
        </p:txBody>
      </p:sp>
      <p:sp>
        <p:nvSpPr>
          <p:cNvPr id="17" name="TextBox 16">
            <a:extLst>
              <a:ext uri="{FF2B5EF4-FFF2-40B4-BE49-F238E27FC236}">
                <a16:creationId xmlns:a16="http://schemas.microsoft.com/office/drawing/2014/main" id="{93296AD8-3FED-4CAC-9F78-398538D02480}"/>
              </a:ext>
            </a:extLst>
          </p:cNvPr>
          <p:cNvSpPr txBox="1"/>
          <p:nvPr/>
        </p:nvSpPr>
        <p:spPr>
          <a:xfrm rot="15132939">
            <a:off x="1515270" y="6508324"/>
            <a:ext cx="1006993" cy="691660"/>
          </a:xfrm>
          <a:prstGeom prst="rect">
            <a:avLst/>
          </a:prstGeom>
          <a:noFill/>
        </p:spPr>
        <p:txBody>
          <a:bodyPr wrap="square" rtlCol="0">
            <a:spAutoFit/>
          </a:bodyPr>
          <a:lstStyle/>
          <a:p>
            <a:r>
              <a:rPr lang="en-GB" sz="1100" dirty="0"/>
              <a:t>Britain</a:t>
            </a:r>
          </a:p>
          <a:p>
            <a:pPr algn="ctr"/>
            <a:endParaRPr lang="en-GB" sz="1200" dirty="0"/>
          </a:p>
          <a:p>
            <a:pPr algn="ctr"/>
            <a:endParaRPr lang="en-GB" sz="1200" dirty="0"/>
          </a:p>
          <a:p>
            <a:endParaRPr lang="en-GB" sz="1200" dirty="0"/>
          </a:p>
        </p:txBody>
      </p:sp>
      <p:sp>
        <p:nvSpPr>
          <p:cNvPr id="18" name="TextBox 17">
            <a:extLst>
              <a:ext uri="{FF2B5EF4-FFF2-40B4-BE49-F238E27FC236}">
                <a16:creationId xmlns:a16="http://schemas.microsoft.com/office/drawing/2014/main" id="{CE83981A-4FC8-44BA-8368-35055E91357A}"/>
              </a:ext>
            </a:extLst>
          </p:cNvPr>
          <p:cNvSpPr txBox="1"/>
          <p:nvPr/>
        </p:nvSpPr>
        <p:spPr>
          <a:xfrm rot="15132939">
            <a:off x="1688948" y="7435032"/>
            <a:ext cx="1006993" cy="691660"/>
          </a:xfrm>
          <a:prstGeom prst="rect">
            <a:avLst/>
          </a:prstGeom>
          <a:noFill/>
        </p:spPr>
        <p:txBody>
          <a:bodyPr wrap="square" rtlCol="0">
            <a:spAutoFit/>
          </a:bodyPr>
          <a:lstStyle/>
          <a:p>
            <a:r>
              <a:rPr lang="en-GB" sz="1100" dirty="0"/>
              <a:t>France</a:t>
            </a:r>
          </a:p>
          <a:p>
            <a:pPr algn="ctr"/>
            <a:endParaRPr lang="en-GB" sz="1200" dirty="0"/>
          </a:p>
          <a:p>
            <a:pPr algn="ctr"/>
            <a:endParaRPr lang="en-GB" sz="1200" dirty="0"/>
          </a:p>
          <a:p>
            <a:endParaRPr lang="en-GB" sz="1200" dirty="0"/>
          </a:p>
        </p:txBody>
      </p:sp>
      <p:sp>
        <p:nvSpPr>
          <p:cNvPr id="19" name="TextBox 18">
            <a:extLst>
              <a:ext uri="{FF2B5EF4-FFF2-40B4-BE49-F238E27FC236}">
                <a16:creationId xmlns:a16="http://schemas.microsoft.com/office/drawing/2014/main" id="{3D9DCC47-DBCC-423D-85C7-E8FCA426C684}"/>
              </a:ext>
            </a:extLst>
          </p:cNvPr>
          <p:cNvSpPr txBox="1"/>
          <p:nvPr/>
        </p:nvSpPr>
        <p:spPr>
          <a:xfrm rot="15132939">
            <a:off x="4448927" y="8725277"/>
            <a:ext cx="1006993" cy="691660"/>
          </a:xfrm>
          <a:prstGeom prst="rect">
            <a:avLst/>
          </a:prstGeom>
          <a:noFill/>
        </p:spPr>
        <p:txBody>
          <a:bodyPr wrap="square" rtlCol="0">
            <a:spAutoFit/>
          </a:bodyPr>
          <a:lstStyle/>
          <a:p>
            <a:r>
              <a:rPr lang="en-GB" sz="1100" dirty="0"/>
              <a:t>Veto</a:t>
            </a:r>
          </a:p>
          <a:p>
            <a:pPr algn="ctr"/>
            <a:endParaRPr lang="en-GB" sz="1200" dirty="0"/>
          </a:p>
          <a:p>
            <a:pPr algn="ctr"/>
            <a:endParaRPr lang="en-GB" sz="1200" dirty="0"/>
          </a:p>
          <a:p>
            <a:endParaRPr lang="en-GB" sz="1200" dirty="0"/>
          </a:p>
        </p:txBody>
      </p:sp>
      <p:sp>
        <p:nvSpPr>
          <p:cNvPr id="20" name="TextBox 19">
            <a:extLst>
              <a:ext uri="{FF2B5EF4-FFF2-40B4-BE49-F238E27FC236}">
                <a16:creationId xmlns:a16="http://schemas.microsoft.com/office/drawing/2014/main" id="{E1F7054C-4527-44AA-89B7-748CDCC0D8BC}"/>
              </a:ext>
            </a:extLst>
          </p:cNvPr>
          <p:cNvSpPr txBox="1"/>
          <p:nvPr/>
        </p:nvSpPr>
        <p:spPr>
          <a:xfrm rot="15132939">
            <a:off x="1986088" y="8424913"/>
            <a:ext cx="1006993" cy="365405"/>
          </a:xfrm>
          <a:prstGeom prst="rect">
            <a:avLst/>
          </a:prstGeom>
          <a:noFill/>
        </p:spPr>
        <p:txBody>
          <a:bodyPr wrap="square" rtlCol="0">
            <a:spAutoFit/>
          </a:bodyPr>
          <a:lstStyle/>
          <a:p>
            <a:pPr algn="ctr"/>
            <a:r>
              <a:rPr lang="en-GB" sz="1100" dirty="0"/>
              <a:t>Collective security</a:t>
            </a:r>
          </a:p>
        </p:txBody>
      </p:sp>
      <p:sp>
        <p:nvSpPr>
          <p:cNvPr id="21" name="TextBox 20">
            <a:extLst>
              <a:ext uri="{FF2B5EF4-FFF2-40B4-BE49-F238E27FC236}">
                <a16:creationId xmlns:a16="http://schemas.microsoft.com/office/drawing/2014/main" id="{859E531A-C65D-44D4-A140-4D653B819FCB}"/>
              </a:ext>
            </a:extLst>
          </p:cNvPr>
          <p:cNvSpPr txBox="1"/>
          <p:nvPr/>
        </p:nvSpPr>
        <p:spPr>
          <a:xfrm rot="15132939">
            <a:off x="4537570" y="6997781"/>
            <a:ext cx="1006993" cy="861312"/>
          </a:xfrm>
          <a:prstGeom prst="rect">
            <a:avLst/>
          </a:prstGeom>
          <a:noFill/>
        </p:spPr>
        <p:txBody>
          <a:bodyPr wrap="square" rtlCol="0">
            <a:spAutoFit/>
          </a:bodyPr>
          <a:lstStyle/>
          <a:p>
            <a:pPr algn="ctr"/>
            <a:r>
              <a:rPr lang="en-GB" sz="1100" dirty="0"/>
              <a:t>Permanent members</a:t>
            </a:r>
          </a:p>
          <a:p>
            <a:pPr algn="ctr"/>
            <a:endParaRPr lang="en-GB" sz="1200" dirty="0"/>
          </a:p>
          <a:p>
            <a:pPr algn="ctr"/>
            <a:endParaRPr lang="en-GB" sz="1200" dirty="0"/>
          </a:p>
          <a:p>
            <a:endParaRPr lang="en-GB" sz="1200" dirty="0"/>
          </a:p>
        </p:txBody>
      </p:sp>
      <p:sp>
        <p:nvSpPr>
          <p:cNvPr id="22" name="TextBox 21">
            <a:extLst>
              <a:ext uri="{FF2B5EF4-FFF2-40B4-BE49-F238E27FC236}">
                <a16:creationId xmlns:a16="http://schemas.microsoft.com/office/drawing/2014/main" id="{C6F8E7C4-A894-49CF-8415-EC7C6C8FBE07}"/>
              </a:ext>
            </a:extLst>
          </p:cNvPr>
          <p:cNvSpPr txBox="1"/>
          <p:nvPr/>
        </p:nvSpPr>
        <p:spPr>
          <a:xfrm rot="15132939">
            <a:off x="4827079" y="8500759"/>
            <a:ext cx="1006993" cy="835212"/>
          </a:xfrm>
          <a:prstGeom prst="rect">
            <a:avLst/>
          </a:prstGeom>
          <a:noFill/>
        </p:spPr>
        <p:txBody>
          <a:bodyPr wrap="square" rtlCol="0">
            <a:spAutoFit/>
          </a:bodyPr>
          <a:lstStyle/>
          <a:p>
            <a:pPr algn="ctr"/>
            <a:r>
              <a:rPr lang="en-GB" sz="1100" dirty="0"/>
              <a:t>Lord</a:t>
            </a:r>
          </a:p>
          <a:p>
            <a:pPr algn="ctr"/>
            <a:r>
              <a:rPr lang="en-GB" sz="1100" dirty="0"/>
              <a:t>Lytton</a:t>
            </a:r>
          </a:p>
          <a:p>
            <a:pPr algn="ctr"/>
            <a:endParaRPr lang="en-GB" sz="1200" dirty="0"/>
          </a:p>
          <a:p>
            <a:pPr algn="ctr"/>
            <a:endParaRPr lang="en-GB" sz="1200" dirty="0"/>
          </a:p>
          <a:p>
            <a:endParaRPr lang="en-GB" sz="1200" dirty="0"/>
          </a:p>
        </p:txBody>
      </p:sp>
      <p:sp>
        <p:nvSpPr>
          <p:cNvPr id="23" name="TextBox 22">
            <a:extLst>
              <a:ext uri="{FF2B5EF4-FFF2-40B4-BE49-F238E27FC236}">
                <a16:creationId xmlns:a16="http://schemas.microsoft.com/office/drawing/2014/main" id="{C846B57F-F83D-422C-9470-5EF4029E35E7}"/>
              </a:ext>
            </a:extLst>
          </p:cNvPr>
          <p:cNvSpPr txBox="1"/>
          <p:nvPr/>
        </p:nvSpPr>
        <p:spPr>
          <a:xfrm rot="15132939">
            <a:off x="2706245" y="8932848"/>
            <a:ext cx="1006993" cy="234903"/>
          </a:xfrm>
          <a:prstGeom prst="rect">
            <a:avLst/>
          </a:prstGeom>
          <a:noFill/>
        </p:spPr>
        <p:txBody>
          <a:bodyPr wrap="square" rtlCol="0">
            <a:spAutoFit/>
          </a:bodyPr>
          <a:lstStyle/>
          <a:p>
            <a:pPr algn="ctr"/>
            <a:r>
              <a:rPr lang="en-GB" sz="1200" dirty="0"/>
              <a:t>Railway</a:t>
            </a:r>
          </a:p>
        </p:txBody>
      </p:sp>
      <p:sp>
        <p:nvSpPr>
          <p:cNvPr id="24" name="TextBox 23">
            <a:extLst>
              <a:ext uri="{FF2B5EF4-FFF2-40B4-BE49-F238E27FC236}">
                <a16:creationId xmlns:a16="http://schemas.microsoft.com/office/drawing/2014/main" id="{23ACB77A-4041-40A4-866A-D6A14EE61362}"/>
              </a:ext>
            </a:extLst>
          </p:cNvPr>
          <p:cNvSpPr txBox="1"/>
          <p:nvPr/>
        </p:nvSpPr>
        <p:spPr>
          <a:xfrm rot="15132939">
            <a:off x="1699541" y="9031928"/>
            <a:ext cx="1006993" cy="221853"/>
          </a:xfrm>
          <a:prstGeom prst="rect">
            <a:avLst/>
          </a:prstGeom>
          <a:noFill/>
        </p:spPr>
        <p:txBody>
          <a:bodyPr wrap="square" rtlCol="0">
            <a:spAutoFit/>
          </a:bodyPr>
          <a:lstStyle/>
          <a:p>
            <a:pPr algn="ctr"/>
            <a:r>
              <a:rPr lang="en-GB" sz="1100" dirty="0"/>
              <a:t>Explosion</a:t>
            </a:r>
          </a:p>
        </p:txBody>
      </p:sp>
      <p:sp>
        <p:nvSpPr>
          <p:cNvPr id="25" name="TextBox 24">
            <a:extLst>
              <a:ext uri="{FF2B5EF4-FFF2-40B4-BE49-F238E27FC236}">
                <a16:creationId xmlns:a16="http://schemas.microsoft.com/office/drawing/2014/main" id="{B509C4C1-BA6F-4F5D-9CC0-9D92D5DDA14C}"/>
              </a:ext>
            </a:extLst>
          </p:cNvPr>
          <p:cNvSpPr txBox="1"/>
          <p:nvPr/>
        </p:nvSpPr>
        <p:spPr>
          <a:xfrm rot="15363693">
            <a:off x="1873687" y="5589252"/>
            <a:ext cx="1006993" cy="221853"/>
          </a:xfrm>
          <a:prstGeom prst="rect">
            <a:avLst/>
          </a:prstGeom>
          <a:noFill/>
        </p:spPr>
        <p:txBody>
          <a:bodyPr wrap="square" rtlCol="0">
            <a:spAutoFit/>
          </a:bodyPr>
          <a:lstStyle/>
          <a:p>
            <a:pPr algn="ctr"/>
            <a:r>
              <a:rPr lang="en-GB" sz="1100" dirty="0"/>
              <a:t>Manchukuo</a:t>
            </a:r>
          </a:p>
        </p:txBody>
      </p:sp>
      <p:sp>
        <p:nvSpPr>
          <p:cNvPr id="26" name="TextBox 25">
            <a:extLst>
              <a:ext uri="{FF2B5EF4-FFF2-40B4-BE49-F238E27FC236}">
                <a16:creationId xmlns:a16="http://schemas.microsoft.com/office/drawing/2014/main" id="{478612AD-1A03-4FE0-9DA3-1005BB7087EC}"/>
              </a:ext>
            </a:extLst>
          </p:cNvPr>
          <p:cNvSpPr txBox="1"/>
          <p:nvPr/>
        </p:nvSpPr>
        <p:spPr>
          <a:xfrm rot="15132939">
            <a:off x="3011123" y="5864125"/>
            <a:ext cx="1006993" cy="861312"/>
          </a:xfrm>
          <a:prstGeom prst="rect">
            <a:avLst/>
          </a:prstGeom>
          <a:noFill/>
        </p:spPr>
        <p:txBody>
          <a:bodyPr wrap="square" rtlCol="0">
            <a:spAutoFit/>
          </a:bodyPr>
          <a:lstStyle/>
          <a:p>
            <a:pPr algn="ctr"/>
            <a:r>
              <a:rPr lang="en-GB" sz="1100" dirty="0"/>
              <a:t>18</a:t>
            </a:r>
            <a:r>
              <a:rPr lang="en-GB" sz="1100" baseline="30000" dirty="0"/>
              <a:t>th</a:t>
            </a:r>
            <a:r>
              <a:rPr lang="en-GB" sz="1100" dirty="0"/>
              <a:t> September 1931</a:t>
            </a:r>
          </a:p>
          <a:p>
            <a:pPr algn="ctr"/>
            <a:endParaRPr lang="en-GB" sz="1200" dirty="0"/>
          </a:p>
          <a:p>
            <a:pPr algn="ctr"/>
            <a:endParaRPr lang="en-GB" sz="1200" dirty="0"/>
          </a:p>
          <a:p>
            <a:endParaRPr lang="en-GB" sz="1200" dirty="0"/>
          </a:p>
        </p:txBody>
      </p:sp>
      <p:sp>
        <p:nvSpPr>
          <p:cNvPr id="27" name="TextBox 26">
            <a:extLst>
              <a:ext uri="{FF2B5EF4-FFF2-40B4-BE49-F238E27FC236}">
                <a16:creationId xmlns:a16="http://schemas.microsoft.com/office/drawing/2014/main" id="{7D4CA31C-B08B-42DF-BC12-0A344A57A11C}"/>
              </a:ext>
            </a:extLst>
          </p:cNvPr>
          <p:cNvSpPr txBox="1"/>
          <p:nvPr/>
        </p:nvSpPr>
        <p:spPr>
          <a:xfrm rot="15132939">
            <a:off x="5286172" y="7889063"/>
            <a:ext cx="1006993" cy="861312"/>
          </a:xfrm>
          <a:prstGeom prst="rect">
            <a:avLst/>
          </a:prstGeom>
          <a:noFill/>
        </p:spPr>
        <p:txBody>
          <a:bodyPr wrap="square" rtlCol="0">
            <a:spAutoFit/>
          </a:bodyPr>
          <a:lstStyle/>
          <a:p>
            <a:pPr algn="ctr"/>
            <a:endParaRPr lang="en-GB" sz="1200" dirty="0"/>
          </a:p>
          <a:p>
            <a:pPr algn="ctr"/>
            <a:r>
              <a:rPr lang="en-GB" sz="1200" dirty="0"/>
              <a:t>February</a:t>
            </a:r>
          </a:p>
          <a:p>
            <a:pPr algn="ctr"/>
            <a:r>
              <a:rPr lang="en-GB" sz="1200" dirty="0"/>
              <a:t>1933</a:t>
            </a:r>
          </a:p>
          <a:p>
            <a:pPr algn="ctr"/>
            <a:endParaRPr lang="en-GB" sz="1200" dirty="0"/>
          </a:p>
          <a:p>
            <a:endParaRPr lang="en-GB" sz="1200" dirty="0"/>
          </a:p>
        </p:txBody>
      </p:sp>
      <p:sp>
        <p:nvSpPr>
          <p:cNvPr id="28" name="TextBox 27">
            <a:extLst>
              <a:ext uri="{FF2B5EF4-FFF2-40B4-BE49-F238E27FC236}">
                <a16:creationId xmlns:a16="http://schemas.microsoft.com/office/drawing/2014/main" id="{DD098EF9-C092-464E-9540-F3C58A027DF9}"/>
              </a:ext>
            </a:extLst>
          </p:cNvPr>
          <p:cNvSpPr txBox="1"/>
          <p:nvPr/>
        </p:nvSpPr>
        <p:spPr>
          <a:xfrm rot="15132939">
            <a:off x="1716211" y="5765143"/>
            <a:ext cx="1006993" cy="691660"/>
          </a:xfrm>
          <a:prstGeom prst="rect">
            <a:avLst/>
          </a:prstGeom>
          <a:noFill/>
        </p:spPr>
        <p:txBody>
          <a:bodyPr wrap="square" rtlCol="0">
            <a:spAutoFit/>
          </a:bodyPr>
          <a:lstStyle/>
          <a:p>
            <a:r>
              <a:rPr lang="en-GB" sz="1100" dirty="0"/>
              <a:t>Japan</a:t>
            </a:r>
          </a:p>
          <a:p>
            <a:pPr algn="ctr"/>
            <a:endParaRPr lang="en-GB" sz="1200" dirty="0"/>
          </a:p>
          <a:p>
            <a:pPr algn="ctr"/>
            <a:endParaRPr lang="en-GB" sz="1200" dirty="0"/>
          </a:p>
          <a:p>
            <a:endParaRPr lang="en-GB" sz="1200" dirty="0"/>
          </a:p>
        </p:txBody>
      </p:sp>
      <p:sp>
        <p:nvSpPr>
          <p:cNvPr id="29" name="TextBox 28">
            <a:extLst>
              <a:ext uri="{FF2B5EF4-FFF2-40B4-BE49-F238E27FC236}">
                <a16:creationId xmlns:a16="http://schemas.microsoft.com/office/drawing/2014/main" id="{2DCE60C4-9CF3-4DDC-A35D-649C72883EEC}"/>
              </a:ext>
            </a:extLst>
          </p:cNvPr>
          <p:cNvSpPr txBox="1"/>
          <p:nvPr/>
        </p:nvSpPr>
        <p:spPr>
          <a:xfrm rot="15132939">
            <a:off x="3409138" y="6950568"/>
            <a:ext cx="1006993" cy="835212"/>
          </a:xfrm>
          <a:prstGeom prst="rect">
            <a:avLst/>
          </a:prstGeom>
          <a:noFill/>
        </p:spPr>
        <p:txBody>
          <a:bodyPr wrap="square" rtlCol="0">
            <a:spAutoFit/>
          </a:bodyPr>
          <a:lstStyle/>
          <a:p>
            <a:pPr algn="ctr"/>
            <a:r>
              <a:rPr lang="en-GB" sz="1100" dirty="0"/>
              <a:t>Effect of the Depression</a:t>
            </a:r>
          </a:p>
          <a:p>
            <a:pPr algn="ctr"/>
            <a:endParaRPr lang="en-GB" sz="1200" dirty="0"/>
          </a:p>
          <a:p>
            <a:pPr algn="ctr"/>
            <a:endParaRPr lang="en-GB" sz="1200" dirty="0"/>
          </a:p>
          <a:p>
            <a:endParaRPr lang="en-GB" sz="1200" dirty="0"/>
          </a:p>
        </p:txBody>
      </p:sp>
      <p:sp>
        <p:nvSpPr>
          <p:cNvPr id="30" name="TextBox 29">
            <a:extLst>
              <a:ext uri="{FF2B5EF4-FFF2-40B4-BE49-F238E27FC236}">
                <a16:creationId xmlns:a16="http://schemas.microsoft.com/office/drawing/2014/main" id="{0DC26FAD-8974-4FC2-B5A2-C701D639CA2F}"/>
              </a:ext>
            </a:extLst>
          </p:cNvPr>
          <p:cNvSpPr txBox="1"/>
          <p:nvPr/>
        </p:nvSpPr>
        <p:spPr>
          <a:xfrm rot="15132939">
            <a:off x="4183128" y="5868037"/>
            <a:ext cx="1006993" cy="861312"/>
          </a:xfrm>
          <a:prstGeom prst="rect">
            <a:avLst/>
          </a:prstGeom>
          <a:noFill/>
        </p:spPr>
        <p:txBody>
          <a:bodyPr wrap="square" rtlCol="0">
            <a:spAutoFit/>
          </a:bodyPr>
          <a:lstStyle/>
          <a:p>
            <a:pPr algn="ctr"/>
            <a:r>
              <a:rPr lang="en-GB" sz="1100" dirty="0"/>
              <a:t>Trade with the USA</a:t>
            </a:r>
          </a:p>
          <a:p>
            <a:pPr algn="ctr"/>
            <a:endParaRPr lang="en-GB" sz="1200" dirty="0"/>
          </a:p>
          <a:p>
            <a:pPr algn="ctr"/>
            <a:endParaRPr lang="en-GB" sz="1200" dirty="0"/>
          </a:p>
          <a:p>
            <a:endParaRPr lang="en-GB" sz="1200" dirty="0"/>
          </a:p>
        </p:txBody>
      </p:sp>
      <p:sp>
        <p:nvSpPr>
          <p:cNvPr id="31" name="TextBox 30">
            <a:extLst>
              <a:ext uri="{FF2B5EF4-FFF2-40B4-BE49-F238E27FC236}">
                <a16:creationId xmlns:a16="http://schemas.microsoft.com/office/drawing/2014/main" id="{9B142CAC-C2D7-43E8-B3D2-98A9E7FDE893}"/>
              </a:ext>
            </a:extLst>
          </p:cNvPr>
          <p:cNvSpPr txBox="1"/>
          <p:nvPr/>
        </p:nvSpPr>
        <p:spPr>
          <a:xfrm rot="15132939">
            <a:off x="2798383" y="4817482"/>
            <a:ext cx="1006993" cy="835212"/>
          </a:xfrm>
          <a:prstGeom prst="rect">
            <a:avLst/>
          </a:prstGeom>
          <a:noFill/>
        </p:spPr>
        <p:txBody>
          <a:bodyPr wrap="square" rtlCol="0">
            <a:spAutoFit/>
          </a:bodyPr>
          <a:lstStyle/>
          <a:p>
            <a:pPr algn="ctr"/>
            <a:r>
              <a:rPr lang="en-GB" sz="1100" dirty="0"/>
              <a:t>Hoare-Leval Pact</a:t>
            </a:r>
          </a:p>
          <a:p>
            <a:pPr algn="ctr"/>
            <a:endParaRPr lang="en-GB" sz="1200" dirty="0"/>
          </a:p>
          <a:p>
            <a:pPr algn="ctr"/>
            <a:endParaRPr lang="en-GB" sz="1200" dirty="0"/>
          </a:p>
          <a:p>
            <a:endParaRPr lang="en-GB" sz="1200" dirty="0"/>
          </a:p>
        </p:txBody>
      </p:sp>
      <p:sp>
        <p:nvSpPr>
          <p:cNvPr id="32" name="TextBox 31">
            <a:extLst>
              <a:ext uri="{FF2B5EF4-FFF2-40B4-BE49-F238E27FC236}">
                <a16:creationId xmlns:a16="http://schemas.microsoft.com/office/drawing/2014/main" id="{F9CBA289-C5A3-4F74-86D4-782D6AFC735E}"/>
              </a:ext>
            </a:extLst>
          </p:cNvPr>
          <p:cNvSpPr txBox="1"/>
          <p:nvPr/>
        </p:nvSpPr>
        <p:spPr>
          <a:xfrm rot="15132939">
            <a:off x="2569026" y="7380482"/>
            <a:ext cx="1006993" cy="691660"/>
          </a:xfrm>
          <a:prstGeom prst="rect">
            <a:avLst/>
          </a:prstGeom>
          <a:noFill/>
        </p:spPr>
        <p:txBody>
          <a:bodyPr wrap="square" rtlCol="0">
            <a:spAutoFit/>
          </a:bodyPr>
          <a:lstStyle/>
          <a:p>
            <a:r>
              <a:rPr lang="en-GB" sz="1100" dirty="0"/>
              <a:t>Haile Selassie</a:t>
            </a:r>
          </a:p>
          <a:p>
            <a:pPr algn="ctr"/>
            <a:endParaRPr lang="en-GB" sz="1200" dirty="0"/>
          </a:p>
          <a:p>
            <a:pPr algn="ctr"/>
            <a:endParaRPr lang="en-GB" sz="1200" dirty="0"/>
          </a:p>
          <a:p>
            <a:endParaRPr lang="en-GB" sz="1200" dirty="0"/>
          </a:p>
        </p:txBody>
      </p:sp>
      <p:sp>
        <p:nvSpPr>
          <p:cNvPr id="33" name="TextBox 32">
            <a:extLst>
              <a:ext uri="{FF2B5EF4-FFF2-40B4-BE49-F238E27FC236}">
                <a16:creationId xmlns:a16="http://schemas.microsoft.com/office/drawing/2014/main" id="{83EB3E64-963E-47C9-B816-6B256F15BE48}"/>
              </a:ext>
            </a:extLst>
          </p:cNvPr>
          <p:cNvSpPr txBox="1"/>
          <p:nvPr/>
        </p:nvSpPr>
        <p:spPr>
          <a:xfrm rot="15132939">
            <a:off x="1997229" y="7009241"/>
            <a:ext cx="1006993" cy="691660"/>
          </a:xfrm>
          <a:prstGeom prst="rect">
            <a:avLst/>
          </a:prstGeom>
          <a:noFill/>
        </p:spPr>
        <p:txBody>
          <a:bodyPr wrap="square" rtlCol="0">
            <a:spAutoFit/>
          </a:bodyPr>
          <a:lstStyle/>
          <a:p>
            <a:pPr algn="ctr"/>
            <a:r>
              <a:rPr lang="en-GB" sz="1100" dirty="0"/>
              <a:t>Italy</a:t>
            </a:r>
          </a:p>
          <a:p>
            <a:pPr algn="ctr"/>
            <a:endParaRPr lang="en-GB" sz="1200" dirty="0"/>
          </a:p>
          <a:p>
            <a:pPr algn="ctr"/>
            <a:endParaRPr lang="en-GB" sz="1200" dirty="0"/>
          </a:p>
          <a:p>
            <a:endParaRPr lang="en-GB" sz="1200" dirty="0"/>
          </a:p>
        </p:txBody>
      </p:sp>
      <p:sp>
        <p:nvSpPr>
          <p:cNvPr id="34" name="TextBox 33">
            <a:extLst>
              <a:ext uri="{FF2B5EF4-FFF2-40B4-BE49-F238E27FC236}">
                <a16:creationId xmlns:a16="http://schemas.microsoft.com/office/drawing/2014/main" id="{341072E1-5E1D-40C3-B2BB-ED6BC8036841}"/>
              </a:ext>
            </a:extLst>
          </p:cNvPr>
          <p:cNvSpPr txBox="1"/>
          <p:nvPr/>
        </p:nvSpPr>
        <p:spPr>
          <a:xfrm rot="15132939">
            <a:off x="2548663" y="9123189"/>
            <a:ext cx="1006993" cy="835212"/>
          </a:xfrm>
          <a:prstGeom prst="rect">
            <a:avLst/>
          </a:prstGeom>
          <a:noFill/>
        </p:spPr>
        <p:txBody>
          <a:bodyPr wrap="square" rtlCol="0">
            <a:spAutoFit/>
          </a:bodyPr>
          <a:lstStyle/>
          <a:p>
            <a:pPr algn="ctr"/>
            <a:r>
              <a:rPr lang="en-GB" sz="1100" dirty="0"/>
              <a:t>Addis</a:t>
            </a:r>
          </a:p>
          <a:p>
            <a:pPr algn="ctr"/>
            <a:r>
              <a:rPr lang="en-GB" sz="1100" dirty="0"/>
              <a:t>Ababa</a:t>
            </a:r>
          </a:p>
          <a:p>
            <a:pPr algn="ctr"/>
            <a:endParaRPr lang="en-GB" sz="1200" dirty="0"/>
          </a:p>
          <a:p>
            <a:pPr algn="ctr"/>
            <a:endParaRPr lang="en-GB" sz="1200" dirty="0"/>
          </a:p>
          <a:p>
            <a:endParaRPr lang="en-GB" sz="1200" dirty="0"/>
          </a:p>
        </p:txBody>
      </p:sp>
      <p:sp>
        <p:nvSpPr>
          <p:cNvPr id="35" name="TextBox 34">
            <a:extLst>
              <a:ext uri="{FF2B5EF4-FFF2-40B4-BE49-F238E27FC236}">
                <a16:creationId xmlns:a16="http://schemas.microsoft.com/office/drawing/2014/main" id="{4B52A8BA-F418-4826-890F-91C8716E58F6}"/>
              </a:ext>
            </a:extLst>
          </p:cNvPr>
          <p:cNvSpPr txBox="1"/>
          <p:nvPr/>
        </p:nvSpPr>
        <p:spPr>
          <a:xfrm rot="15132939">
            <a:off x="3541006" y="9026557"/>
            <a:ext cx="1006993" cy="861312"/>
          </a:xfrm>
          <a:prstGeom prst="rect">
            <a:avLst/>
          </a:prstGeom>
          <a:noFill/>
        </p:spPr>
        <p:txBody>
          <a:bodyPr wrap="square" rtlCol="0">
            <a:spAutoFit/>
          </a:bodyPr>
          <a:lstStyle/>
          <a:p>
            <a:pPr algn="ctr"/>
            <a:r>
              <a:rPr lang="en-GB" sz="1200" dirty="0"/>
              <a:t>Suez</a:t>
            </a:r>
          </a:p>
          <a:p>
            <a:pPr algn="ctr"/>
            <a:r>
              <a:rPr lang="en-GB" sz="1200" dirty="0"/>
              <a:t>Canal</a:t>
            </a:r>
          </a:p>
          <a:p>
            <a:pPr algn="ctr"/>
            <a:endParaRPr lang="en-GB" sz="1200" dirty="0"/>
          </a:p>
          <a:p>
            <a:pPr algn="ctr"/>
            <a:endParaRPr lang="en-GB" sz="1200" dirty="0"/>
          </a:p>
          <a:p>
            <a:endParaRPr lang="en-GB" sz="1200" dirty="0"/>
          </a:p>
        </p:txBody>
      </p:sp>
      <p:sp>
        <p:nvSpPr>
          <p:cNvPr id="36" name="TextBox 35">
            <a:extLst>
              <a:ext uri="{FF2B5EF4-FFF2-40B4-BE49-F238E27FC236}">
                <a16:creationId xmlns:a16="http://schemas.microsoft.com/office/drawing/2014/main" id="{D8C8B720-40E8-404F-A16D-01BF6BDAF78A}"/>
              </a:ext>
            </a:extLst>
          </p:cNvPr>
          <p:cNvSpPr txBox="1"/>
          <p:nvPr/>
        </p:nvSpPr>
        <p:spPr>
          <a:xfrm rot="15132939">
            <a:off x="5446431" y="7221648"/>
            <a:ext cx="1006993" cy="548108"/>
          </a:xfrm>
          <a:prstGeom prst="rect">
            <a:avLst/>
          </a:prstGeom>
          <a:noFill/>
        </p:spPr>
        <p:txBody>
          <a:bodyPr wrap="square" rtlCol="0">
            <a:spAutoFit/>
          </a:bodyPr>
          <a:lstStyle/>
          <a:p>
            <a:pPr algn="ctr"/>
            <a:r>
              <a:rPr lang="en-GB" sz="1200" dirty="0"/>
              <a:t>Oil, steel, coal</a:t>
            </a:r>
          </a:p>
          <a:p>
            <a:pPr algn="ctr"/>
            <a:endParaRPr lang="en-GB" sz="1200" dirty="0"/>
          </a:p>
          <a:p>
            <a:endParaRPr lang="en-GB" sz="1200" dirty="0"/>
          </a:p>
        </p:txBody>
      </p:sp>
      <p:sp>
        <p:nvSpPr>
          <p:cNvPr id="37" name="TextBox 36">
            <a:extLst>
              <a:ext uri="{FF2B5EF4-FFF2-40B4-BE49-F238E27FC236}">
                <a16:creationId xmlns:a16="http://schemas.microsoft.com/office/drawing/2014/main" id="{81BCBBA5-F4CA-4746-AB92-B107B1B75156}"/>
              </a:ext>
            </a:extLst>
          </p:cNvPr>
          <p:cNvSpPr txBox="1"/>
          <p:nvPr/>
        </p:nvSpPr>
        <p:spPr>
          <a:xfrm rot="15132939">
            <a:off x="4762778" y="5286342"/>
            <a:ext cx="1006993" cy="548108"/>
          </a:xfrm>
          <a:prstGeom prst="rect">
            <a:avLst/>
          </a:prstGeom>
          <a:noFill/>
        </p:spPr>
        <p:txBody>
          <a:bodyPr wrap="square" rtlCol="0">
            <a:spAutoFit/>
          </a:bodyPr>
          <a:lstStyle/>
          <a:p>
            <a:pPr algn="ctr"/>
            <a:r>
              <a:rPr lang="en-GB" sz="1200" dirty="0"/>
              <a:t>May 1936</a:t>
            </a:r>
          </a:p>
          <a:p>
            <a:pPr algn="ctr"/>
            <a:endParaRPr lang="en-GB" sz="1200" dirty="0"/>
          </a:p>
          <a:p>
            <a:endParaRPr lang="en-GB" sz="1200" dirty="0"/>
          </a:p>
        </p:txBody>
      </p:sp>
      <p:sp>
        <p:nvSpPr>
          <p:cNvPr id="38" name="TextBox 37">
            <a:extLst>
              <a:ext uri="{FF2B5EF4-FFF2-40B4-BE49-F238E27FC236}">
                <a16:creationId xmlns:a16="http://schemas.microsoft.com/office/drawing/2014/main" id="{6A87D546-AD06-4474-825C-8AEB09A2DAC0}"/>
              </a:ext>
            </a:extLst>
          </p:cNvPr>
          <p:cNvSpPr txBox="1"/>
          <p:nvPr/>
        </p:nvSpPr>
        <p:spPr>
          <a:xfrm rot="15132939">
            <a:off x="5075699" y="6119444"/>
            <a:ext cx="1006993" cy="548108"/>
          </a:xfrm>
          <a:prstGeom prst="rect">
            <a:avLst/>
          </a:prstGeom>
          <a:noFill/>
        </p:spPr>
        <p:txBody>
          <a:bodyPr wrap="square" rtlCol="0">
            <a:spAutoFit/>
          </a:bodyPr>
          <a:lstStyle/>
          <a:p>
            <a:pPr algn="ctr"/>
            <a:r>
              <a:rPr lang="en-GB" sz="1200" dirty="0"/>
              <a:t>Mussolini</a:t>
            </a:r>
          </a:p>
          <a:p>
            <a:pPr algn="ctr"/>
            <a:endParaRPr lang="en-GB" sz="1200" dirty="0"/>
          </a:p>
          <a:p>
            <a:endParaRPr lang="en-GB" sz="1200" dirty="0"/>
          </a:p>
        </p:txBody>
      </p:sp>
      <p:sp>
        <p:nvSpPr>
          <p:cNvPr id="39" name="TextBox 38">
            <a:extLst>
              <a:ext uri="{FF2B5EF4-FFF2-40B4-BE49-F238E27FC236}">
                <a16:creationId xmlns:a16="http://schemas.microsoft.com/office/drawing/2014/main" id="{B7388917-2062-49DE-B686-CE43FA2E8673}"/>
              </a:ext>
            </a:extLst>
          </p:cNvPr>
          <p:cNvSpPr txBox="1"/>
          <p:nvPr/>
        </p:nvSpPr>
        <p:spPr>
          <a:xfrm rot="15132939">
            <a:off x="3767533" y="8860274"/>
            <a:ext cx="1006993" cy="234903"/>
          </a:xfrm>
          <a:prstGeom prst="rect">
            <a:avLst/>
          </a:prstGeom>
          <a:noFill/>
        </p:spPr>
        <p:txBody>
          <a:bodyPr wrap="square" rtlCol="0">
            <a:spAutoFit/>
          </a:bodyPr>
          <a:lstStyle/>
          <a:p>
            <a:pPr algn="ctr"/>
            <a:r>
              <a:rPr lang="en-GB" sz="1200" dirty="0"/>
              <a:t>Leaked</a:t>
            </a:r>
          </a:p>
        </p:txBody>
      </p:sp>
    </p:spTree>
    <p:extLst>
      <p:ext uri="{BB962C8B-B14F-4D97-AF65-F5344CB8AC3E}">
        <p14:creationId xmlns:p14="http://schemas.microsoft.com/office/powerpoint/2010/main" val="1620562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E1FEA0D8-726E-4A3F-88C6-6A97C2AB826D}"/>
              </a:ext>
            </a:extLst>
          </p:cNvPr>
          <p:cNvSpPr/>
          <p:nvPr/>
        </p:nvSpPr>
        <p:spPr>
          <a:xfrm>
            <a:off x="0" y="589389"/>
            <a:ext cx="6858000" cy="1202893"/>
          </a:xfrm>
          <a:prstGeom prst="rect">
            <a:avLst/>
          </a:prstGeom>
        </p:spPr>
        <p:txBody>
          <a:bodyPr wrap="square">
            <a:spAutoFit/>
          </a:bodyPr>
          <a:lstStyle/>
          <a:p>
            <a:r>
              <a:rPr lang="en-GB" sz="1200" dirty="0"/>
              <a:t>18) Complete the table to plan the answer to the following exam question. </a:t>
            </a:r>
          </a:p>
          <a:p>
            <a:endParaRPr lang="en-GB" sz="1200" dirty="0"/>
          </a:p>
          <a:p>
            <a:pPr marL="12700">
              <a:lnSpc>
                <a:spcPts val="1410"/>
              </a:lnSpc>
              <a:spcBef>
                <a:spcPts val="100"/>
              </a:spcBef>
            </a:pPr>
            <a:r>
              <a:rPr lang="en-US" sz="1200" b="1" dirty="0">
                <a:latin typeface="Arial"/>
                <a:cs typeface="Arial"/>
              </a:rPr>
              <a:t>“The League of </a:t>
            </a:r>
            <a:r>
              <a:rPr lang="en-US" sz="1200" b="1" spc="-5" dirty="0">
                <a:latin typeface="Arial"/>
                <a:cs typeface="Arial"/>
              </a:rPr>
              <a:t>Nations </a:t>
            </a:r>
            <a:r>
              <a:rPr lang="en-US" sz="1200" b="1" dirty="0">
                <a:latin typeface="Arial"/>
                <a:cs typeface="Arial"/>
              </a:rPr>
              <a:t>was doomed to </a:t>
            </a:r>
            <a:r>
              <a:rPr lang="en-US" sz="1200" b="1" spc="-5" dirty="0">
                <a:latin typeface="Arial"/>
                <a:cs typeface="Arial"/>
              </a:rPr>
              <a:t>fail.” How </a:t>
            </a:r>
            <a:r>
              <a:rPr lang="en-US" sz="1200" b="1" dirty="0">
                <a:latin typeface="Arial"/>
                <a:cs typeface="Arial"/>
              </a:rPr>
              <a:t>far do you </a:t>
            </a:r>
            <a:r>
              <a:rPr lang="en-US" sz="1200" b="1" spc="-5" dirty="0">
                <a:latin typeface="Arial"/>
                <a:cs typeface="Arial"/>
              </a:rPr>
              <a:t>agree?</a:t>
            </a:r>
            <a:r>
              <a:rPr lang="en-US" sz="1200" b="1" spc="-45" dirty="0">
                <a:latin typeface="Arial"/>
                <a:cs typeface="Arial"/>
              </a:rPr>
              <a:t> </a:t>
            </a:r>
            <a:r>
              <a:rPr lang="en-US" sz="1200" b="1" spc="-5" dirty="0">
                <a:latin typeface="Arial"/>
                <a:cs typeface="Arial"/>
              </a:rPr>
              <a:t>Explain</a:t>
            </a:r>
            <a:endParaRPr lang="en-US" sz="1200" dirty="0">
              <a:latin typeface="Arial"/>
              <a:cs typeface="Arial"/>
            </a:endParaRPr>
          </a:p>
          <a:p>
            <a:pPr marL="12700">
              <a:lnSpc>
                <a:spcPts val="1410"/>
              </a:lnSpc>
            </a:pPr>
            <a:r>
              <a:rPr lang="en-US" sz="1200" b="1" dirty="0">
                <a:latin typeface="Arial"/>
                <a:cs typeface="Arial"/>
              </a:rPr>
              <a:t>your</a:t>
            </a:r>
            <a:r>
              <a:rPr lang="en-US" sz="1200" b="1" spc="-5" dirty="0">
                <a:latin typeface="Arial"/>
                <a:cs typeface="Arial"/>
              </a:rPr>
              <a:t> answer</a:t>
            </a:r>
            <a:r>
              <a:rPr lang="en-GB" sz="1200" dirty="0"/>
              <a:t>. </a:t>
            </a:r>
          </a:p>
          <a:p>
            <a:endParaRPr lang="en-GB" sz="1200" dirty="0"/>
          </a:p>
          <a:p>
            <a:endParaRPr lang="en-GB" sz="1200" dirty="0"/>
          </a:p>
        </p:txBody>
      </p:sp>
      <p:graphicFrame>
        <p:nvGraphicFramePr>
          <p:cNvPr id="39" name="object 3">
            <a:extLst>
              <a:ext uri="{FF2B5EF4-FFF2-40B4-BE49-F238E27FC236}">
                <a16:creationId xmlns:a16="http://schemas.microsoft.com/office/drawing/2014/main" id="{C8800A0E-9550-4F58-8434-A8EA55043F44}"/>
              </a:ext>
            </a:extLst>
          </p:cNvPr>
          <p:cNvGraphicFramePr>
            <a:graphicFrameLocks noGrp="1"/>
          </p:cNvGraphicFramePr>
          <p:nvPr>
            <p:extLst>
              <p:ext uri="{D42A27DB-BD31-4B8C-83A1-F6EECF244321}">
                <p14:modId xmlns:p14="http://schemas.microsoft.com/office/powerpoint/2010/main" val="4286742992"/>
              </p:ext>
            </p:extLst>
          </p:nvPr>
        </p:nvGraphicFramePr>
        <p:xfrm>
          <a:off x="156561" y="1693096"/>
          <a:ext cx="6544877" cy="5742420"/>
        </p:xfrm>
        <a:graphic>
          <a:graphicData uri="http://schemas.openxmlformats.org/drawingml/2006/table">
            <a:tbl>
              <a:tblPr firstRow="1" bandRow="1">
                <a:tableStyleId>{2D5ABB26-0587-4C30-8999-92F81FD0307C}</a:tableStyleId>
              </a:tblPr>
              <a:tblGrid>
                <a:gridCol w="3271720">
                  <a:extLst>
                    <a:ext uri="{9D8B030D-6E8A-4147-A177-3AD203B41FA5}">
                      <a16:colId xmlns:a16="http://schemas.microsoft.com/office/drawing/2014/main" val="20000"/>
                    </a:ext>
                  </a:extLst>
                </a:gridCol>
                <a:gridCol w="3273157">
                  <a:extLst>
                    <a:ext uri="{9D8B030D-6E8A-4147-A177-3AD203B41FA5}">
                      <a16:colId xmlns:a16="http://schemas.microsoft.com/office/drawing/2014/main" val="20001"/>
                    </a:ext>
                  </a:extLst>
                </a:gridCol>
              </a:tblGrid>
              <a:tr h="213752">
                <a:tc>
                  <a:txBody>
                    <a:bodyPr/>
                    <a:lstStyle/>
                    <a:p>
                      <a:pPr algn="ctr">
                        <a:lnSpc>
                          <a:spcPts val="1380"/>
                        </a:lnSpc>
                      </a:pPr>
                      <a:r>
                        <a:rPr sz="1200" u="sng" spc="-5" dirty="0">
                          <a:uFill>
                            <a:solidFill>
                              <a:srgbClr val="000000"/>
                            </a:solidFill>
                          </a:uFill>
                          <a:latin typeface="Arial"/>
                          <a:cs typeface="Arial"/>
                        </a:rPr>
                        <a:t>Agree</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80"/>
                        </a:lnSpc>
                      </a:pPr>
                      <a:r>
                        <a:rPr sz="1200" u="sng" spc="-5" dirty="0">
                          <a:uFill>
                            <a:solidFill>
                              <a:srgbClr val="000000"/>
                            </a:solidFill>
                          </a:uFill>
                          <a:latin typeface="Arial"/>
                          <a:cs typeface="Arial"/>
                        </a:rPr>
                        <a:t>Disagree</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3643333">
                <a:tc>
                  <a:txBody>
                    <a:bodyPr/>
                    <a:lstStyle/>
                    <a:p>
                      <a:pPr>
                        <a:lnSpc>
                          <a:spcPct val="100000"/>
                        </a:lnSpc>
                      </a:pPr>
                      <a:endParaRPr lang="en-US" sz="1200" dirty="0">
                        <a:latin typeface="Times New Roman"/>
                        <a:cs typeface="Times New Roman"/>
                      </a:endParaRPr>
                    </a:p>
                    <a:p>
                      <a:pPr>
                        <a:lnSpc>
                          <a:spcPct val="100000"/>
                        </a:lnSpc>
                      </a:pPr>
                      <a:endParaRPr lang="en-GB" sz="1200" dirty="0">
                        <a:latin typeface="Times New Roman"/>
                        <a:cs typeface="Times New Roman"/>
                      </a:endParaRPr>
                    </a:p>
                    <a:p>
                      <a:pPr>
                        <a:lnSpc>
                          <a:spcPct val="100000"/>
                        </a:lnSpc>
                      </a:pPr>
                      <a:endParaRPr lang="en-GB" sz="1200" dirty="0">
                        <a:latin typeface="Times New Roman"/>
                        <a:cs typeface="Times New Roman"/>
                      </a:endParaRPr>
                    </a:p>
                    <a:p>
                      <a:pPr>
                        <a:lnSpc>
                          <a:spcPct val="100000"/>
                        </a:lnSpc>
                      </a:pPr>
                      <a:endParaRPr lang="en-GB" sz="1200" dirty="0">
                        <a:latin typeface="Times New Roman"/>
                        <a:cs typeface="Times New Roman"/>
                      </a:endParaRPr>
                    </a:p>
                    <a:p>
                      <a:pPr>
                        <a:lnSpc>
                          <a:spcPct val="100000"/>
                        </a:lnSpc>
                      </a:pPr>
                      <a:endParaRPr lang="en-GB" sz="1200" dirty="0">
                        <a:latin typeface="Times New Roman"/>
                        <a:cs typeface="Times New Roman"/>
                      </a:endParaRPr>
                    </a:p>
                    <a:p>
                      <a:pPr>
                        <a:lnSpc>
                          <a:spcPct val="100000"/>
                        </a:lnSpc>
                      </a:pPr>
                      <a:endParaRPr lang="en-US" sz="1200" dirty="0">
                        <a:latin typeface="Times New Roman"/>
                        <a:cs typeface="Times New Roman"/>
                      </a:endParaRPr>
                    </a:p>
                    <a:p>
                      <a:pPr>
                        <a:lnSpc>
                          <a:spcPct val="100000"/>
                        </a:lnSpc>
                      </a:pPr>
                      <a:endParaRPr lang="en-GB" sz="1200" dirty="0">
                        <a:latin typeface="Times New Roman"/>
                        <a:cs typeface="Times New Roman"/>
                      </a:endParaRPr>
                    </a:p>
                    <a:p>
                      <a:pPr>
                        <a:lnSpc>
                          <a:spcPct val="100000"/>
                        </a:lnSpc>
                      </a:pPr>
                      <a:endParaRPr lang="en-GB" sz="1200" dirty="0">
                        <a:latin typeface="Times New Roman"/>
                        <a:cs typeface="Times New Roman"/>
                      </a:endParaRPr>
                    </a:p>
                    <a:p>
                      <a:pPr>
                        <a:lnSpc>
                          <a:spcPct val="100000"/>
                        </a:lnSpc>
                      </a:pPr>
                      <a:endParaRPr lang="en-GB" sz="1200" dirty="0">
                        <a:latin typeface="Times New Roman"/>
                        <a:cs typeface="Times New Roman"/>
                      </a:endParaRPr>
                    </a:p>
                    <a:p>
                      <a:pPr>
                        <a:lnSpc>
                          <a:spcPct val="100000"/>
                        </a:lnSpc>
                      </a:pPr>
                      <a:endParaRPr lang="en-GB" sz="1200" dirty="0">
                        <a:latin typeface="Times New Roman"/>
                        <a:cs typeface="Times New Roman"/>
                      </a:endParaRPr>
                    </a:p>
                    <a:p>
                      <a:pPr>
                        <a:lnSpc>
                          <a:spcPct val="100000"/>
                        </a:lnSpc>
                      </a:pPr>
                      <a:endParaRPr lang="en-GB" sz="1200" dirty="0">
                        <a:latin typeface="Times New Roman"/>
                        <a:cs typeface="Times New Roman"/>
                      </a:endParaRPr>
                    </a:p>
                    <a:p>
                      <a:pPr>
                        <a:lnSpc>
                          <a:spcPct val="100000"/>
                        </a:lnSpc>
                      </a:pPr>
                      <a:endParaRPr lang="en-GB" sz="1200" dirty="0">
                        <a:latin typeface="Times New Roman"/>
                        <a:cs typeface="Times New Roman"/>
                      </a:endParaRPr>
                    </a:p>
                    <a:p>
                      <a:pPr>
                        <a:lnSpc>
                          <a:spcPct val="100000"/>
                        </a:lnSpc>
                      </a:pPr>
                      <a:endParaRPr sz="12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2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885335">
                <a:tc gridSpan="2">
                  <a:txBody>
                    <a:bodyPr/>
                    <a:lstStyle/>
                    <a:p>
                      <a:pPr marL="68580">
                        <a:lnSpc>
                          <a:spcPts val="1365"/>
                        </a:lnSpc>
                      </a:pPr>
                      <a:r>
                        <a:rPr sz="1200" u="sng" spc="-5" dirty="0">
                          <a:uFill>
                            <a:solidFill>
                              <a:srgbClr val="000000"/>
                            </a:solidFill>
                          </a:uFill>
                          <a:latin typeface="Arial"/>
                          <a:cs typeface="Arial"/>
                        </a:rPr>
                        <a:t>Conclusion</a:t>
                      </a:r>
                      <a:endParaRPr sz="1200" dirty="0">
                        <a:latin typeface="Arial"/>
                        <a:cs typeface="Arial"/>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2781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1DA915-0EBA-4670-8614-CAE83739F2FA}"/>
              </a:ext>
            </a:extLst>
          </p:cNvPr>
          <p:cNvPicPr>
            <a:picLocks noChangeAspect="1"/>
          </p:cNvPicPr>
          <p:nvPr/>
        </p:nvPicPr>
        <p:blipFill rotWithShape="1">
          <a:blip r:embed="rId2"/>
          <a:srcRect l="39872" t="22257" r="41226" b="30443"/>
          <a:stretch/>
        </p:blipFill>
        <p:spPr>
          <a:xfrm>
            <a:off x="0" y="240631"/>
            <a:ext cx="6858000" cy="9653452"/>
          </a:xfrm>
          <a:prstGeom prst="rect">
            <a:avLst/>
          </a:prstGeom>
        </p:spPr>
      </p:pic>
    </p:spTree>
    <p:extLst>
      <p:ext uri="{BB962C8B-B14F-4D97-AF65-F5344CB8AC3E}">
        <p14:creationId xmlns:p14="http://schemas.microsoft.com/office/powerpoint/2010/main" val="1415700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9DFF3-31BE-48E4-BF33-D2FB5C67FCBF}"/>
              </a:ext>
            </a:extLst>
          </p:cNvPr>
          <p:cNvPicPr>
            <a:picLocks noChangeAspect="1"/>
          </p:cNvPicPr>
          <p:nvPr/>
        </p:nvPicPr>
        <p:blipFill rotWithShape="1">
          <a:blip r:embed="rId2"/>
          <a:srcRect l="34211" t="34198" r="28946" b="19954"/>
          <a:stretch/>
        </p:blipFill>
        <p:spPr>
          <a:xfrm rot="16200000">
            <a:off x="-1469570" y="1469570"/>
            <a:ext cx="9797139" cy="6857999"/>
          </a:xfrm>
          <a:prstGeom prst="rect">
            <a:avLst/>
          </a:prstGeom>
        </p:spPr>
      </p:pic>
    </p:spTree>
    <p:extLst>
      <p:ext uri="{BB962C8B-B14F-4D97-AF65-F5344CB8AC3E}">
        <p14:creationId xmlns:p14="http://schemas.microsoft.com/office/powerpoint/2010/main" val="2846468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B7570A-356A-43A8-ACC8-3F91CCC87292}"/>
              </a:ext>
            </a:extLst>
          </p:cNvPr>
          <p:cNvSpPr/>
          <p:nvPr/>
        </p:nvSpPr>
        <p:spPr>
          <a:xfrm>
            <a:off x="2777218" y="377337"/>
            <a:ext cx="3463732" cy="276999"/>
          </a:xfrm>
          <a:prstGeom prst="rect">
            <a:avLst/>
          </a:prstGeom>
        </p:spPr>
        <p:txBody>
          <a:bodyPr wrap="square">
            <a:spAutoFit/>
          </a:bodyPr>
          <a:lstStyle/>
          <a:p>
            <a:r>
              <a:rPr lang="en-GB" sz="1200" dirty="0"/>
              <a:t>19) Match the definition to the correct keyword. </a:t>
            </a:r>
          </a:p>
        </p:txBody>
      </p:sp>
      <p:graphicFrame>
        <p:nvGraphicFramePr>
          <p:cNvPr id="2" name="Table 4">
            <a:extLst>
              <a:ext uri="{FF2B5EF4-FFF2-40B4-BE49-F238E27FC236}">
                <a16:creationId xmlns:a16="http://schemas.microsoft.com/office/drawing/2014/main" id="{4B15C102-D48A-45DA-AE2D-3221B9F7FE9A}"/>
              </a:ext>
            </a:extLst>
          </p:cNvPr>
          <p:cNvGraphicFramePr>
            <a:graphicFrameLocks noGrp="1"/>
          </p:cNvGraphicFramePr>
          <p:nvPr>
            <p:extLst>
              <p:ext uri="{D42A27DB-BD31-4B8C-83A1-F6EECF244321}">
                <p14:modId xmlns:p14="http://schemas.microsoft.com/office/powerpoint/2010/main" val="3228004197"/>
              </p:ext>
            </p:extLst>
          </p:nvPr>
        </p:nvGraphicFramePr>
        <p:xfrm>
          <a:off x="26021" y="1058376"/>
          <a:ext cx="6720056" cy="2311400"/>
        </p:xfrm>
        <a:graphic>
          <a:graphicData uri="http://schemas.openxmlformats.org/drawingml/2006/table">
            <a:tbl>
              <a:tblPr firstRow="1" bandRow="1">
                <a:tableStyleId>{5C22544A-7EE6-4342-B048-85BDC9FD1C3A}</a:tableStyleId>
              </a:tblPr>
              <a:tblGrid>
                <a:gridCol w="1341504">
                  <a:extLst>
                    <a:ext uri="{9D8B030D-6E8A-4147-A177-3AD203B41FA5}">
                      <a16:colId xmlns:a16="http://schemas.microsoft.com/office/drawing/2014/main" val="2664421853"/>
                    </a:ext>
                  </a:extLst>
                </a:gridCol>
                <a:gridCol w="977918">
                  <a:extLst>
                    <a:ext uri="{9D8B030D-6E8A-4147-A177-3AD203B41FA5}">
                      <a16:colId xmlns:a16="http://schemas.microsoft.com/office/drawing/2014/main" val="1706594855"/>
                    </a:ext>
                  </a:extLst>
                </a:gridCol>
                <a:gridCol w="4400634">
                  <a:extLst>
                    <a:ext uri="{9D8B030D-6E8A-4147-A177-3AD203B41FA5}">
                      <a16:colId xmlns:a16="http://schemas.microsoft.com/office/drawing/2014/main" val="2544354228"/>
                    </a:ext>
                  </a:extLst>
                </a:gridCol>
              </a:tblGrid>
              <a:tr h="370840">
                <a:tc>
                  <a:txBody>
                    <a:bodyPr/>
                    <a:lstStyle/>
                    <a:p>
                      <a:r>
                        <a:rPr lang="en-GB" sz="1200" dirty="0">
                          <a:solidFill>
                            <a:sysClr val="windowText" lastClr="000000"/>
                          </a:solidFill>
                        </a:rPr>
                        <a:t>Keyword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GB" sz="1200"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GB" sz="1200" dirty="0">
                          <a:solidFill>
                            <a:sysClr val="windowText" lastClr="000000"/>
                          </a:solidFill>
                        </a:rPr>
                        <a:t>Definition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5057716"/>
                  </a:ext>
                </a:extLst>
              </a:tr>
              <a:tr h="370840">
                <a:tc>
                  <a:txBody>
                    <a:bodyPr/>
                    <a:lstStyle/>
                    <a:p>
                      <a:r>
                        <a:rPr lang="en-GB" sz="1200" dirty="0">
                          <a:solidFill>
                            <a:sysClr val="windowText" lastClr="000000"/>
                          </a:solidFill>
                        </a:rPr>
                        <a:t>Lebensraum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dirty="0">
                          <a:solidFill>
                            <a:sysClr val="windowText" lastClr="000000"/>
                          </a:solidFill>
                        </a:rPr>
                        <a:t>Another name for Communism, a system of government in which everyone is considered equal.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0165138"/>
                  </a:ext>
                </a:extLst>
              </a:tr>
              <a:tr h="370840">
                <a:tc>
                  <a:txBody>
                    <a:bodyPr/>
                    <a:lstStyle/>
                    <a:p>
                      <a:r>
                        <a:rPr lang="en-GB" sz="1200" dirty="0">
                          <a:solidFill>
                            <a:sysClr val="windowText" lastClr="000000"/>
                          </a:solidFill>
                        </a:rPr>
                        <a:t>Volksdeutsche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dirty="0">
                          <a:solidFill>
                            <a:sysClr val="windowText" lastClr="000000"/>
                          </a:solidFill>
                        </a:rPr>
                        <a:t>German term for ‘living space’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696633"/>
                  </a:ext>
                </a:extLst>
              </a:tr>
              <a:tr h="370840">
                <a:tc>
                  <a:txBody>
                    <a:bodyPr/>
                    <a:lstStyle/>
                    <a:p>
                      <a:r>
                        <a:rPr lang="en-GB" sz="1200" dirty="0">
                          <a:solidFill>
                            <a:sysClr val="windowText" lastClr="000000"/>
                          </a:solidFill>
                        </a:rPr>
                        <a:t>Anschluss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dirty="0">
                          <a:solidFill>
                            <a:sysClr val="windowText" lastClr="000000"/>
                          </a:solidFill>
                        </a:rPr>
                        <a:t>Book written by Hitler; the title means ‘my struggle’.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6421810"/>
                  </a:ext>
                </a:extLst>
              </a:tr>
              <a:tr h="370840">
                <a:tc>
                  <a:txBody>
                    <a:bodyPr/>
                    <a:lstStyle/>
                    <a:p>
                      <a:r>
                        <a:rPr lang="en-GB" sz="1200" dirty="0">
                          <a:solidFill>
                            <a:sysClr val="windowText" lastClr="000000"/>
                          </a:solidFill>
                        </a:rPr>
                        <a:t>Mein Kampf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dirty="0">
                          <a:solidFill>
                            <a:sysClr val="windowText" lastClr="000000"/>
                          </a:solidFill>
                        </a:rPr>
                        <a:t>People of the German race/German speakers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3541543"/>
                  </a:ext>
                </a:extLst>
              </a:tr>
              <a:tr h="370840">
                <a:tc>
                  <a:txBody>
                    <a:bodyPr/>
                    <a:lstStyle/>
                    <a:p>
                      <a:r>
                        <a:rPr lang="en-GB" sz="1200" dirty="0">
                          <a:solidFill>
                            <a:sysClr val="windowText" lastClr="000000"/>
                          </a:solidFill>
                        </a:rPr>
                        <a:t>Bolshevism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dirty="0">
                          <a:solidFill>
                            <a:sysClr val="windowText" lastClr="000000"/>
                          </a:solidFill>
                        </a:rPr>
                        <a:t>Uniting Germany and Austria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9657228"/>
                  </a:ext>
                </a:extLst>
              </a:tr>
            </a:tbl>
          </a:graphicData>
        </a:graphic>
      </p:graphicFrame>
      <p:sp>
        <p:nvSpPr>
          <p:cNvPr id="6" name="Rectangle 5">
            <a:extLst>
              <a:ext uri="{FF2B5EF4-FFF2-40B4-BE49-F238E27FC236}">
                <a16:creationId xmlns:a16="http://schemas.microsoft.com/office/drawing/2014/main" id="{402B0A5C-D944-4AFB-9CCD-44445C8ECCA1}"/>
              </a:ext>
            </a:extLst>
          </p:cNvPr>
          <p:cNvSpPr/>
          <p:nvPr/>
        </p:nvSpPr>
        <p:spPr>
          <a:xfrm>
            <a:off x="68972" y="3694111"/>
            <a:ext cx="6858000" cy="276999"/>
          </a:xfrm>
          <a:prstGeom prst="rect">
            <a:avLst/>
          </a:prstGeom>
        </p:spPr>
        <p:txBody>
          <a:bodyPr wrap="square">
            <a:spAutoFit/>
          </a:bodyPr>
          <a:lstStyle/>
          <a:p>
            <a:r>
              <a:rPr lang="en-GB" sz="1200" dirty="0"/>
              <a:t>18) Explain how each of Hitler’s aims would lead to war.  </a:t>
            </a:r>
          </a:p>
        </p:txBody>
      </p:sp>
      <p:graphicFrame>
        <p:nvGraphicFramePr>
          <p:cNvPr id="7" name="Table 4">
            <a:extLst>
              <a:ext uri="{FF2B5EF4-FFF2-40B4-BE49-F238E27FC236}">
                <a16:creationId xmlns:a16="http://schemas.microsoft.com/office/drawing/2014/main" id="{B47978E4-633D-4860-9C51-A9FE6FF6BA0A}"/>
              </a:ext>
            </a:extLst>
          </p:cNvPr>
          <p:cNvGraphicFramePr>
            <a:graphicFrameLocks noGrp="1"/>
          </p:cNvGraphicFramePr>
          <p:nvPr>
            <p:extLst>
              <p:ext uri="{D42A27DB-BD31-4B8C-83A1-F6EECF244321}">
                <p14:modId xmlns:p14="http://schemas.microsoft.com/office/powerpoint/2010/main" val="3703811510"/>
              </p:ext>
            </p:extLst>
          </p:nvPr>
        </p:nvGraphicFramePr>
        <p:xfrm>
          <a:off x="68972" y="4090390"/>
          <a:ext cx="6720056" cy="4754880"/>
        </p:xfrm>
        <a:graphic>
          <a:graphicData uri="http://schemas.openxmlformats.org/drawingml/2006/table">
            <a:tbl>
              <a:tblPr firstRow="1" bandRow="1">
                <a:tableStyleId>{5C22544A-7EE6-4342-B048-85BDC9FD1C3A}</a:tableStyleId>
              </a:tblPr>
              <a:tblGrid>
                <a:gridCol w="1569970">
                  <a:extLst>
                    <a:ext uri="{9D8B030D-6E8A-4147-A177-3AD203B41FA5}">
                      <a16:colId xmlns:a16="http://schemas.microsoft.com/office/drawing/2014/main" val="2664421853"/>
                    </a:ext>
                  </a:extLst>
                </a:gridCol>
                <a:gridCol w="5150086">
                  <a:extLst>
                    <a:ext uri="{9D8B030D-6E8A-4147-A177-3AD203B41FA5}">
                      <a16:colId xmlns:a16="http://schemas.microsoft.com/office/drawing/2014/main" val="2544354228"/>
                    </a:ext>
                  </a:extLst>
                </a:gridCol>
              </a:tblGrid>
              <a:tr h="370840">
                <a:tc>
                  <a:txBody>
                    <a:bodyPr/>
                    <a:lstStyle/>
                    <a:p>
                      <a:r>
                        <a:rPr lang="en-GB" sz="1200" b="0" dirty="0">
                          <a:solidFill>
                            <a:sysClr val="windowText" lastClr="000000"/>
                          </a:solidFill>
                        </a:rPr>
                        <a:t>Lebensraum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0165138"/>
                  </a:ext>
                </a:extLst>
              </a:tr>
              <a:tr h="370840">
                <a:tc>
                  <a:txBody>
                    <a:bodyPr/>
                    <a:lstStyle/>
                    <a:p>
                      <a:r>
                        <a:rPr lang="en-GB" sz="1200" dirty="0">
                          <a:solidFill>
                            <a:sysClr val="windowText" lastClr="000000"/>
                          </a:solidFill>
                        </a:rPr>
                        <a:t>Rearmament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696633"/>
                  </a:ext>
                </a:extLst>
              </a:tr>
              <a:tr h="370840">
                <a:tc>
                  <a:txBody>
                    <a:bodyPr/>
                    <a:lstStyle/>
                    <a:p>
                      <a:r>
                        <a:rPr lang="en-GB" sz="1200" dirty="0">
                          <a:solidFill>
                            <a:sysClr val="windowText" lastClr="000000"/>
                          </a:solidFill>
                        </a:rPr>
                        <a:t>Reunite Volksdeutsche and create a Greater Germany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6421810"/>
                  </a:ext>
                </a:extLst>
              </a:tr>
              <a:tr h="370840">
                <a:tc>
                  <a:txBody>
                    <a:bodyPr/>
                    <a:lstStyle/>
                    <a:p>
                      <a:r>
                        <a:rPr lang="en-GB" sz="1200" dirty="0">
                          <a:solidFill>
                            <a:sysClr val="windowText" lastClr="000000"/>
                          </a:solidFill>
                        </a:rPr>
                        <a:t>Destroy Communism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3541543"/>
                  </a:ext>
                </a:extLst>
              </a:tr>
            </a:tbl>
          </a:graphicData>
        </a:graphic>
      </p:graphicFrame>
      <p:grpSp>
        <p:nvGrpSpPr>
          <p:cNvPr id="8" name="Group 7">
            <a:extLst>
              <a:ext uri="{FF2B5EF4-FFF2-40B4-BE49-F238E27FC236}">
                <a16:creationId xmlns:a16="http://schemas.microsoft.com/office/drawing/2014/main" id="{520EC8EF-4ACF-4C40-9216-5128A9A00244}"/>
              </a:ext>
            </a:extLst>
          </p:cNvPr>
          <p:cNvGrpSpPr/>
          <p:nvPr/>
        </p:nvGrpSpPr>
        <p:grpSpPr>
          <a:xfrm>
            <a:off x="78249" y="45997"/>
            <a:ext cx="2604793" cy="913697"/>
            <a:chOff x="80211" y="45997"/>
            <a:chExt cx="2711172" cy="913697"/>
          </a:xfrm>
        </p:grpSpPr>
        <p:sp>
          <p:nvSpPr>
            <p:cNvPr id="9" name="Rectangle 8">
              <a:extLst>
                <a:ext uri="{FF2B5EF4-FFF2-40B4-BE49-F238E27FC236}">
                  <a16:creationId xmlns:a16="http://schemas.microsoft.com/office/drawing/2014/main" id="{6F1F00C0-4505-47F2-A2C2-17DE6F72D345}"/>
                </a:ext>
              </a:extLst>
            </p:cNvPr>
            <p:cNvSpPr/>
            <p:nvPr/>
          </p:nvSpPr>
          <p:spPr>
            <a:xfrm>
              <a:off x="80211" y="45997"/>
              <a:ext cx="2711172"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2" descr="Seneca (@SenecaLearn) | Twitter">
              <a:extLst>
                <a:ext uri="{FF2B5EF4-FFF2-40B4-BE49-F238E27FC236}">
                  <a16:creationId xmlns:a16="http://schemas.microsoft.com/office/drawing/2014/main" id="{028D5603-07D6-42BF-8F92-87A31F0B6566}"/>
                </a:ext>
              </a:extLst>
            </p:cNvPr>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135988" y="104616"/>
              <a:ext cx="503159" cy="5031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0BA0E64-3C9D-4153-84AD-B8581B43AFA2}"/>
                </a:ext>
              </a:extLst>
            </p:cNvPr>
            <p:cNvSpPr txBox="1"/>
            <p:nvPr/>
          </p:nvSpPr>
          <p:spPr>
            <a:xfrm rot="16200000">
              <a:off x="360416" y="401456"/>
              <a:ext cx="801462" cy="240259"/>
            </a:xfrm>
            <a:prstGeom prst="rect">
              <a:avLst/>
            </a:prstGeom>
            <a:noFill/>
          </p:spPr>
          <p:txBody>
            <a:bodyPr wrap="square" rtlCol="0">
              <a:spAutoFit/>
            </a:bodyPr>
            <a:lstStyle/>
            <a:p>
              <a:pPr algn="ctr"/>
              <a:r>
                <a:rPr lang="en-US" sz="900" dirty="0"/>
                <a:t>Seneca</a:t>
              </a:r>
              <a:endParaRPr lang="en-GB" sz="900" dirty="0"/>
            </a:p>
          </p:txBody>
        </p:sp>
      </p:grpSp>
      <p:sp>
        <p:nvSpPr>
          <p:cNvPr id="13" name="TextBox 12">
            <a:extLst>
              <a:ext uri="{FF2B5EF4-FFF2-40B4-BE49-F238E27FC236}">
                <a16:creationId xmlns:a16="http://schemas.microsoft.com/office/drawing/2014/main" id="{7B10702E-1C83-420E-A32D-693CC6F6B3D4}"/>
              </a:ext>
            </a:extLst>
          </p:cNvPr>
          <p:cNvSpPr txBox="1"/>
          <p:nvPr/>
        </p:nvSpPr>
        <p:spPr>
          <a:xfrm rot="16200000">
            <a:off x="1284567" y="389769"/>
            <a:ext cx="801462" cy="230832"/>
          </a:xfrm>
          <a:prstGeom prst="rect">
            <a:avLst/>
          </a:prstGeom>
          <a:noFill/>
        </p:spPr>
        <p:txBody>
          <a:bodyPr wrap="square" rtlCol="0">
            <a:spAutoFit/>
          </a:bodyPr>
          <a:lstStyle/>
          <a:p>
            <a:pPr algn="ctr"/>
            <a:r>
              <a:rPr lang="en-US" sz="900" dirty="0"/>
              <a:t>BBC Bitesize</a:t>
            </a:r>
            <a:endParaRPr lang="en-GB" sz="900" dirty="0"/>
          </a:p>
        </p:txBody>
      </p:sp>
      <p:pic>
        <p:nvPicPr>
          <p:cNvPr id="3" name="Picture 2">
            <a:extLst>
              <a:ext uri="{FF2B5EF4-FFF2-40B4-BE49-F238E27FC236}">
                <a16:creationId xmlns:a16="http://schemas.microsoft.com/office/drawing/2014/main" id="{B282C1F3-1A05-44A0-B893-BF4B92F28FD9}"/>
              </a:ext>
            </a:extLst>
          </p:cNvPr>
          <p:cNvPicPr>
            <a:picLocks noChangeAspect="1"/>
          </p:cNvPicPr>
          <p:nvPr/>
        </p:nvPicPr>
        <p:blipFill>
          <a:blip r:embed="rId3"/>
          <a:stretch>
            <a:fillRect/>
          </a:stretch>
        </p:blipFill>
        <p:spPr>
          <a:xfrm>
            <a:off x="849680" y="206262"/>
            <a:ext cx="639875" cy="638884"/>
          </a:xfrm>
          <a:prstGeom prst="rect">
            <a:avLst/>
          </a:prstGeom>
        </p:spPr>
      </p:pic>
      <p:pic>
        <p:nvPicPr>
          <p:cNvPr id="5" name="Picture 4">
            <a:extLst>
              <a:ext uri="{FF2B5EF4-FFF2-40B4-BE49-F238E27FC236}">
                <a16:creationId xmlns:a16="http://schemas.microsoft.com/office/drawing/2014/main" id="{BDEFC582-DAF0-4D8B-88D4-0C3D51F7E6FA}"/>
              </a:ext>
            </a:extLst>
          </p:cNvPr>
          <p:cNvPicPr>
            <a:picLocks noChangeAspect="1"/>
          </p:cNvPicPr>
          <p:nvPr/>
        </p:nvPicPr>
        <p:blipFill>
          <a:blip r:embed="rId4"/>
          <a:stretch>
            <a:fillRect/>
          </a:stretch>
        </p:blipFill>
        <p:spPr>
          <a:xfrm>
            <a:off x="1852709" y="206263"/>
            <a:ext cx="641975" cy="638884"/>
          </a:xfrm>
          <a:prstGeom prst="rect">
            <a:avLst/>
          </a:prstGeom>
        </p:spPr>
      </p:pic>
      <p:grpSp>
        <p:nvGrpSpPr>
          <p:cNvPr id="16" name="Group 15">
            <a:extLst>
              <a:ext uri="{FF2B5EF4-FFF2-40B4-BE49-F238E27FC236}">
                <a16:creationId xmlns:a16="http://schemas.microsoft.com/office/drawing/2014/main" id="{395125DA-A4F1-4F66-89E6-1CBE080674DF}"/>
              </a:ext>
            </a:extLst>
          </p:cNvPr>
          <p:cNvGrpSpPr/>
          <p:nvPr/>
        </p:nvGrpSpPr>
        <p:grpSpPr>
          <a:xfrm>
            <a:off x="97757" y="702520"/>
            <a:ext cx="549218" cy="162428"/>
            <a:chOff x="-1940767" y="353866"/>
            <a:chExt cx="549218" cy="162428"/>
          </a:xfrm>
        </p:grpSpPr>
        <p:sp>
          <p:nvSpPr>
            <p:cNvPr id="17" name="Rectangle 16">
              <a:extLst>
                <a:ext uri="{FF2B5EF4-FFF2-40B4-BE49-F238E27FC236}">
                  <a16:creationId xmlns:a16="http://schemas.microsoft.com/office/drawing/2014/main" id="{6A01D93D-45CB-42D8-A23B-4F7752AA3A20}"/>
                </a:ext>
              </a:extLst>
            </p:cNvPr>
            <p:cNvSpPr/>
            <p:nvPr/>
          </p:nvSpPr>
          <p:spPr>
            <a:xfrm>
              <a:off x="-1940767"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18" name="Rectangle 17">
              <a:extLst>
                <a:ext uri="{FF2B5EF4-FFF2-40B4-BE49-F238E27FC236}">
                  <a16:creationId xmlns:a16="http://schemas.microsoft.com/office/drawing/2014/main" id="{0DE66D87-0C90-4130-A1C0-DF08A6CCA792}"/>
                </a:ext>
              </a:extLst>
            </p:cNvPr>
            <p:cNvSpPr/>
            <p:nvPr/>
          </p:nvSpPr>
          <p:spPr>
            <a:xfrm>
              <a:off x="-1749242"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19" name="Rectangle 18">
              <a:extLst>
                <a:ext uri="{FF2B5EF4-FFF2-40B4-BE49-F238E27FC236}">
                  <a16:creationId xmlns:a16="http://schemas.microsoft.com/office/drawing/2014/main" id="{747EF3AA-BBFE-4164-8E20-845393172489}"/>
                </a:ext>
              </a:extLst>
            </p:cNvPr>
            <p:cNvSpPr/>
            <p:nvPr/>
          </p:nvSpPr>
          <p:spPr>
            <a:xfrm>
              <a:off x="-1559500"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C</a:t>
              </a:r>
            </a:p>
          </p:txBody>
        </p:sp>
      </p:grpSp>
    </p:spTree>
    <p:extLst>
      <p:ext uri="{BB962C8B-B14F-4D97-AF65-F5344CB8AC3E}">
        <p14:creationId xmlns:p14="http://schemas.microsoft.com/office/powerpoint/2010/main" val="36213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B7570A-356A-43A8-ACC8-3F91CCC87292}"/>
              </a:ext>
            </a:extLst>
          </p:cNvPr>
          <p:cNvSpPr/>
          <p:nvPr/>
        </p:nvSpPr>
        <p:spPr>
          <a:xfrm>
            <a:off x="1787100" y="24731"/>
            <a:ext cx="5070900" cy="461665"/>
          </a:xfrm>
          <a:prstGeom prst="rect">
            <a:avLst/>
          </a:prstGeom>
        </p:spPr>
        <p:txBody>
          <a:bodyPr wrap="square">
            <a:spAutoFit/>
          </a:bodyPr>
          <a:lstStyle/>
          <a:p>
            <a:r>
              <a:rPr lang="en-GB" sz="1200" dirty="0"/>
              <a:t>20) Complete the timeline to show the early steps that Hitler took. Make sure you highlight the role of </a:t>
            </a:r>
            <a:r>
              <a:rPr lang="en-GB" sz="1200" u="sng" dirty="0"/>
              <a:t>Britain, France </a:t>
            </a:r>
            <a:r>
              <a:rPr lang="en-GB" sz="1200" dirty="0"/>
              <a:t>and</a:t>
            </a:r>
            <a:r>
              <a:rPr lang="en-GB" sz="1200" u="sng" dirty="0"/>
              <a:t> Italy</a:t>
            </a:r>
            <a:r>
              <a:rPr lang="en-GB" sz="1200" dirty="0"/>
              <a:t> as you go. </a:t>
            </a:r>
          </a:p>
        </p:txBody>
      </p:sp>
      <p:cxnSp>
        <p:nvCxnSpPr>
          <p:cNvPr id="8" name="Straight Connector 7">
            <a:extLst>
              <a:ext uri="{FF2B5EF4-FFF2-40B4-BE49-F238E27FC236}">
                <a16:creationId xmlns:a16="http://schemas.microsoft.com/office/drawing/2014/main" id="{07FB9606-BF8E-45CC-9EBA-A2723A4F67C5}"/>
              </a:ext>
            </a:extLst>
          </p:cNvPr>
          <p:cNvCxnSpPr>
            <a:cxnSpLocks/>
          </p:cNvCxnSpPr>
          <p:nvPr/>
        </p:nvCxnSpPr>
        <p:spPr>
          <a:xfrm>
            <a:off x="3429000" y="1355557"/>
            <a:ext cx="0" cy="823361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941BB5-F6D2-4922-9191-89B89841BD91}"/>
              </a:ext>
            </a:extLst>
          </p:cNvPr>
          <p:cNvCxnSpPr>
            <a:cxnSpLocks/>
          </p:cNvCxnSpPr>
          <p:nvPr/>
        </p:nvCxnSpPr>
        <p:spPr>
          <a:xfrm>
            <a:off x="2857500" y="9589168"/>
            <a:ext cx="1143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89B512-4F4C-4566-9199-AC908FE56B09}"/>
              </a:ext>
            </a:extLst>
          </p:cNvPr>
          <p:cNvCxnSpPr>
            <a:cxnSpLocks/>
          </p:cNvCxnSpPr>
          <p:nvPr/>
        </p:nvCxnSpPr>
        <p:spPr>
          <a:xfrm>
            <a:off x="2857500" y="1355557"/>
            <a:ext cx="1143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26A759E-FA04-47DA-858C-A14A05021553}"/>
              </a:ext>
            </a:extLst>
          </p:cNvPr>
          <p:cNvSpPr/>
          <p:nvPr/>
        </p:nvSpPr>
        <p:spPr>
          <a:xfrm rot="16200000">
            <a:off x="-197525" y="7211937"/>
            <a:ext cx="2999874" cy="23882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ysClr val="windowText" lastClr="000000"/>
                </a:solidFill>
              </a:rPr>
              <a:t>1933 Hitler leaves the League of Nations Disarmament Conference</a:t>
            </a: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p:txBody>
      </p:sp>
      <p:cxnSp>
        <p:nvCxnSpPr>
          <p:cNvPr id="11" name="Straight Connector 10">
            <a:extLst>
              <a:ext uri="{FF2B5EF4-FFF2-40B4-BE49-F238E27FC236}">
                <a16:creationId xmlns:a16="http://schemas.microsoft.com/office/drawing/2014/main" id="{E5CEAE96-A651-4EB1-9A7F-DA39E241346E}"/>
              </a:ext>
            </a:extLst>
          </p:cNvPr>
          <p:cNvCxnSpPr>
            <a:cxnSpLocks/>
            <a:stCxn id="3" idx="2"/>
          </p:cNvCxnSpPr>
          <p:nvPr/>
        </p:nvCxnSpPr>
        <p:spPr>
          <a:xfrm>
            <a:off x="2496538" y="8406063"/>
            <a:ext cx="93246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0BBEF42-1753-4EC4-9B13-C5D6F355E88B}"/>
              </a:ext>
            </a:extLst>
          </p:cNvPr>
          <p:cNvSpPr/>
          <p:nvPr/>
        </p:nvSpPr>
        <p:spPr>
          <a:xfrm rot="16200000">
            <a:off x="4055640" y="7100870"/>
            <a:ext cx="2999874" cy="23882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ysClr val="windowText" lastClr="000000"/>
                </a:solidFill>
              </a:rPr>
              <a:t>1934 The </a:t>
            </a:r>
            <a:r>
              <a:rPr lang="en-GB" sz="1200" dirty="0" err="1">
                <a:solidFill>
                  <a:sysClr val="windowText" lastClr="000000"/>
                </a:solidFill>
              </a:rPr>
              <a:t>Dolfuss</a:t>
            </a:r>
            <a:r>
              <a:rPr lang="en-GB" sz="1200" dirty="0">
                <a:solidFill>
                  <a:sysClr val="windowText" lastClr="000000"/>
                </a:solidFill>
              </a:rPr>
              <a:t> </a:t>
            </a:r>
            <a:r>
              <a:rPr lang="en-GB" sz="1200" dirty="0" err="1">
                <a:solidFill>
                  <a:sysClr val="windowText" lastClr="000000"/>
                </a:solidFill>
              </a:rPr>
              <a:t>Affari</a:t>
            </a:r>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p:txBody>
      </p:sp>
      <p:cxnSp>
        <p:nvCxnSpPr>
          <p:cNvPr id="14" name="Straight Connector 13">
            <a:extLst>
              <a:ext uri="{FF2B5EF4-FFF2-40B4-BE49-F238E27FC236}">
                <a16:creationId xmlns:a16="http://schemas.microsoft.com/office/drawing/2014/main" id="{59E53BD8-70D6-49AB-9527-6482F714C417}"/>
              </a:ext>
            </a:extLst>
          </p:cNvPr>
          <p:cNvCxnSpPr>
            <a:cxnSpLocks/>
          </p:cNvCxnSpPr>
          <p:nvPr/>
        </p:nvCxnSpPr>
        <p:spPr>
          <a:xfrm>
            <a:off x="3428987" y="7679267"/>
            <a:ext cx="932462"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5519916-E1C2-4CE0-B36D-A3C1D8244F1F}"/>
              </a:ext>
            </a:extLst>
          </p:cNvPr>
          <p:cNvSpPr/>
          <p:nvPr/>
        </p:nvSpPr>
        <p:spPr>
          <a:xfrm rot="16200000">
            <a:off x="4059651" y="3959529"/>
            <a:ext cx="2999874" cy="23962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ysClr val="windowText" lastClr="000000"/>
                </a:solidFill>
              </a:rPr>
              <a:t>March 1935 Rearmament</a:t>
            </a: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p:txBody>
      </p:sp>
      <p:sp>
        <p:nvSpPr>
          <p:cNvPr id="20" name="Rectangle 19">
            <a:extLst>
              <a:ext uri="{FF2B5EF4-FFF2-40B4-BE49-F238E27FC236}">
                <a16:creationId xmlns:a16="http://schemas.microsoft.com/office/drawing/2014/main" id="{5A1B3331-BB60-456A-8E4E-FAF4783B3031}"/>
              </a:ext>
            </a:extLst>
          </p:cNvPr>
          <p:cNvSpPr/>
          <p:nvPr/>
        </p:nvSpPr>
        <p:spPr>
          <a:xfrm rot="16200000">
            <a:off x="-193513" y="4096983"/>
            <a:ext cx="2999874" cy="2396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ysClr val="windowText" lastClr="000000"/>
                </a:solidFill>
              </a:rPr>
              <a:t>13</a:t>
            </a:r>
            <a:r>
              <a:rPr lang="en-GB" sz="1200" baseline="30000" dirty="0">
                <a:solidFill>
                  <a:sysClr val="windowText" lastClr="000000"/>
                </a:solidFill>
              </a:rPr>
              <a:t>th</a:t>
            </a:r>
            <a:r>
              <a:rPr lang="en-GB" sz="1200" dirty="0">
                <a:solidFill>
                  <a:sysClr val="windowText" lastClr="000000"/>
                </a:solidFill>
              </a:rPr>
              <a:t> January 1935 The Saar plebiscite</a:t>
            </a: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p:txBody>
      </p:sp>
      <p:sp>
        <p:nvSpPr>
          <p:cNvPr id="21" name="Rectangle 20">
            <a:extLst>
              <a:ext uri="{FF2B5EF4-FFF2-40B4-BE49-F238E27FC236}">
                <a16:creationId xmlns:a16="http://schemas.microsoft.com/office/drawing/2014/main" id="{C8983495-F4D2-474A-99E3-2242880C9A41}"/>
              </a:ext>
            </a:extLst>
          </p:cNvPr>
          <p:cNvSpPr/>
          <p:nvPr/>
        </p:nvSpPr>
        <p:spPr>
          <a:xfrm rot="16200000">
            <a:off x="4051625" y="822198"/>
            <a:ext cx="2999874" cy="23962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ysClr val="windowText" lastClr="000000"/>
                </a:solidFill>
              </a:rPr>
              <a:t>June 1935 Anglo-German Naval Agreement</a:t>
            </a: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p:txBody>
      </p:sp>
      <p:sp>
        <p:nvSpPr>
          <p:cNvPr id="22" name="Rectangle 21">
            <a:extLst>
              <a:ext uri="{FF2B5EF4-FFF2-40B4-BE49-F238E27FC236}">
                <a16:creationId xmlns:a16="http://schemas.microsoft.com/office/drawing/2014/main" id="{201FA9E8-3D27-4E24-AFFC-F6C8BD0F1AA2}"/>
              </a:ext>
            </a:extLst>
          </p:cNvPr>
          <p:cNvSpPr/>
          <p:nvPr/>
        </p:nvSpPr>
        <p:spPr>
          <a:xfrm rot="16200000">
            <a:off x="-181474" y="963306"/>
            <a:ext cx="2999874" cy="23962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ysClr val="windowText" lastClr="000000"/>
                </a:solidFill>
              </a:rPr>
              <a:t>13</a:t>
            </a:r>
            <a:r>
              <a:rPr lang="en-GB" sz="1200" baseline="30000" dirty="0">
                <a:solidFill>
                  <a:sysClr val="windowText" lastClr="000000"/>
                </a:solidFill>
              </a:rPr>
              <a:t>th</a:t>
            </a:r>
            <a:r>
              <a:rPr lang="en-GB" sz="1200" dirty="0">
                <a:solidFill>
                  <a:sysClr val="windowText" lastClr="000000"/>
                </a:solidFill>
              </a:rPr>
              <a:t> January The Saar plebiscite</a:t>
            </a: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p:txBody>
      </p:sp>
      <p:cxnSp>
        <p:nvCxnSpPr>
          <p:cNvPr id="26" name="Straight Connector 25">
            <a:extLst>
              <a:ext uri="{FF2B5EF4-FFF2-40B4-BE49-F238E27FC236}">
                <a16:creationId xmlns:a16="http://schemas.microsoft.com/office/drawing/2014/main" id="{906690CE-00EE-4ED3-8F00-FF3619EAF6AB}"/>
              </a:ext>
            </a:extLst>
          </p:cNvPr>
          <p:cNvCxnSpPr>
            <a:cxnSpLocks/>
          </p:cNvCxnSpPr>
          <p:nvPr/>
        </p:nvCxnSpPr>
        <p:spPr>
          <a:xfrm>
            <a:off x="2516607" y="6031503"/>
            <a:ext cx="932462"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F6E1FE-23DC-4A53-ADD0-F5D7C6B6F3E0}"/>
              </a:ext>
            </a:extLst>
          </p:cNvPr>
          <p:cNvCxnSpPr>
            <a:cxnSpLocks/>
          </p:cNvCxnSpPr>
          <p:nvPr/>
        </p:nvCxnSpPr>
        <p:spPr>
          <a:xfrm>
            <a:off x="3420959" y="4586569"/>
            <a:ext cx="932462"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8B232D3-FA9E-45E5-80B6-D2B7B8F75300}"/>
              </a:ext>
            </a:extLst>
          </p:cNvPr>
          <p:cNvCxnSpPr>
            <a:cxnSpLocks/>
          </p:cNvCxnSpPr>
          <p:nvPr/>
        </p:nvCxnSpPr>
        <p:spPr>
          <a:xfrm>
            <a:off x="2516607" y="3032127"/>
            <a:ext cx="932462"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25D7FB1-DC0A-4612-B0DD-3F15FA3D22A1}"/>
              </a:ext>
            </a:extLst>
          </p:cNvPr>
          <p:cNvCxnSpPr>
            <a:cxnSpLocks/>
          </p:cNvCxnSpPr>
          <p:nvPr/>
        </p:nvCxnSpPr>
        <p:spPr>
          <a:xfrm>
            <a:off x="3420959" y="1965658"/>
            <a:ext cx="932462"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3DE3DC2-D20D-4501-B0C0-480BEA1AA88D}"/>
              </a:ext>
            </a:extLst>
          </p:cNvPr>
          <p:cNvPicPr>
            <a:picLocks noChangeAspect="1"/>
          </p:cNvPicPr>
          <p:nvPr/>
        </p:nvPicPr>
        <p:blipFill>
          <a:blip r:embed="rId2"/>
          <a:stretch>
            <a:fillRect/>
          </a:stretch>
        </p:blipFill>
        <p:spPr>
          <a:xfrm>
            <a:off x="960387" y="24731"/>
            <a:ext cx="585547" cy="589313"/>
          </a:xfrm>
          <a:prstGeom prst="rect">
            <a:avLst/>
          </a:prstGeom>
        </p:spPr>
      </p:pic>
      <p:grpSp>
        <p:nvGrpSpPr>
          <p:cNvPr id="23" name="Group 22">
            <a:extLst>
              <a:ext uri="{FF2B5EF4-FFF2-40B4-BE49-F238E27FC236}">
                <a16:creationId xmlns:a16="http://schemas.microsoft.com/office/drawing/2014/main" id="{0F4874B5-5953-48E3-A6EA-A28C0E7A1983}"/>
              </a:ext>
            </a:extLst>
          </p:cNvPr>
          <p:cNvGrpSpPr/>
          <p:nvPr/>
        </p:nvGrpSpPr>
        <p:grpSpPr>
          <a:xfrm>
            <a:off x="116738" y="-81712"/>
            <a:ext cx="1624500" cy="801462"/>
            <a:chOff x="32477" y="-42202"/>
            <a:chExt cx="1690844" cy="801462"/>
          </a:xfrm>
        </p:grpSpPr>
        <p:sp>
          <p:nvSpPr>
            <p:cNvPr id="24" name="Rectangle 23">
              <a:extLst>
                <a:ext uri="{FF2B5EF4-FFF2-40B4-BE49-F238E27FC236}">
                  <a16:creationId xmlns:a16="http://schemas.microsoft.com/office/drawing/2014/main" id="{00DFB6F2-1854-4A1E-ACF1-A95050251C59}"/>
                </a:ext>
              </a:extLst>
            </p:cNvPr>
            <p:cNvSpPr/>
            <p:nvPr/>
          </p:nvSpPr>
          <p:spPr>
            <a:xfrm>
              <a:off x="80212" y="45997"/>
              <a:ext cx="1643109" cy="625065"/>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045F6E57-185C-4334-B6F8-E67A5844B7F6}"/>
                </a:ext>
              </a:extLst>
            </p:cNvPr>
            <p:cNvSpPr txBox="1"/>
            <p:nvPr/>
          </p:nvSpPr>
          <p:spPr>
            <a:xfrm rot="16200000">
              <a:off x="389720" y="238399"/>
              <a:ext cx="801462" cy="240259"/>
            </a:xfrm>
            <a:prstGeom prst="rect">
              <a:avLst/>
            </a:prstGeom>
            <a:noFill/>
          </p:spPr>
          <p:txBody>
            <a:bodyPr wrap="square" rtlCol="0">
              <a:spAutoFit/>
            </a:bodyPr>
            <a:lstStyle/>
            <a:p>
              <a:pPr algn="ctr"/>
              <a:r>
                <a:rPr lang="en-US" sz="900" dirty="0"/>
                <a:t>Bitesize</a:t>
              </a:r>
              <a:endParaRPr lang="en-GB" sz="900" dirty="0"/>
            </a:p>
          </p:txBody>
        </p:sp>
        <p:sp>
          <p:nvSpPr>
            <p:cNvPr id="31" name="TextBox 30">
              <a:extLst>
                <a:ext uri="{FF2B5EF4-FFF2-40B4-BE49-F238E27FC236}">
                  <a16:creationId xmlns:a16="http://schemas.microsoft.com/office/drawing/2014/main" id="{DB756400-E88F-4F4E-9D4A-E99238FE2132}"/>
                </a:ext>
              </a:extLst>
            </p:cNvPr>
            <p:cNvSpPr txBox="1"/>
            <p:nvPr/>
          </p:nvSpPr>
          <p:spPr>
            <a:xfrm>
              <a:off x="32477" y="44484"/>
              <a:ext cx="728670" cy="184666"/>
            </a:xfrm>
            <a:prstGeom prst="rect">
              <a:avLst/>
            </a:prstGeom>
            <a:noFill/>
          </p:spPr>
          <p:txBody>
            <a:bodyPr wrap="square" rtlCol="0">
              <a:spAutoFit/>
            </a:bodyPr>
            <a:lstStyle/>
            <a:p>
              <a:endParaRPr lang="en-GB" sz="600" dirty="0"/>
            </a:p>
          </p:txBody>
        </p:sp>
      </p:grpSp>
      <p:grpSp>
        <p:nvGrpSpPr>
          <p:cNvPr id="35" name="Group 34">
            <a:extLst>
              <a:ext uri="{FF2B5EF4-FFF2-40B4-BE49-F238E27FC236}">
                <a16:creationId xmlns:a16="http://schemas.microsoft.com/office/drawing/2014/main" id="{47C3400F-5C0F-430C-89C5-A1817E16BC98}"/>
              </a:ext>
            </a:extLst>
          </p:cNvPr>
          <p:cNvGrpSpPr/>
          <p:nvPr/>
        </p:nvGrpSpPr>
        <p:grpSpPr>
          <a:xfrm>
            <a:off x="192168" y="242224"/>
            <a:ext cx="549218" cy="162428"/>
            <a:chOff x="-1940767" y="353866"/>
            <a:chExt cx="549218" cy="162428"/>
          </a:xfrm>
        </p:grpSpPr>
        <p:sp>
          <p:nvSpPr>
            <p:cNvPr id="36" name="Rectangle 35">
              <a:extLst>
                <a:ext uri="{FF2B5EF4-FFF2-40B4-BE49-F238E27FC236}">
                  <a16:creationId xmlns:a16="http://schemas.microsoft.com/office/drawing/2014/main" id="{55C66C4F-8A23-4DB8-B6C2-E7F5598DCEE6}"/>
                </a:ext>
              </a:extLst>
            </p:cNvPr>
            <p:cNvSpPr/>
            <p:nvPr/>
          </p:nvSpPr>
          <p:spPr>
            <a:xfrm>
              <a:off x="-1940767"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37" name="Rectangle 36">
              <a:extLst>
                <a:ext uri="{FF2B5EF4-FFF2-40B4-BE49-F238E27FC236}">
                  <a16:creationId xmlns:a16="http://schemas.microsoft.com/office/drawing/2014/main" id="{384E061C-ECA9-4D5D-AD65-0A4692296918}"/>
                </a:ext>
              </a:extLst>
            </p:cNvPr>
            <p:cNvSpPr/>
            <p:nvPr/>
          </p:nvSpPr>
          <p:spPr>
            <a:xfrm>
              <a:off x="-1749242"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38" name="Rectangle 37">
              <a:extLst>
                <a:ext uri="{FF2B5EF4-FFF2-40B4-BE49-F238E27FC236}">
                  <a16:creationId xmlns:a16="http://schemas.microsoft.com/office/drawing/2014/main" id="{5419A28C-F02C-420A-9E1D-A8839DE85AA1}"/>
                </a:ext>
              </a:extLst>
            </p:cNvPr>
            <p:cNvSpPr/>
            <p:nvPr/>
          </p:nvSpPr>
          <p:spPr>
            <a:xfrm>
              <a:off x="-1559500"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C</a:t>
              </a:r>
            </a:p>
          </p:txBody>
        </p:sp>
      </p:grpSp>
    </p:spTree>
    <p:extLst>
      <p:ext uri="{BB962C8B-B14F-4D97-AF65-F5344CB8AC3E}">
        <p14:creationId xmlns:p14="http://schemas.microsoft.com/office/powerpoint/2010/main" val="31025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B7570A-356A-43A8-ACC8-3F91CCC87292}"/>
              </a:ext>
            </a:extLst>
          </p:cNvPr>
          <p:cNvSpPr/>
          <p:nvPr/>
        </p:nvSpPr>
        <p:spPr>
          <a:xfrm>
            <a:off x="8023" y="319707"/>
            <a:ext cx="6858000" cy="276999"/>
          </a:xfrm>
          <a:prstGeom prst="rect">
            <a:avLst/>
          </a:prstGeom>
        </p:spPr>
        <p:txBody>
          <a:bodyPr wrap="square">
            <a:spAutoFit/>
          </a:bodyPr>
          <a:lstStyle/>
          <a:p>
            <a:pPr algn="r"/>
            <a:r>
              <a:rPr lang="en-GB" sz="1200" dirty="0"/>
              <a:t>21)  Use the pictures to help explain the story of the Rhineland</a:t>
            </a:r>
          </a:p>
        </p:txBody>
      </p:sp>
      <p:grpSp>
        <p:nvGrpSpPr>
          <p:cNvPr id="5" name="Group 4">
            <a:extLst>
              <a:ext uri="{FF2B5EF4-FFF2-40B4-BE49-F238E27FC236}">
                <a16:creationId xmlns:a16="http://schemas.microsoft.com/office/drawing/2014/main" id="{1FD8A0CB-1706-43DD-88B3-78602CECCD3A}"/>
              </a:ext>
            </a:extLst>
          </p:cNvPr>
          <p:cNvGrpSpPr/>
          <p:nvPr/>
        </p:nvGrpSpPr>
        <p:grpSpPr>
          <a:xfrm>
            <a:off x="0" y="978865"/>
            <a:ext cx="6866023" cy="6139453"/>
            <a:chOff x="0" y="865473"/>
            <a:chExt cx="6866023" cy="6139453"/>
          </a:xfrm>
        </p:grpSpPr>
        <p:pic>
          <p:nvPicPr>
            <p:cNvPr id="18" name="Picture 2" descr="Punch Cartoons on WW2, The Second World War | PUNCH Magazine ...">
              <a:extLst>
                <a:ext uri="{FF2B5EF4-FFF2-40B4-BE49-F238E27FC236}">
                  <a16:creationId xmlns:a16="http://schemas.microsoft.com/office/drawing/2014/main" id="{AB71222A-6E1E-4ABE-8A94-71A5202C47A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757" b="13510"/>
            <a:stretch/>
          </p:blipFill>
          <p:spPr bwMode="auto">
            <a:xfrm>
              <a:off x="0" y="4511936"/>
              <a:ext cx="2044273" cy="249299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Nazi Germany - The Rhineland - History">
              <a:extLst>
                <a:ext uri="{FF2B5EF4-FFF2-40B4-BE49-F238E27FC236}">
                  <a16:creationId xmlns:a16="http://schemas.microsoft.com/office/drawing/2014/main" id="{AF238127-A339-4860-8F0E-740D378791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316"/>
            <a:stretch/>
          </p:blipFill>
          <p:spPr bwMode="auto">
            <a:xfrm>
              <a:off x="141683" y="870013"/>
              <a:ext cx="1679303" cy="12003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BB95EE-C137-400B-82B4-1C0E6A26FB19}"/>
                </a:ext>
              </a:extLst>
            </p:cNvPr>
            <p:cNvSpPr txBox="1"/>
            <p:nvPr/>
          </p:nvSpPr>
          <p:spPr>
            <a:xfrm>
              <a:off x="1808746" y="865473"/>
              <a:ext cx="5049254" cy="1200329"/>
            </a:xfrm>
            <a:prstGeom prst="rect">
              <a:avLst/>
            </a:prstGeom>
            <a:noFill/>
            <a:ln>
              <a:solidFill>
                <a:schemeClr val="tx1"/>
              </a:solidFill>
            </a:ln>
          </p:spPr>
          <p:txBody>
            <a:bodyPr wrap="square" rtlCol="0">
              <a:spAutoFit/>
            </a:bodyPr>
            <a:lstStyle/>
            <a:p>
              <a:r>
                <a:rPr lang="en-GB" sz="1200" dirty="0"/>
                <a:t>Why had the Rhineland been demilitarised?</a:t>
              </a:r>
            </a:p>
            <a:p>
              <a:endParaRPr lang="en-GB" sz="1200" dirty="0"/>
            </a:p>
            <a:p>
              <a:endParaRPr lang="en-GB" sz="1200" dirty="0"/>
            </a:p>
            <a:p>
              <a:endParaRPr lang="en-GB" sz="1200" dirty="0"/>
            </a:p>
            <a:p>
              <a:endParaRPr lang="en-GB" sz="1200" dirty="0"/>
            </a:p>
            <a:p>
              <a:r>
                <a:rPr lang="en-GB" sz="1200" dirty="0"/>
                <a:t> </a:t>
              </a:r>
            </a:p>
          </p:txBody>
        </p:sp>
        <p:pic>
          <p:nvPicPr>
            <p:cNvPr id="14340" name="Picture 4" descr="The History Place - Triumph of Hitler: Nazis March into the Rhineland">
              <a:extLst>
                <a:ext uri="{FF2B5EF4-FFF2-40B4-BE49-F238E27FC236}">
                  <a16:creationId xmlns:a16="http://schemas.microsoft.com/office/drawing/2014/main" id="{65206585-3125-4146-9492-2DA9791A1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947" y="2118092"/>
              <a:ext cx="1933076" cy="249299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A350DB5-B459-4CBD-AD89-D233439969DE}"/>
                </a:ext>
              </a:extLst>
            </p:cNvPr>
            <p:cNvSpPr txBox="1"/>
            <p:nvPr/>
          </p:nvSpPr>
          <p:spPr>
            <a:xfrm>
              <a:off x="0" y="2105204"/>
              <a:ext cx="4932947" cy="2492990"/>
            </a:xfrm>
            <a:prstGeom prst="rect">
              <a:avLst/>
            </a:prstGeom>
            <a:noFill/>
            <a:ln>
              <a:solidFill>
                <a:schemeClr val="tx1"/>
              </a:solidFill>
            </a:ln>
          </p:spPr>
          <p:txBody>
            <a:bodyPr wrap="square" rtlCol="0">
              <a:spAutoFit/>
            </a:bodyPr>
            <a:lstStyle/>
            <a:p>
              <a:r>
                <a:rPr lang="en-GB" sz="1200" dirty="0"/>
                <a:t>What happened when troops entered the Rhineland? </a:t>
              </a:r>
            </a:p>
            <a:p>
              <a:endParaRPr lang="en-GB" sz="1200" dirty="0"/>
            </a:p>
            <a:p>
              <a:endParaRPr lang="en-GB" sz="1200" dirty="0"/>
            </a:p>
            <a:p>
              <a:endParaRPr lang="en-GB" sz="1200" dirty="0"/>
            </a:p>
            <a:p>
              <a:endParaRPr lang="en-GB" sz="1200" dirty="0"/>
            </a:p>
            <a:p>
              <a:endParaRPr lang="en-GB" sz="1200" dirty="0"/>
            </a:p>
            <a:p>
              <a:endParaRPr lang="en-GB" sz="1200" dirty="0"/>
            </a:p>
            <a:p>
              <a:r>
                <a:rPr lang="en-GB" sz="1200" dirty="0"/>
                <a:t>Could Hitler have been stopped? </a:t>
              </a:r>
            </a:p>
            <a:p>
              <a:endParaRPr lang="en-GB" sz="1200" dirty="0"/>
            </a:p>
            <a:p>
              <a:endParaRPr lang="en-GB" sz="1200" dirty="0"/>
            </a:p>
            <a:p>
              <a:endParaRPr lang="en-GB" sz="1200" dirty="0"/>
            </a:p>
            <a:p>
              <a:endParaRPr lang="en-GB" sz="1200" dirty="0"/>
            </a:p>
            <a:p>
              <a:r>
                <a:rPr lang="en-GB" sz="1200" dirty="0"/>
                <a:t> </a:t>
              </a:r>
            </a:p>
          </p:txBody>
        </p:sp>
        <p:sp>
          <p:nvSpPr>
            <p:cNvPr id="24" name="TextBox 23">
              <a:extLst>
                <a:ext uri="{FF2B5EF4-FFF2-40B4-BE49-F238E27FC236}">
                  <a16:creationId xmlns:a16="http://schemas.microsoft.com/office/drawing/2014/main" id="{5ED4DF30-1D40-469D-AB42-A84EC0E8019C}"/>
                </a:ext>
              </a:extLst>
            </p:cNvPr>
            <p:cNvSpPr txBox="1"/>
            <p:nvPr/>
          </p:nvSpPr>
          <p:spPr>
            <a:xfrm>
              <a:off x="1933076" y="4623970"/>
              <a:ext cx="4932947" cy="2308324"/>
            </a:xfrm>
            <a:prstGeom prst="rect">
              <a:avLst/>
            </a:prstGeom>
            <a:noFill/>
            <a:ln>
              <a:solidFill>
                <a:schemeClr val="tx1"/>
              </a:solidFill>
            </a:ln>
          </p:spPr>
          <p:txBody>
            <a:bodyPr wrap="square" rtlCol="0">
              <a:spAutoFit/>
            </a:bodyPr>
            <a:lstStyle/>
            <a:p>
              <a:r>
                <a:rPr lang="en-GB" sz="1200" dirty="0"/>
                <a:t>How did the gamble pay off for Hitler? </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p:txBody>
        </p:sp>
      </p:grpSp>
      <p:graphicFrame>
        <p:nvGraphicFramePr>
          <p:cNvPr id="6" name="Table 6">
            <a:extLst>
              <a:ext uri="{FF2B5EF4-FFF2-40B4-BE49-F238E27FC236}">
                <a16:creationId xmlns:a16="http://schemas.microsoft.com/office/drawing/2014/main" id="{8FCFB792-FE38-4422-B200-ADDD960BA973}"/>
              </a:ext>
            </a:extLst>
          </p:cNvPr>
          <p:cNvGraphicFramePr>
            <a:graphicFrameLocks noGrp="1"/>
          </p:cNvGraphicFramePr>
          <p:nvPr>
            <p:extLst>
              <p:ext uri="{D42A27DB-BD31-4B8C-83A1-F6EECF244321}">
                <p14:modId xmlns:p14="http://schemas.microsoft.com/office/powerpoint/2010/main" val="462881448"/>
              </p:ext>
            </p:extLst>
          </p:nvPr>
        </p:nvGraphicFramePr>
        <p:xfrm>
          <a:off x="8023" y="7157720"/>
          <a:ext cx="6858000" cy="274828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379547852"/>
                    </a:ext>
                  </a:extLst>
                </a:gridCol>
                <a:gridCol w="3429000">
                  <a:extLst>
                    <a:ext uri="{9D8B030D-6E8A-4147-A177-3AD203B41FA5}">
                      <a16:colId xmlns:a16="http://schemas.microsoft.com/office/drawing/2014/main" val="482469414"/>
                    </a:ext>
                  </a:extLst>
                </a:gridCol>
              </a:tblGrid>
              <a:tr h="370840">
                <a:tc gridSpan="2">
                  <a:txBody>
                    <a:bodyPr/>
                    <a:lstStyle/>
                    <a:p>
                      <a:r>
                        <a:rPr lang="en-GB" sz="1200" b="0" dirty="0">
                          <a:solidFill>
                            <a:sysClr val="windowText" lastClr="000000"/>
                          </a:solidFill>
                        </a:rPr>
                        <a:t>Which countries supported Hitler? Use your classwork and </a:t>
                      </a:r>
                      <a:r>
                        <a:rPr lang="en-GB" sz="1200" b="0" dirty="0">
                          <a:solidFill>
                            <a:sysClr val="windowText" lastClr="000000"/>
                          </a:solidFill>
                          <a:hlinkClick r:id="rId5">
                            <a:extLst>
                              <a:ext uri="{A12FA001-AC4F-418D-AE19-62706E023703}">
                                <ahyp:hlinkClr xmlns:ahyp="http://schemas.microsoft.com/office/drawing/2018/hyperlinkcolor" val="tx"/>
                              </a:ext>
                            </a:extLst>
                          </a:hlinkClick>
                        </a:rPr>
                        <a:t>https://www.bbc.co.uk/bitesize/guides/znxdnrd/revision/3</a:t>
                      </a:r>
                      <a:r>
                        <a:rPr lang="en-GB" sz="1200" b="0" dirty="0">
                          <a:solidFill>
                            <a:sysClr val="windowText" lastClr="000000"/>
                          </a:solidFill>
                        </a:rPr>
                        <a:t> to help you.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tc>
                <a:extLst>
                  <a:ext uri="{0D108BD9-81ED-4DB2-BD59-A6C34878D82A}">
                    <a16:rowId xmlns:a16="http://schemas.microsoft.com/office/drawing/2014/main" val="3094495698"/>
                  </a:ext>
                </a:extLst>
              </a:tr>
              <a:tr h="370840">
                <a:tc>
                  <a:txBody>
                    <a:bodyPr/>
                    <a:lstStyle/>
                    <a:p>
                      <a:r>
                        <a:rPr lang="en-GB" sz="1200" dirty="0">
                          <a:solidFill>
                            <a:sysClr val="windowText" lastClr="000000"/>
                          </a:solidFill>
                        </a:rPr>
                        <a:t>Supported Hitler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ysClr val="windowText" lastClr="000000"/>
                          </a:solidFill>
                        </a:rPr>
                        <a:t>Against Hitler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204038"/>
                  </a:ext>
                </a:extLst>
              </a:tr>
              <a:tr h="370840">
                <a:tc>
                  <a:txBody>
                    <a:bodyPr/>
                    <a:lstStyle/>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49351"/>
                  </a:ext>
                </a:extLst>
              </a:tr>
            </a:tbl>
          </a:graphicData>
        </a:graphic>
      </p:graphicFrame>
      <p:sp>
        <p:nvSpPr>
          <p:cNvPr id="12" name="Rectangle 11">
            <a:extLst>
              <a:ext uri="{FF2B5EF4-FFF2-40B4-BE49-F238E27FC236}">
                <a16:creationId xmlns:a16="http://schemas.microsoft.com/office/drawing/2014/main" id="{7BC843B0-5951-4F5C-977D-EA0984064F0F}"/>
              </a:ext>
            </a:extLst>
          </p:cNvPr>
          <p:cNvSpPr/>
          <p:nvPr/>
        </p:nvSpPr>
        <p:spPr>
          <a:xfrm>
            <a:off x="78250" y="45997"/>
            <a:ext cx="2604792"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C078EDA4-BA77-4C36-BB22-F86B11372D36}"/>
              </a:ext>
            </a:extLst>
          </p:cNvPr>
          <p:cNvSpPr txBox="1"/>
          <p:nvPr/>
        </p:nvSpPr>
        <p:spPr>
          <a:xfrm rot="16200000">
            <a:off x="331737" y="406170"/>
            <a:ext cx="801462" cy="230832"/>
          </a:xfrm>
          <a:prstGeom prst="rect">
            <a:avLst/>
          </a:prstGeom>
          <a:noFill/>
        </p:spPr>
        <p:txBody>
          <a:bodyPr wrap="square" rtlCol="0">
            <a:spAutoFit/>
          </a:bodyPr>
          <a:lstStyle/>
          <a:p>
            <a:pPr algn="ctr"/>
            <a:r>
              <a:rPr lang="en-US" sz="900" dirty="0"/>
              <a:t>Bitesize</a:t>
            </a:r>
            <a:endParaRPr lang="en-GB" sz="900" dirty="0"/>
          </a:p>
        </p:txBody>
      </p:sp>
      <p:sp>
        <p:nvSpPr>
          <p:cNvPr id="16" name="TextBox 15">
            <a:extLst>
              <a:ext uri="{FF2B5EF4-FFF2-40B4-BE49-F238E27FC236}">
                <a16:creationId xmlns:a16="http://schemas.microsoft.com/office/drawing/2014/main" id="{5F91B3EB-C6D5-44ED-990E-E9BA4B3FE63B}"/>
              </a:ext>
            </a:extLst>
          </p:cNvPr>
          <p:cNvSpPr txBox="1"/>
          <p:nvPr/>
        </p:nvSpPr>
        <p:spPr>
          <a:xfrm rot="16200000">
            <a:off x="1284567" y="389769"/>
            <a:ext cx="801462" cy="230832"/>
          </a:xfrm>
          <a:prstGeom prst="rect">
            <a:avLst/>
          </a:prstGeom>
          <a:noFill/>
        </p:spPr>
        <p:txBody>
          <a:bodyPr wrap="square" rtlCol="0">
            <a:spAutoFit/>
          </a:bodyPr>
          <a:lstStyle/>
          <a:p>
            <a:pPr algn="ctr"/>
            <a:r>
              <a:rPr lang="en-GB" sz="900" dirty="0" err="1"/>
              <a:t>Newsreal</a:t>
            </a:r>
            <a:endParaRPr lang="en-GB" sz="900" dirty="0"/>
          </a:p>
        </p:txBody>
      </p:sp>
      <p:pic>
        <p:nvPicPr>
          <p:cNvPr id="20" name="Picture 6" descr="Our new YouTube welcome video - The Model Cloud Magazine">
            <a:extLst>
              <a:ext uri="{FF2B5EF4-FFF2-40B4-BE49-F238E27FC236}">
                <a16:creationId xmlns:a16="http://schemas.microsoft.com/office/drawing/2014/main" id="{7D57E1AB-3123-4061-96BF-EC934BB6419A}"/>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213" y="205657"/>
            <a:ext cx="530429" cy="5304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F986C4-4D71-42A6-BEE6-96CC2A2A2570}"/>
              </a:ext>
            </a:extLst>
          </p:cNvPr>
          <p:cNvPicPr>
            <a:picLocks noChangeAspect="1"/>
          </p:cNvPicPr>
          <p:nvPr/>
        </p:nvPicPr>
        <p:blipFill>
          <a:blip r:embed="rId7"/>
          <a:stretch>
            <a:fillRect/>
          </a:stretch>
        </p:blipFill>
        <p:spPr>
          <a:xfrm>
            <a:off x="849144" y="205657"/>
            <a:ext cx="647728" cy="639490"/>
          </a:xfrm>
          <a:prstGeom prst="rect">
            <a:avLst/>
          </a:prstGeom>
        </p:spPr>
      </p:pic>
      <p:pic>
        <p:nvPicPr>
          <p:cNvPr id="8" name="Picture 7">
            <a:extLst>
              <a:ext uri="{FF2B5EF4-FFF2-40B4-BE49-F238E27FC236}">
                <a16:creationId xmlns:a16="http://schemas.microsoft.com/office/drawing/2014/main" id="{9A5D7DCF-9325-499F-8BF3-C695356EE9C1}"/>
              </a:ext>
            </a:extLst>
          </p:cNvPr>
          <p:cNvPicPr>
            <a:picLocks noChangeAspect="1"/>
          </p:cNvPicPr>
          <p:nvPr/>
        </p:nvPicPr>
        <p:blipFill>
          <a:blip r:embed="rId8"/>
          <a:stretch>
            <a:fillRect/>
          </a:stretch>
        </p:blipFill>
        <p:spPr>
          <a:xfrm>
            <a:off x="1776218" y="205657"/>
            <a:ext cx="651908" cy="639490"/>
          </a:xfrm>
          <a:prstGeom prst="rect">
            <a:avLst/>
          </a:prstGeom>
        </p:spPr>
      </p:pic>
    </p:spTree>
    <p:extLst>
      <p:ext uri="{BB962C8B-B14F-4D97-AF65-F5344CB8AC3E}">
        <p14:creationId xmlns:p14="http://schemas.microsoft.com/office/powerpoint/2010/main" val="39243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CBB00DF-07D1-483B-ADE9-04B5D959221A}"/>
              </a:ext>
            </a:extLst>
          </p:cNvPr>
          <p:cNvGraphicFramePr>
            <a:graphicFrameLocks noGrp="1"/>
          </p:cNvGraphicFramePr>
          <p:nvPr>
            <p:extLst>
              <p:ext uri="{D42A27DB-BD31-4B8C-83A1-F6EECF244321}">
                <p14:modId xmlns:p14="http://schemas.microsoft.com/office/powerpoint/2010/main" val="3180874554"/>
              </p:ext>
            </p:extLst>
          </p:nvPr>
        </p:nvGraphicFramePr>
        <p:xfrm>
          <a:off x="205222" y="1313597"/>
          <a:ext cx="6447555" cy="3225800"/>
        </p:xfrm>
        <a:graphic>
          <a:graphicData uri="http://schemas.openxmlformats.org/drawingml/2006/table">
            <a:tbl>
              <a:tblPr firstRow="1" bandRow="1">
                <a:tableStyleId>{5C22544A-7EE6-4342-B048-85BDC9FD1C3A}</a:tableStyleId>
              </a:tblPr>
              <a:tblGrid>
                <a:gridCol w="932554">
                  <a:extLst>
                    <a:ext uri="{9D8B030D-6E8A-4147-A177-3AD203B41FA5}">
                      <a16:colId xmlns:a16="http://schemas.microsoft.com/office/drawing/2014/main" val="3446223307"/>
                    </a:ext>
                  </a:extLst>
                </a:gridCol>
                <a:gridCol w="3570017">
                  <a:extLst>
                    <a:ext uri="{9D8B030D-6E8A-4147-A177-3AD203B41FA5}">
                      <a16:colId xmlns:a16="http://schemas.microsoft.com/office/drawing/2014/main" val="560355248"/>
                    </a:ext>
                  </a:extLst>
                </a:gridCol>
                <a:gridCol w="655092">
                  <a:extLst>
                    <a:ext uri="{9D8B030D-6E8A-4147-A177-3AD203B41FA5}">
                      <a16:colId xmlns:a16="http://schemas.microsoft.com/office/drawing/2014/main" val="3444284975"/>
                    </a:ext>
                  </a:extLst>
                </a:gridCol>
                <a:gridCol w="661917">
                  <a:extLst>
                    <a:ext uri="{9D8B030D-6E8A-4147-A177-3AD203B41FA5}">
                      <a16:colId xmlns:a16="http://schemas.microsoft.com/office/drawing/2014/main" val="2436626484"/>
                    </a:ext>
                  </a:extLst>
                </a:gridCol>
                <a:gridCol w="627975">
                  <a:extLst>
                    <a:ext uri="{9D8B030D-6E8A-4147-A177-3AD203B41FA5}">
                      <a16:colId xmlns:a16="http://schemas.microsoft.com/office/drawing/2014/main" val="4043702950"/>
                    </a:ext>
                  </a:extLst>
                </a:gridCol>
              </a:tblGrid>
              <a:tr h="370840">
                <a:tc>
                  <a:txBody>
                    <a:bodyPr/>
                    <a:lstStyle/>
                    <a:p>
                      <a:r>
                        <a:rPr lang="en-GB" sz="1200" dirty="0">
                          <a:solidFill>
                            <a:schemeClr val="tx1"/>
                          </a:solidFill>
                        </a:rPr>
                        <a:t>Topic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I can explain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Amber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Green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9831939"/>
                  </a:ext>
                </a:extLst>
              </a:tr>
              <a:tr h="370840">
                <a:tc rowSpan="7">
                  <a:txBody>
                    <a:bodyPr/>
                    <a:lstStyle/>
                    <a:p>
                      <a:pPr algn="ctr"/>
                      <a:r>
                        <a:rPr lang="en-GB" sz="1200" b="1" kern="1200" dirty="0" err="1">
                          <a:solidFill>
                            <a:schemeClr val="dk1"/>
                          </a:solidFill>
                          <a:effectLst/>
                          <a:latin typeface="+mn-lt"/>
                          <a:ea typeface="+mn-ea"/>
                          <a:cs typeface="+mn-cs"/>
                        </a:rPr>
                        <a:t>Peacemaking</a:t>
                      </a:r>
                      <a:r>
                        <a:rPr lang="en-GB" sz="1200" b="1" kern="1200" dirty="0">
                          <a:solidFill>
                            <a:schemeClr val="dk1"/>
                          </a:solidFill>
                          <a:effectLst/>
                          <a:latin typeface="+mn-lt"/>
                          <a:ea typeface="+mn-ea"/>
                          <a:cs typeface="+mn-cs"/>
                        </a:rPr>
                        <a:t> after the First World War</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effectLst/>
                          <a:latin typeface="+mn-lt"/>
                          <a:ea typeface="+mn-ea"/>
                          <a:cs typeface="+mn-cs"/>
                        </a:rPr>
                        <a:t>Aims of the Big Three?</a:t>
                      </a:r>
                    </a:p>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0968318"/>
                  </a:ext>
                </a:extLst>
              </a:tr>
              <a:tr h="370840">
                <a:tc vMerge="1">
                  <a:txBody>
                    <a:bodyPr/>
                    <a:lstStyle/>
                    <a:p>
                      <a:endParaRPr lang="en-GB" sz="12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effectLst/>
                          <a:latin typeface="+mn-lt"/>
                          <a:ea typeface="+mn-ea"/>
                          <a:cs typeface="+mn-cs"/>
                        </a:rPr>
                        <a:t>Terms of the Treaty of Versailles?</a:t>
                      </a:r>
                    </a:p>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1165604"/>
                  </a:ext>
                </a:extLst>
              </a:tr>
              <a:tr h="370840">
                <a:tc vMerge="1">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kern="1200" dirty="0">
                          <a:solidFill>
                            <a:schemeClr val="dk1"/>
                          </a:solidFill>
                          <a:effectLst/>
                          <a:latin typeface="+mn-lt"/>
                          <a:ea typeface="+mn-ea"/>
                          <a:cs typeface="+mn-cs"/>
                        </a:rPr>
                        <a:t>German reaction to the Treaty of Versailles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6028419"/>
                  </a:ext>
                </a:extLst>
              </a:tr>
              <a:tr h="370840">
                <a:tc vMerge="1">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Reaction of the ‘Big Three’ to the Treaty of Versailles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5602526"/>
                  </a:ext>
                </a:extLst>
              </a:tr>
              <a:tr h="370840">
                <a:tc vMerge="1">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How fair was the Treaty of Versailles?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5759965"/>
                  </a:ext>
                </a:extLst>
              </a:tr>
              <a:tr h="370840">
                <a:tc vMerge="1">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How were Germany’s allies treated at the end of the war?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872303"/>
                  </a:ext>
                </a:extLst>
              </a:tr>
              <a:tr h="370840">
                <a:tc vMerge="1">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How far the ‘Big Three’ achieved their aims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4956336"/>
                  </a:ext>
                </a:extLst>
              </a:tr>
            </a:tbl>
          </a:graphicData>
        </a:graphic>
      </p:graphicFrame>
      <p:graphicFrame>
        <p:nvGraphicFramePr>
          <p:cNvPr id="10" name="Table 6">
            <a:extLst>
              <a:ext uri="{FF2B5EF4-FFF2-40B4-BE49-F238E27FC236}">
                <a16:creationId xmlns:a16="http://schemas.microsoft.com/office/drawing/2014/main" id="{357226D7-A718-4E63-8A14-800191822669}"/>
              </a:ext>
            </a:extLst>
          </p:cNvPr>
          <p:cNvGraphicFramePr>
            <a:graphicFrameLocks noGrp="1"/>
          </p:cNvGraphicFramePr>
          <p:nvPr>
            <p:extLst>
              <p:ext uri="{D42A27DB-BD31-4B8C-83A1-F6EECF244321}">
                <p14:modId xmlns:p14="http://schemas.microsoft.com/office/powerpoint/2010/main" val="2146980234"/>
              </p:ext>
            </p:extLst>
          </p:nvPr>
        </p:nvGraphicFramePr>
        <p:xfrm>
          <a:off x="205222" y="4780697"/>
          <a:ext cx="6447555" cy="4540725"/>
        </p:xfrm>
        <a:graphic>
          <a:graphicData uri="http://schemas.openxmlformats.org/drawingml/2006/table">
            <a:tbl>
              <a:tblPr firstRow="1" bandRow="1">
                <a:tableStyleId>{5C22544A-7EE6-4342-B048-85BDC9FD1C3A}</a:tableStyleId>
              </a:tblPr>
              <a:tblGrid>
                <a:gridCol w="932554">
                  <a:extLst>
                    <a:ext uri="{9D8B030D-6E8A-4147-A177-3AD203B41FA5}">
                      <a16:colId xmlns:a16="http://schemas.microsoft.com/office/drawing/2014/main" val="3446223307"/>
                    </a:ext>
                  </a:extLst>
                </a:gridCol>
                <a:gridCol w="3570017">
                  <a:extLst>
                    <a:ext uri="{9D8B030D-6E8A-4147-A177-3AD203B41FA5}">
                      <a16:colId xmlns:a16="http://schemas.microsoft.com/office/drawing/2014/main" val="560355248"/>
                    </a:ext>
                  </a:extLst>
                </a:gridCol>
                <a:gridCol w="655092">
                  <a:extLst>
                    <a:ext uri="{9D8B030D-6E8A-4147-A177-3AD203B41FA5}">
                      <a16:colId xmlns:a16="http://schemas.microsoft.com/office/drawing/2014/main" val="3444284975"/>
                    </a:ext>
                  </a:extLst>
                </a:gridCol>
                <a:gridCol w="661917">
                  <a:extLst>
                    <a:ext uri="{9D8B030D-6E8A-4147-A177-3AD203B41FA5}">
                      <a16:colId xmlns:a16="http://schemas.microsoft.com/office/drawing/2014/main" val="2436626484"/>
                    </a:ext>
                  </a:extLst>
                </a:gridCol>
                <a:gridCol w="627975">
                  <a:extLst>
                    <a:ext uri="{9D8B030D-6E8A-4147-A177-3AD203B41FA5}">
                      <a16:colId xmlns:a16="http://schemas.microsoft.com/office/drawing/2014/main" val="4043702950"/>
                    </a:ext>
                  </a:extLst>
                </a:gridCol>
              </a:tblGrid>
              <a:tr h="380364">
                <a:tc>
                  <a:txBody>
                    <a:bodyPr/>
                    <a:lstStyle/>
                    <a:p>
                      <a:r>
                        <a:rPr lang="en-GB" sz="1200" dirty="0">
                          <a:solidFill>
                            <a:schemeClr val="tx1"/>
                          </a:solidFill>
                        </a:rPr>
                        <a:t>Topic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I can explain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Amber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Green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9831939"/>
                  </a:ext>
                </a:extLst>
              </a:tr>
              <a:tr h="380364">
                <a:tc rowSpan="10">
                  <a:txBody>
                    <a:bodyPr/>
                    <a:lstStyle/>
                    <a:p>
                      <a:pPr algn="ctr"/>
                      <a:r>
                        <a:rPr lang="en-GB" sz="1200" b="1" kern="1200" dirty="0">
                          <a:solidFill>
                            <a:schemeClr val="dk1"/>
                          </a:solidFill>
                          <a:effectLst/>
                          <a:latin typeface="+mn-lt"/>
                          <a:ea typeface="+mn-ea"/>
                          <a:cs typeface="+mn-cs"/>
                        </a:rPr>
                        <a:t>The League of Nations and international peace</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Why was the League of Nations created?</a:t>
                      </a:r>
                      <a:endParaRPr lang="en-GB"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0968318"/>
                  </a:ext>
                </a:extLst>
              </a:tr>
              <a:tr h="380364">
                <a:tc vMerge="1">
                  <a:txBody>
                    <a:bodyPr/>
                    <a:lstStyle/>
                    <a:p>
                      <a:endParaRPr lang="en-GB" sz="12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What was the structure of the League?</a:t>
                      </a:r>
                      <a:endParaRPr lang="en-GB"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1165604"/>
                  </a:ext>
                </a:extLst>
              </a:tr>
              <a:tr h="380364">
                <a:tc vMerge="1">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Did the League of Nations help people?</a:t>
                      </a:r>
                      <a:endParaRPr lang="en-GB"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6028419"/>
                  </a:ext>
                </a:extLst>
              </a:tr>
              <a:tr h="468942">
                <a:tc vMerge="1">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How successful was the League in the 1920s? (Corfu, Bulgaria, Wall Street Crash and the Depression)</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5602526"/>
                  </a:ext>
                </a:extLst>
              </a:tr>
              <a:tr h="515836">
                <a:tc vMerge="1">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50" kern="1200" dirty="0">
                          <a:solidFill>
                            <a:schemeClr val="dk1"/>
                          </a:solidFill>
                          <a:effectLst/>
                          <a:latin typeface="+mn-lt"/>
                          <a:ea typeface="+mn-ea"/>
                          <a:cs typeface="+mn-cs"/>
                        </a:rPr>
                        <a:t>How did international agreements help the League of Nations?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5759965"/>
                  </a:ext>
                </a:extLst>
              </a:tr>
              <a:tr h="445495">
                <a:tc vMerge="1">
                  <a:txBody>
                    <a:bodyPr/>
                    <a:lstStyle/>
                    <a:p>
                      <a:endParaRPr lang="en-GB"/>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What happened during the Manchurian Crisis?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5162937"/>
                  </a:ext>
                </a:extLst>
              </a:tr>
              <a:tr h="473724">
                <a:tc vMerge="1">
                  <a:txBody>
                    <a:bodyPr/>
                    <a:lstStyle/>
                    <a:p>
                      <a:endParaRPr lang="en-GB"/>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How did the League of Nations react to the Manchurian Crisis?</a:t>
                      </a:r>
                      <a:endParaRPr lang="en-GB"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6462388"/>
                  </a:ext>
                </a:extLst>
              </a:tr>
              <a:tr h="473724">
                <a:tc vMerge="1">
                  <a:txBody>
                    <a:bodyPr/>
                    <a:lstStyle/>
                    <a:p>
                      <a:endParaRPr lang="en-GB"/>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Why did Italy invade Abyssinia?</a:t>
                      </a:r>
                      <a:endParaRPr lang="en-GB"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7889468"/>
                  </a:ext>
                </a:extLst>
              </a:tr>
              <a:tr h="359211">
                <a:tc vMerge="1">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How did the League respond to the Abyssinian crisis?</a:t>
                      </a:r>
                      <a:endParaRPr lang="en-GB"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4956336"/>
                  </a:ext>
                </a:extLst>
              </a:tr>
              <a:tr h="282337">
                <a:tc vMerge="1">
                  <a:txBody>
                    <a:bodyPr/>
                    <a:lstStyle/>
                    <a:p>
                      <a:pPr algn="ctr"/>
                      <a:endParaRPr lang="en-GB" sz="1200" b="1" kern="1200" dirty="0">
                        <a:solidFill>
                          <a:schemeClr val="dk1"/>
                        </a:solidFill>
                        <a:effectLst/>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Was the League of Nations destined to fail?</a:t>
                      </a:r>
                      <a:endParaRPr lang="en-GB"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5746654"/>
                  </a:ext>
                </a:extLst>
              </a:tr>
            </a:tbl>
          </a:graphicData>
        </a:graphic>
      </p:graphicFrame>
      <p:sp>
        <p:nvSpPr>
          <p:cNvPr id="11" name="TextBox 10">
            <a:extLst>
              <a:ext uri="{FF2B5EF4-FFF2-40B4-BE49-F238E27FC236}">
                <a16:creationId xmlns:a16="http://schemas.microsoft.com/office/drawing/2014/main" id="{1302E965-4936-4499-983E-8F0E80822A27}"/>
              </a:ext>
            </a:extLst>
          </p:cNvPr>
          <p:cNvSpPr txBox="1"/>
          <p:nvPr/>
        </p:nvSpPr>
        <p:spPr>
          <a:xfrm>
            <a:off x="205222" y="430689"/>
            <a:ext cx="4555958" cy="307777"/>
          </a:xfrm>
          <a:prstGeom prst="rect">
            <a:avLst/>
          </a:prstGeom>
          <a:noFill/>
        </p:spPr>
        <p:txBody>
          <a:bodyPr wrap="square" rtlCol="0">
            <a:spAutoFit/>
          </a:bodyPr>
          <a:lstStyle/>
          <a:p>
            <a:r>
              <a:rPr lang="en-GB" sz="1400" b="1" u="sng" dirty="0"/>
              <a:t>Knowledge check list</a:t>
            </a:r>
          </a:p>
        </p:txBody>
      </p:sp>
    </p:spTree>
    <p:extLst>
      <p:ext uri="{BB962C8B-B14F-4D97-AF65-F5344CB8AC3E}">
        <p14:creationId xmlns:p14="http://schemas.microsoft.com/office/powerpoint/2010/main" val="2834895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B7570A-356A-43A8-ACC8-3F91CCC87292}"/>
              </a:ext>
            </a:extLst>
          </p:cNvPr>
          <p:cNvSpPr/>
          <p:nvPr/>
        </p:nvSpPr>
        <p:spPr>
          <a:xfrm>
            <a:off x="2712097" y="15405"/>
            <a:ext cx="4113513" cy="646331"/>
          </a:xfrm>
          <a:prstGeom prst="rect">
            <a:avLst/>
          </a:prstGeom>
        </p:spPr>
        <p:txBody>
          <a:bodyPr wrap="square">
            <a:spAutoFit/>
          </a:bodyPr>
          <a:lstStyle/>
          <a:p>
            <a:r>
              <a:rPr lang="en-GB" sz="1200" dirty="0"/>
              <a:t>22) Create a storyboard to show what happened during the 1938 Anschluss. Keywords to include are: Schuschnigg           Seyess-Inquart     Mussolini       Berchtesaden               Plebiscite </a:t>
            </a:r>
          </a:p>
        </p:txBody>
      </p:sp>
      <p:graphicFrame>
        <p:nvGraphicFramePr>
          <p:cNvPr id="3" name="Table 6">
            <a:extLst>
              <a:ext uri="{FF2B5EF4-FFF2-40B4-BE49-F238E27FC236}">
                <a16:creationId xmlns:a16="http://schemas.microsoft.com/office/drawing/2014/main" id="{949E6036-DA94-45B4-AD04-1F87B6F0B613}"/>
              </a:ext>
            </a:extLst>
          </p:cNvPr>
          <p:cNvGraphicFramePr>
            <a:graphicFrameLocks noGrp="1"/>
          </p:cNvGraphicFramePr>
          <p:nvPr>
            <p:extLst>
              <p:ext uri="{D42A27DB-BD31-4B8C-83A1-F6EECF244321}">
                <p14:modId xmlns:p14="http://schemas.microsoft.com/office/powerpoint/2010/main" val="3669163312"/>
              </p:ext>
            </p:extLst>
          </p:nvPr>
        </p:nvGraphicFramePr>
        <p:xfrm>
          <a:off x="-1" y="661736"/>
          <a:ext cx="6866024" cy="9244263"/>
        </p:xfrm>
        <a:graphic>
          <a:graphicData uri="http://schemas.openxmlformats.org/drawingml/2006/table">
            <a:tbl>
              <a:tblPr firstRow="1" bandRow="1">
                <a:tableStyleId>{5C22544A-7EE6-4342-B048-85BDC9FD1C3A}</a:tableStyleId>
              </a:tblPr>
              <a:tblGrid>
                <a:gridCol w="2658980">
                  <a:extLst>
                    <a:ext uri="{9D8B030D-6E8A-4147-A177-3AD203B41FA5}">
                      <a16:colId xmlns:a16="http://schemas.microsoft.com/office/drawing/2014/main" val="3246756146"/>
                    </a:ext>
                  </a:extLst>
                </a:gridCol>
                <a:gridCol w="709863">
                  <a:extLst>
                    <a:ext uri="{9D8B030D-6E8A-4147-A177-3AD203B41FA5}">
                      <a16:colId xmlns:a16="http://schemas.microsoft.com/office/drawing/2014/main" val="1019633774"/>
                    </a:ext>
                  </a:extLst>
                </a:gridCol>
                <a:gridCol w="2743200">
                  <a:extLst>
                    <a:ext uri="{9D8B030D-6E8A-4147-A177-3AD203B41FA5}">
                      <a16:colId xmlns:a16="http://schemas.microsoft.com/office/drawing/2014/main" val="2521833906"/>
                    </a:ext>
                  </a:extLst>
                </a:gridCol>
                <a:gridCol w="753981">
                  <a:extLst>
                    <a:ext uri="{9D8B030D-6E8A-4147-A177-3AD203B41FA5}">
                      <a16:colId xmlns:a16="http://schemas.microsoft.com/office/drawing/2014/main" val="2703390773"/>
                    </a:ext>
                  </a:extLst>
                </a:gridCol>
              </a:tblGrid>
              <a:tr h="308142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1778055"/>
                  </a:ext>
                </a:extLst>
              </a:tr>
              <a:tr h="3081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243630"/>
                  </a:ext>
                </a:extLst>
              </a:tr>
              <a:tr h="308142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855692"/>
                  </a:ext>
                </a:extLst>
              </a:tr>
            </a:tbl>
          </a:graphicData>
        </a:graphic>
      </p:graphicFrame>
      <p:pic>
        <p:nvPicPr>
          <p:cNvPr id="2" name="Picture 1">
            <a:extLst>
              <a:ext uri="{FF2B5EF4-FFF2-40B4-BE49-F238E27FC236}">
                <a16:creationId xmlns:a16="http://schemas.microsoft.com/office/drawing/2014/main" id="{7781EA18-C01F-47AA-AA9A-93C5C4A19183}"/>
              </a:ext>
            </a:extLst>
          </p:cNvPr>
          <p:cNvPicPr>
            <a:picLocks noChangeAspect="1"/>
          </p:cNvPicPr>
          <p:nvPr/>
        </p:nvPicPr>
        <p:blipFill>
          <a:blip r:embed="rId2"/>
          <a:stretch>
            <a:fillRect/>
          </a:stretch>
        </p:blipFill>
        <p:spPr>
          <a:xfrm>
            <a:off x="887326" y="53356"/>
            <a:ext cx="575458" cy="561949"/>
          </a:xfrm>
          <a:prstGeom prst="rect">
            <a:avLst/>
          </a:prstGeom>
        </p:spPr>
      </p:pic>
      <p:sp>
        <p:nvSpPr>
          <p:cNvPr id="5" name="Rectangle 4">
            <a:extLst>
              <a:ext uri="{FF2B5EF4-FFF2-40B4-BE49-F238E27FC236}">
                <a16:creationId xmlns:a16="http://schemas.microsoft.com/office/drawing/2014/main" id="{3958F454-CD40-4A20-B9B7-587F78CFB021}"/>
              </a:ext>
            </a:extLst>
          </p:cNvPr>
          <p:cNvSpPr/>
          <p:nvPr/>
        </p:nvSpPr>
        <p:spPr>
          <a:xfrm>
            <a:off x="78250" y="45997"/>
            <a:ext cx="2447236" cy="615739"/>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D265BA48-C759-4028-AB2C-4E70F47CD439}"/>
              </a:ext>
            </a:extLst>
          </p:cNvPr>
          <p:cNvSpPr txBox="1"/>
          <p:nvPr/>
        </p:nvSpPr>
        <p:spPr>
          <a:xfrm rot="16200000">
            <a:off x="350940" y="238451"/>
            <a:ext cx="801462" cy="230832"/>
          </a:xfrm>
          <a:prstGeom prst="rect">
            <a:avLst/>
          </a:prstGeom>
          <a:noFill/>
        </p:spPr>
        <p:txBody>
          <a:bodyPr wrap="square" rtlCol="0">
            <a:spAutoFit/>
          </a:bodyPr>
          <a:lstStyle/>
          <a:p>
            <a:pPr algn="ctr"/>
            <a:r>
              <a:rPr lang="en-US" sz="900" dirty="0"/>
              <a:t>Bitesize 1</a:t>
            </a:r>
            <a:endParaRPr lang="en-GB" sz="900" dirty="0"/>
          </a:p>
        </p:txBody>
      </p:sp>
      <p:pic>
        <p:nvPicPr>
          <p:cNvPr id="12" name="Picture 11">
            <a:extLst>
              <a:ext uri="{FF2B5EF4-FFF2-40B4-BE49-F238E27FC236}">
                <a16:creationId xmlns:a16="http://schemas.microsoft.com/office/drawing/2014/main" id="{7D3E64FF-0FD4-4125-B8BA-97244FACCC07}"/>
              </a:ext>
            </a:extLst>
          </p:cNvPr>
          <p:cNvPicPr>
            <a:picLocks noChangeAspect="1"/>
          </p:cNvPicPr>
          <p:nvPr/>
        </p:nvPicPr>
        <p:blipFill>
          <a:blip r:embed="rId3"/>
          <a:stretch>
            <a:fillRect/>
          </a:stretch>
        </p:blipFill>
        <p:spPr>
          <a:xfrm>
            <a:off x="1784633" y="44380"/>
            <a:ext cx="587459" cy="588381"/>
          </a:xfrm>
          <a:prstGeom prst="rect">
            <a:avLst/>
          </a:prstGeom>
        </p:spPr>
      </p:pic>
      <p:sp>
        <p:nvSpPr>
          <p:cNvPr id="13" name="TextBox 12">
            <a:extLst>
              <a:ext uri="{FF2B5EF4-FFF2-40B4-BE49-F238E27FC236}">
                <a16:creationId xmlns:a16="http://schemas.microsoft.com/office/drawing/2014/main" id="{D6608DBE-1511-458E-AFD4-CFD275DBDB6D}"/>
              </a:ext>
            </a:extLst>
          </p:cNvPr>
          <p:cNvSpPr txBox="1"/>
          <p:nvPr/>
        </p:nvSpPr>
        <p:spPr>
          <a:xfrm rot="16200000">
            <a:off x="1255720" y="218914"/>
            <a:ext cx="801462" cy="230832"/>
          </a:xfrm>
          <a:prstGeom prst="rect">
            <a:avLst/>
          </a:prstGeom>
          <a:noFill/>
        </p:spPr>
        <p:txBody>
          <a:bodyPr wrap="square" rtlCol="0">
            <a:spAutoFit/>
          </a:bodyPr>
          <a:lstStyle/>
          <a:p>
            <a:pPr algn="ctr"/>
            <a:r>
              <a:rPr lang="en-US" sz="900" dirty="0"/>
              <a:t>Bitesize 2</a:t>
            </a:r>
            <a:endParaRPr lang="en-GB" sz="900" dirty="0"/>
          </a:p>
        </p:txBody>
      </p:sp>
      <p:grpSp>
        <p:nvGrpSpPr>
          <p:cNvPr id="17" name="Group 16">
            <a:extLst>
              <a:ext uri="{FF2B5EF4-FFF2-40B4-BE49-F238E27FC236}">
                <a16:creationId xmlns:a16="http://schemas.microsoft.com/office/drawing/2014/main" id="{979B597A-850D-462E-880A-EEC3996105EE}"/>
              </a:ext>
            </a:extLst>
          </p:cNvPr>
          <p:cNvGrpSpPr/>
          <p:nvPr/>
        </p:nvGrpSpPr>
        <p:grpSpPr>
          <a:xfrm>
            <a:off x="110264" y="253116"/>
            <a:ext cx="549218" cy="162428"/>
            <a:chOff x="-1940767" y="353866"/>
            <a:chExt cx="549218" cy="162428"/>
          </a:xfrm>
        </p:grpSpPr>
        <p:sp>
          <p:nvSpPr>
            <p:cNvPr id="14" name="Rectangle 13">
              <a:extLst>
                <a:ext uri="{FF2B5EF4-FFF2-40B4-BE49-F238E27FC236}">
                  <a16:creationId xmlns:a16="http://schemas.microsoft.com/office/drawing/2014/main" id="{1D21FE89-10F2-47AA-B846-DD48A3E09A00}"/>
                </a:ext>
              </a:extLst>
            </p:cNvPr>
            <p:cNvSpPr/>
            <p:nvPr/>
          </p:nvSpPr>
          <p:spPr>
            <a:xfrm>
              <a:off x="-1940767"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15" name="Rectangle 14">
              <a:extLst>
                <a:ext uri="{FF2B5EF4-FFF2-40B4-BE49-F238E27FC236}">
                  <a16:creationId xmlns:a16="http://schemas.microsoft.com/office/drawing/2014/main" id="{0AC9F0FB-2EAB-4AB6-A0D9-DED5B2B149D2}"/>
                </a:ext>
              </a:extLst>
            </p:cNvPr>
            <p:cNvSpPr/>
            <p:nvPr/>
          </p:nvSpPr>
          <p:spPr>
            <a:xfrm>
              <a:off x="-1749242"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16" name="Rectangle 15">
              <a:extLst>
                <a:ext uri="{FF2B5EF4-FFF2-40B4-BE49-F238E27FC236}">
                  <a16:creationId xmlns:a16="http://schemas.microsoft.com/office/drawing/2014/main" id="{1F3DE5F7-280E-4F64-BD51-4D71146D30AD}"/>
                </a:ext>
              </a:extLst>
            </p:cNvPr>
            <p:cNvSpPr/>
            <p:nvPr/>
          </p:nvSpPr>
          <p:spPr>
            <a:xfrm>
              <a:off x="-1559500"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C</a:t>
              </a:r>
            </a:p>
          </p:txBody>
        </p:sp>
      </p:grpSp>
    </p:spTree>
    <p:extLst>
      <p:ext uri="{BB962C8B-B14F-4D97-AF65-F5344CB8AC3E}">
        <p14:creationId xmlns:p14="http://schemas.microsoft.com/office/powerpoint/2010/main" val="1506499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B7570A-356A-43A8-ACC8-3F91CCC87292}"/>
              </a:ext>
            </a:extLst>
          </p:cNvPr>
          <p:cNvSpPr/>
          <p:nvPr/>
        </p:nvSpPr>
        <p:spPr>
          <a:xfrm>
            <a:off x="8022" y="206315"/>
            <a:ext cx="6858000" cy="461665"/>
          </a:xfrm>
          <a:prstGeom prst="rect">
            <a:avLst/>
          </a:prstGeom>
        </p:spPr>
        <p:txBody>
          <a:bodyPr wrap="square">
            <a:spAutoFit/>
          </a:bodyPr>
          <a:lstStyle/>
          <a:p>
            <a:r>
              <a:rPr lang="en-GB" sz="1200" dirty="0"/>
              <a:t>23) Fill in the Venn diagram to show the similarities and difference between the Remilitarisation of the Rhineland in 1936 and Anschluss in 1938.  </a:t>
            </a:r>
          </a:p>
        </p:txBody>
      </p:sp>
      <p:graphicFrame>
        <p:nvGraphicFramePr>
          <p:cNvPr id="2" name="Diagram 1">
            <a:extLst>
              <a:ext uri="{FF2B5EF4-FFF2-40B4-BE49-F238E27FC236}">
                <a16:creationId xmlns:a16="http://schemas.microsoft.com/office/drawing/2014/main" id="{61633087-D779-49B2-9405-4631BA8A88AB}"/>
              </a:ext>
            </a:extLst>
          </p:cNvPr>
          <p:cNvGraphicFramePr/>
          <p:nvPr>
            <p:extLst>
              <p:ext uri="{D42A27DB-BD31-4B8C-83A1-F6EECF244321}">
                <p14:modId xmlns:p14="http://schemas.microsoft.com/office/powerpoint/2010/main" val="3378370413"/>
              </p:ext>
            </p:extLst>
          </p:nvPr>
        </p:nvGraphicFramePr>
        <p:xfrm>
          <a:off x="-1299411" y="1138990"/>
          <a:ext cx="8867273" cy="66334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52BC9FB-D0A9-4B3D-9E21-E191A50C2782}"/>
              </a:ext>
            </a:extLst>
          </p:cNvPr>
          <p:cNvSpPr txBox="1"/>
          <p:nvPr/>
        </p:nvSpPr>
        <p:spPr>
          <a:xfrm>
            <a:off x="1179095" y="842211"/>
            <a:ext cx="1804737" cy="276999"/>
          </a:xfrm>
          <a:prstGeom prst="rect">
            <a:avLst/>
          </a:prstGeom>
          <a:noFill/>
        </p:spPr>
        <p:txBody>
          <a:bodyPr wrap="square" rtlCol="0">
            <a:spAutoFit/>
          </a:bodyPr>
          <a:lstStyle/>
          <a:p>
            <a:pPr algn="ctr"/>
            <a:r>
              <a:rPr lang="en-GB" sz="1200" dirty="0"/>
              <a:t>Rhineland 1936</a:t>
            </a:r>
          </a:p>
        </p:txBody>
      </p:sp>
      <p:sp>
        <p:nvSpPr>
          <p:cNvPr id="6" name="TextBox 5">
            <a:extLst>
              <a:ext uri="{FF2B5EF4-FFF2-40B4-BE49-F238E27FC236}">
                <a16:creationId xmlns:a16="http://schemas.microsoft.com/office/drawing/2014/main" id="{B0572505-F264-47C5-AE1C-DB633E39C792}"/>
              </a:ext>
            </a:extLst>
          </p:cNvPr>
          <p:cNvSpPr txBox="1"/>
          <p:nvPr/>
        </p:nvSpPr>
        <p:spPr>
          <a:xfrm>
            <a:off x="3874170" y="842211"/>
            <a:ext cx="1804737" cy="276999"/>
          </a:xfrm>
          <a:prstGeom prst="rect">
            <a:avLst/>
          </a:prstGeom>
          <a:noFill/>
        </p:spPr>
        <p:txBody>
          <a:bodyPr wrap="square" rtlCol="0">
            <a:spAutoFit/>
          </a:bodyPr>
          <a:lstStyle/>
          <a:p>
            <a:pPr algn="ctr"/>
            <a:r>
              <a:rPr lang="en-GB" sz="1200" dirty="0"/>
              <a:t>Anschluss 1938</a:t>
            </a:r>
          </a:p>
        </p:txBody>
      </p:sp>
      <p:sp>
        <p:nvSpPr>
          <p:cNvPr id="7" name="Rectangle 6">
            <a:extLst>
              <a:ext uri="{FF2B5EF4-FFF2-40B4-BE49-F238E27FC236}">
                <a16:creationId xmlns:a16="http://schemas.microsoft.com/office/drawing/2014/main" id="{9308E151-BED9-44E5-B5B4-45460171C90F}"/>
              </a:ext>
            </a:extLst>
          </p:cNvPr>
          <p:cNvSpPr/>
          <p:nvPr/>
        </p:nvSpPr>
        <p:spPr>
          <a:xfrm>
            <a:off x="8023" y="5460104"/>
            <a:ext cx="6858000" cy="276999"/>
          </a:xfrm>
          <a:prstGeom prst="rect">
            <a:avLst/>
          </a:prstGeom>
        </p:spPr>
        <p:txBody>
          <a:bodyPr wrap="square">
            <a:spAutoFit/>
          </a:bodyPr>
          <a:lstStyle/>
          <a:p>
            <a:r>
              <a:rPr lang="en-GB" sz="1200" dirty="0"/>
              <a:t>23) How did countries react to Anschluss? Complete the table to show your ideas. </a:t>
            </a:r>
          </a:p>
        </p:txBody>
      </p:sp>
      <p:graphicFrame>
        <p:nvGraphicFramePr>
          <p:cNvPr id="8" name="Table 7">
            <a:extLst>
              <a:ext uri="{FF2B5EF4-FFF2-40B4-BE49-F238E27FC236}">
                <a16:creationId xmlns:a16="http://schemas.microsoft.com/office/drawing/2014/main" id="{B5B8D0E6-8111-419B-9808-715AE95737AC}"/>
              </a:ext>
            </a:extLst>
          </p:cNvPr>
          <p:cNvGraphicFramePr>
            <a:graphicFrameLocks noGrp="1"/>
          </p:cNvGraphicFramePr>
          <p:nvPr>
            <p:extLst>
              <p:ext uri="{D42A27DB-BD31-4B8C-83A1-F6EECF244321}">
                <p14:modId xmlns:p14="http://schemas.microsoft.com/office/powerpoint/2010/main" val="91767991"/>
              </p:ext>
            </p:extLst>
          </p:nvPr>
        </p:nvGraphicFramePr>
        <p:xfrm>
          <a:off x="8022" y="5799910"/>
          <a:ext cx="6857999" cy="3984540"/>
        </p:xfrm>
        <a:graphic>
          <a:graphicData uri="http://schemas.openxmlformats.org/drawingml/2006/table">
            <a:tbl>
              <a:tblPr firstRow="1" bandRow="1">
                <a:tableStyleId>{5C22544A-7EE6-4342-B048-85BDC9FD1C3A}</a:tableStyleId>
              </a:tblPr>
              <a:tblGrid>
                <a:gridCol w="1602197">
                  <a:extLst>
                    <a:ext uri="{9D8B030D-6E8A-4147-A177-3AD203B41FA5}">
                      <a16:colId xmlns:a16="http://schemas.microsoft.com/office/drawing/2014/main" val="3173060042"/>
                    </a:ext>
                  </a:extLst>
                </a:gridCol>
                <a:gridCol w="5255802">
                  <a:extLst>
                    <a:ext uri="{9D8B030D-6E8A-4147-A177-3AD203B41FA5}">
                      <a16:colId xmlns:a16="http://schemas.microsoft.com/office/drawing/2014/main" val="2310515093"/>
                    </a:ext>
                  </a:extLst>
                </a:gridCol>
              </a:tblGrid>
              <a:tr h="996135">
                <a:tc>
                  <a:txBody>
                    <a:bodyPr/>
                    <a:lstStyle/>
                    <a:p>
                      <a:r>
                        <a:rPr lang="en-GB" sz="1200" b="0" dirty="0">
                          <a:solidFill>
                            <a:sysClr val="windowText" lastClr="000000"/>
                          </a:solidFill>
                        </a:rPr>
                        <a:t>Austria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9642859"/>
                  </a:ext>
                </a:extLst>
              </a:tr>
              <a:tr h="996135">
                <a:tc>
                  <a:txBody>
                    <a:bodyPr/>
                    <a:lstStyle/>
                    <a:p>
                      <a:r>
                        <a:rPr lang="en-GB" sz="1200" dirty="0">
                          <a:solidFill>
                            <a:sysClr val="windowText" lastClr="000000"/>
                          </a:solidFill>
                        </a:rPr>
                        <a:t>Germany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7651684"/>
                  </a:ext>
                </a:extLst>
              </a:tr>
              <a:tr h="996135">
                <a:tc>
                  <a:txBody>
                    <a:bodyPr/>
                    <a:lstStyle/>
                    <a:p>
                      <a:r>
                        <a:rPr lang="en-GB" sz="1200" dirty="0">
                          <a:solidFill>
                            <a:sysClr val="windowText" lastClr="000000"/>
                          </a:solidFill>
                        </a:rPr>
                        <a:t>Britain and 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dirty="0">
                        <a:solidFill>
                          <a:sysClr val="windowText" lastClr="000000"/>
                        </a:solidFill>
                      </a:endParaRPr>
                    </a:p>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670058"/>
                  </a:ext>
                </a:extLst>
              </a:tr>
              <a:tr h="996135">
                <a:tc>
                  <a:txBody>
                    <a:bodyPr/>
                    <a:lstStyle/>
                    <a:p>
                      <a:r>
                        <a:rPr lang="en-GB" sz="1200" dirty="0">
                          <a:solidFill>
                            <a:sysClr val="windowText" lastClr="000000"/>
                          </a:solidFill>
                        </a:rPr>
                        <a:t>Czechoslovakia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dirty="0">
                        <a:solidFill>
                          <a:sysClr val="windowText" lastClr="000000"/>
                        </a:solidFill>
                      </a:endParaRPr>
                    </a:p>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9305101"/>
                  </a:ext>
                </a:extLst>
              </a:tr>
            </a:tbl>
          </a:graphicData>
        </a:graphic>
      </p:graphicFrame>
    </p:spTree>
    <p:extLst>
      <p:ext uri="{BB962C8B-B14F-4D97-AF65-F5344CB8AC3E}">
        <p14:creationId xmlns:p14="http://schemas.microsoft.com/office/powerpoint/2010/main" val="3695235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B7570A-356A-43A8-ACC8-3F91CCC87292}"/>
              </a:ext>
            </a:extLst>
          </p:cNvPr>
          <p:cNvSpPr/>
          <p:nvPr/>
        </p:nvSpPr>
        <p:spPr>
          <a:xfrm>
            <a:off x="3420975" y="77192"/>
            <a:ext cx="3445047" cy="646331"/>
          </a:xfrm>
          <a:prstGeom prst="rect">
            <a:avLst/>
          </a:prstGeom>
        </p:spPr>
        <p:txBody>
          <a:bodyPr wrap="square">
            <a:spAutoFit/>
          </a:bodyPr>
          <a:lstStyle/>
          <a:p>
            <a:r>
              <a:rPr lang="en-GB" sz="1200" dirty="0"/>
              <a:t>24) Study sources A and B. How useful are Sources A and B to a historian studying why Hitler invaded Czechoslovakia</a:t>
            </a:r>
          </a:p>
        </p:txBody>
      </p:sp>
      <p:sp>
        <p:nvSpPr>
          <p:cNvPr id="3" name="TextBox 2">
            <a:extLst>
              <a:ext uri="{FF2B5EF4-FFF2-40B4-BE49-F238E27FC236}">
                <a16:creationId xmlns:a16="http://schemas.microsoft.com/office/drawing/2014/main" id="{5013BF88-528C-45B0-A401-A326491FFC37}"/>
              </a:ext>
            </a:extLst>
          </p:cNvPr>
          <p:cNvSpPr txBox="1"/>
          <p:nvPr/>
        </p:nvSpPr>
        <p:spPr>
          <a:xfrm>
            <a:off x="3420975" y="1077669"/>
            <a:ext cx="3429000" cy="2031325"/>
          </a:xfrm>
          <a:prstGeom prst="rect">
            <a:avLst/>
          </a:prstGeom>
          <a:noFill/>
        </p:spPr>
        <p:txBody>
          <a:bodyPr wrap="square" rtlCol="0">
            <a:spAutoFit/>
          </a:bodyPr>
          <a:lstStyle/>
          <a:p>
            <a:r>
              <a:rPr lang="en-GB" sz="1200" i="1" dirty="0"/>
              <a:t>Source B: Adapted from a note from General </a:t>
            </a:r>
            <a:r>
              <a:rPr lang="en-GB" sz="1200" i="1" dirty="0" err="1"/>
              <a:t>Ismay</a:t>
            </a:r>
            <a:r>
              <a:rPr lang="en-GB" sz="1200" i="1" dirty="0"/>
              <a:t>, the Secretary of the Committee of Imperial Defence, to the British Cabinet, sent on 20</a:t>
            </a:r>
            <a:r>
              <a:rPr lang="en-GB" sz="1200" i="1" baseline="30000" dirty="0"/>
              <a:t>th</a:t>
            </a:r>
            <a:r>
              <a:rPr lang="en-GB" sz="1200" i="1" dirty="0"/>
              <a:t> September 1938: </a:t>
            </a:r>
          </a:p>
          <a:p>
            <a:endParaRPr lang="en-GB" sz="1200" dirty="0"/>
          </a:p>
          <a:p>
            <a:r>
              <a:rPr lang="en-GB" sz="1200" dirty="0"/>
              <a:t>If Germany swallows up Czechoslovakia it will enhance German military prestige, increase German potential for war, and enable Germany to deploy stronger land forces against France and ourselves than can be done at present.</a:t>
            </a:r>
          </a:p>
          <a:p>
            <a:endParaRPr lang="en-GB" dirty="0"/>
          </a:p>
        </p:txBody>
      </p:sp>
      <p:sp>
        <p:nvSpPr>
          <p:cNvPr id="9" name="Rectangle 8">
            <a:extLst>
              <a:ext uri="{FF2B5EF4-FFF2-40B4-BE49-F238E27FC236}">
                <a16:creationId xmlns:a16="http://schemas.microsoft.com/office/drawing/2014/main" id="{E7E863B5-B616-4A61-8E51-F073A6CE6EA9}"/>
              </a:ext>
            </a:extLst>
          </p:cNvPr>
          <p:cNvSpPr/>
          <p:nvPr/>
        </p:nvSpPr>
        <p:spPr>
          <a:xfrm>
            <a:off x="-8023" y="1077669"/>
            <a:ext cx="1611574" cy="1384995"/>
          </a:xfrm>
          <a:prstGeom prst="rect">
            <a:avLst/>
          </a:prstGeom>
        </p:spPr>
        <p:txBody>
          <a:bodyPr wrap="square">
            <a:spAutoFit/>
          </a:bodyPr>
          <a:lstStyle/>
          <a:p>
            <a:r>
              <a:rPr lang="en-GB" sz="1200" i="1" dirty="0"/>
              <a:t>Source A: a Russian cartoon from 1938; the caption reads 'Onwards to the east!' and the 'meat' on the plate is labelled Czechoslovakia</a:t>
            </a:r>
          </a:p>
        </p:txBody>
      </p:sp>
      <p:pic>
        <p:nvPicPr>
          <p:cNvPr id="18434" name="Picture 2" descr="Katherine Flynn on Twitter: &quot;Soviet Propaganda from 1938 ...">
            <a:extLst>
              <a:ext uri="{FF2B5EF4-FFF2-40B4-BE49-F238E27FC236}">
                <a16:creationId xmlns:a16="http://schemas.microsoft.com/office/drawing/2014/main" id="{90A63D00-1DA4-4DDA-99D5-E73CE0E69B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597" y="854878"/>
            <a:ext cx="1525482" cy="18305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0">
            <a:extLst>
              <a:ext uri="{FF2B5EF4-FFF2-40B4-BE49-F238E27FC236}">
                <a16:creationId xmlns:a16="http://schemas.microsoft.com/office/drawing/2014/main" id="{42E25400-9AB0-4E81-93E3-6BC967BD144D}"/>
              </a:ext>
            </a:extLst>
          </p:cNvPr>
          <p:cNvGraphicFramePr>
            <a:graphicFrameLocks noGrp="1"/>
          </p:cNvGraphicFramePr>
          <p:nvPr>
            <p:extLst>
              <p:ext uri="{D42A27DB-BD31-4B8C-83A1-F6EECF244321}">
                <p14:modId xmlns:p14="http://schemas.microsoft.com/office/powerpoint/2010/main" val="1775477112"/>
              </p:ext>
            </p:extLst>
          </p:nvPr>
        </p:nvGraphicFramePr>
        <p:xfrm>
          <a:off x="8023" y="2777768"/>
          <a:ext cx="6841953" cy="7051040"/>
        </p:xfrm>
        <a:graphic>
          <a:graphicData uri="http://schemas.openxmlformats.org/drawingml/2006/table">
            <a:tbl>
              <a:tblPr firstRow="1" bandRow="1">
                <a:tableStyleId>{5C22544A-7EE6-4342-B048-85BDC9FD1C3A}</a:tableStyleId>
              </a:tblPr>
              <a:tblGrid>
                <a:gridCol w="755302">
                  <a:extLst>
                    <a:ext uri="{9D8B030D-6E8A-4147-A177-3AD203B41FA5}">
                      <a16:colId xmlns:a16="http://schemas.microsoft.com/office/drawing/2014/main" val="913806487"/>
                    </a:ext>
                  </a:extLst>
                </a:gridCol>
                <a:gridCol w="1765190">
                  <a:extLst>
                    <a:ext uri="{9D8B030D-6E8A-4147-A177-3AD203B41FA5}">
                      <a16:colId xmlns:a16="http://schemas.microsoft.com/office/drawing/2014/main" val="328505829"/>
                    </a:ext>
                  </a:extLst>
                </a:gridCol>
                <a:gridCol w="4321461">
                  <a:extLst>
                    <a:ext uri="{9D8B030D-6E8A-4147-A177-3AD203B41FA5}">
                      <a16:colId xmlns:a16="http://schemas.microsoft.com/office/drawing/2014/main" val="3961441443"/>
                    </a:ext>
                  </a:extLst>
                </a:gridCol>
              </a:tblGrid>
              <a:tr h="370840">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GB" sz="1200" dirty="0">
                          <a:solidFill>
                            <a:schemeClr val="tx1"/>
                          </a:solidFill>
                        </a:rPr>
                        <a:t>What the source says/ who created 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Why is this useful? Explain what you know that can add detail to these points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7193608"/>
                  </a:ext>
                </a:extLst>
              </a:tr>
              <a:tr h="370840">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2">
                  <a:txBody>
                    <a:bodyPr/>
                    <a:lstStyle/>
                    <a:p>
                      <a:pPr algn="ctr"/>
                      <a:r>
                        <a:rPr lang="en-GB" sz="1200" dirty="0">
                          <a:solidFill>
                            <a:schemeClr val="tx1"/>
                          </a:solidFill>
                        </a:rPr>
                        <a:t>Content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dirty="0"/>
                    </a:p>
                  </a:txBody>
                  <a:tcPr/>
                </a:tc>
                <a:extLst>
                  <a:ext uri="{0D108BD9-81ED-4DB2-BD59-A6C34878D82A}">
                    <a16:rowId xmlns:a16="http://schemas.microsoft.com/office/drawing/2014/main" val="1571406896"/>
                  </a:ext>
                </a:extLst>
              </a:tr>
              <a:tr h="370840">
                <a:tc>
                  <a:txBody>
                    <a:bodyPr/>
                    <a:lstStyle/>
                    <a:p>
                      <a:r>
                        <a:rPr lang="en-GB" sz="1200" b="1" dirty="0">
                          <a:solidFill>
                            <a:schemeClr val="tx1"/>
                          </a:solidFill>
                        </a:rPr>
                        <a:t>Source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The wolf is Germany; the two men in the left hand corner are Britain and France; the see-through man is the USA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e.g. Britain and France offering the ‘meat’ on a plate…</a:t>
                      </a: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0764284"/>
                  </a:ext>
                </a:extLst>
              </a:tr>
              <a:tr h="370840">
                <a:tc>
                  <a:txBody>
                    <a:bodyPr/>
                    <a:lstStyle/>
                    <a:p>
                      <a:r>
                        <a:rPr lang="en-GB" sz="1200" b="1" dirty="0">
                          <a:solidFill>
                            <a:schemeClr val="tx1"/>
                          </a:solidFill>
                        </a:rPr>
                        <a:t>Source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The source suggests Hitler wants Czechoslovakia because it will: make his army proud and prepare them for way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8913420"/>
                  </a:ext>
                </a:extLst>
              </a:tr>
              <a:tr h="370840">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2">
                  <a:txBody>
                    <a:bodyPr/>
                    <a:lstStyle/>
                    <a:p>
                      <a:pPr algn="ctr"/>
                      <a:r>
                        <a:rPr lang="en-GB" sz="1200" dirty="0">
                          <a:solidFill>
                            <a:schemeClr val="tx1"/>
                          </a:solidFill>
                        </a:rPr>
                        <a:t>Provenance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dirty="0"/>
                    </a:p>
                  </a:txBody>
                  <a:tcPr/>
                </a:tc>
                <a:extLst>
                  <a:ext uri="{0D108BD9-81ED-4DB2-BD59-A6C34878D82A}">
                    <a16:rowId xmlns:a16="http://schemas.microsoft.com/office/drawing/2014/main" val="1731760509"/>
                  </a:ext>
                </a:extLst>
              </a:tr>
              <a:tr h="370840">
                <a:tc>
                  <a:txBody>
                    <a:bodyPr/>
                    <a:lstStyle/>
                    <a:p>
                      <a:r>
                        <a:rPr lang="en-GB" sz="1200" b="1" dirty="0">
                          <a:solidFill>
                            <a:schemeClr val="tx1"/>
                          </a:solidFill>
                        </a:rPr>
                        <a:t>Source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8041951"/>
                  </a:ext>
                </a:extLst>
              </a:tr>
              <a:tr h="370840">
                <a:tc>
                  <a:txBody>
                    <a:bodyPr/>
                    <a:lstStyle/>
                    <a:p>
                      <a:r>
                        <a:rPr lang="en-GB" sz="1200" b="1" dirty="0">
                          <a:solidFill>
                            <a:schemeClr val="tx1"/>
                          </a:solidFill>
                        </a:rPr>
                        <a:t>Source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7920381"/>
                  </a:ext>
                </a:extLst>
              </a:tr>
            </a:tbl>
          </a:graphicData>
        </a:graphic>
      </p:graphicFrame>
      <p:pic>
        <p:nvPicPr>
          <p:cNvPr id="2" name="Picture 1">
            <a:extLst>
              <a:ext uri="{FF2B5EF4-FFF2-40B4-BE49-F238E27FC236}">
                <a16:creationId xmlns:a16="http://schemas.microsoft.com/office/drawing/2014/main" id="{27B0F99D-3F2A-4FE5-96C5-F47FC5374C7B}"/>
              </a:ext>
            </a:extLst>
          </p:cNvPr>
          <p:cNvPicPr>
            <a:picLocks noChangeAspect="1"/>
          </p:cNvPicPr>
          <p:nvPr/>
        </p:nvPicPr>
        <p:blipFill>
          <a:blip r:embed="rId3"/>
          <a:stretch>
            <a:fillRect/>
          </a:stretch>
        </p:blipFill>
        <p:spPr>
          <a:xfrm>
            <a:off x="780972" y="70030"/>
            <a:ext cx="652509" cy="660653"/>
          </a:xfrm>
          <a:prstGeom prst="rect">
            <a:avLst/>
          </a:prstGeom>
        </p:spPr>
      </p:pic>
      <p:sp>
        <p:nvSpPr>
          <p:cNvPr id="11" name="Rectangle 10">
            <a:extLst>
              <a:ext uri="{FF2B5EF4-FFF2-40B4-BE49-F238E27FC236}">
                <a16:creationId xmlns:a16="http://schemas.microsoft.com/office/drawing/2014/main" id="{8B7F1429-7959-48B3-91FA-EDA41DD5EE6D}"/>
              </a:ext>
            </a:extLst>
          </p:cNvPr>
          <p:cNvSpPr/>
          <p:nvPr/>
        </p:nvSpPr>
        <p:spPr>
          <a:xfrm>
            <a:off x="78250" y="45998"/>
            <a:ext cx="2447236" cy="716568"/>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02CE9D6-8757-4E48-A91D-65D5E0CC6CDB}"/>
              </a:ext>
            </a:extLst>
          </p:cNvPr>
          <p:cNvGrpSpPr/>
          <p:nvPr/>
        </p:nvGrpSpPr>
        <p:grpSpPr>
          <a:xfrm>
            <a:off x="110264" y="253116"/>
            <a:ext cx="549218" cy="162428"/>
            <a:chOff x="-1940767" y="353866"/>
            <a:chExt cx="549218" cy="162428"/>
          </a:xfrm>
        </p:grpSpPr>
        <p:sp>
          <p:nvSpPr>
            <p:cNvPr id="14" name="Rectangle 13">
              <a:extLst>
                <a:ext uri="{FF2B5EF4-FFF2-40B4-BE49-F238E27FC236}">
                  <a16:creationId xmlns:a16="http://schemas.microsoft.com/office/drawing/2014/main" id="{A5FBDBEB-7DDE-4C4E-AC03-5E79FC86D5BA}"/>
                </a:ext>
              </a:extLst>
            </p:cNvPr>
            <p:cNvSpPr/>
            <p:nvPr/>
          </p:nvSpPr>
          <p:spPr>
            <a:xfrm>
              <a:off x="-1940767"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15" name="Rectangle 14">
              <a:extLst>
                <a:ext uri="{FF2B5EF4-FFF2-40B4-BE49-F238E27FC236}">
                  <a16:creationId xmlns:a16="http://schemas.microsoft.com/office/drawing/2014/main" id="{D5F4B0B9-6307-40A6-8305-E52780BDBC71}"/>
                </a:ext>
              </a:extLst>
            </p:cNvPr>
            <p:cNvSpPr/>
            <p:nvPr/>
          </p:nvSpPr>
          <p:spPr>
            <a:xfrm>
              <a:off x="-1749242"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16" name="Rectangle 15">
              <a:extLst>
                <a:ext uri="{FF2B5EF4-FFF2-40B4-BE49-F238E27FC236}">
                  <a16:creationId xmlns:a16="http://schemas.microsoft.com/office/drawing/2014/main" id="{1652DA15-0C4C-42C2-BA35-462D65B029F5}"/>
                </a:ext>
              </a:extLst>
            </p:cNvPr>
            <p:cNvSpPr/>
            <p:nvPr/>
          </p:nvSpPr>
          <p:spPr>
            <a:xfrm>
              <a:off x="-1559500"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C</a:t>
              </a:r>
            </a:p>
          </p:txBody>
        </p:sp>
      </p:grpSp>
      <p:sp>
        <p:nvSpPr>
          <p:cNvPr id="5" name="TextBox 4">
            <a:extLst>
              <a:ext uri="{FF2B5EF4-FFF2-40B4-BE49-F238E27FC236}">
                <a16:creationId xmlns:a16="http://schemas.microsoft.com/office/drawing/2014/main" id="{AB5DEA20-BB6F-4875-83C9-F35E31F40071}"/>
              </a:ext>
            </a:extLst>
          </p:cNvPr>
          <p:cNvSpPr txBox="1"/>
          <p:nvPr/>
        </p:nvSpPr>
        <p:spPr>
          <a:xfrm>
            <a:off x="1362204" y="45998"/>
            <a:ext cx="1185073" cy="646331"/>
          </a:xfrm>
          <a:prstGeom prst="rect">
            <a:avLst/>
          </a:prstGeom>
          <a:noFill/>
        </p:spPr>
        <p:txBody>
          <a:bodyPr wrap="square" rtlCol="0">
            <a:spAutoFit/>
          </a:bodyPr>
          <a:lstStyle/>
          <a:p>
            <a:r>
              <a:rPr lang="en-GB" sz="1200" dirty="0"/>
              <a:t>Click through the pages to revise first</a:t>
            </a:r>
          </a:p>
        </p:txBody>
      </p:sp>
    </p:spTree>
    <p:extLst>
      <p:ext uri="{BB962C8B-B14F-4D97-AF65-F5344CB8AC3E}">
        <p14:creationId xmlns:p14="http://schemas.microsoft.com/office/powerpoint/2010/main" val="2234887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13F0CF0A-9210-4534-AD9A-64E89178AC83}"/>
              </a:ext>
            </a:extLst>
          </p:cNvPr>
          <p:cNvGraphicFramePr>
            <a:graphicFrameLocks noGrp="1"/>
          </p:cNvGraphicFramePr>
          <p:nvPr>
            <p:extLst>
              <p:ext uri="{D42A27DB-BD31-4B8C-83A1-F6EECF244321}">
                <p14:modId xmlns:p14="http://schemas.microsoft.com/office/powerpoint/2010/main" val="1870588476"/>
              </p:ext>
            </p:extLst>
          </p:nvPr>
        </p:nvGraphicFramePr>
        <p:xfrm>
          <a:off x="-20051" y="1019029"/>
          <a:ext cx="6858000" cy="8886971"/>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677197926"/>
                    </a:ext>
                  </a:extLst>
                </a:gridCol>
                <a:gridCol w="3429000">
                  <a:extLst>
                    <a:ext uri="{9D8B030D-6E8A-4147-A177-3AD203B41FA5}">
                      <a16:colId xmlns:a16="http://schemas.microsoft.com/office/drawing/2014/main" val="1590700608"/>
                    </a:ext>
                  </a:extLst>
                </a:gridCol>
              </a:tblGrid>
              <a:tr h="7143377">
                <a:tc>
                  <a:txBody>
                    <a:bodyPr/>
                    <a:lstStyle/>
                    <a:p>
                      <a:pPr algn="ctr"/>
                      <a:r>
                        <a:rPr lang="en-GB" u="sng" dirty="0">
                          <a:solidFill>
                            <a:sysClr val="windowText" lastClr="000000"/>
                          </a:solidFill>
                        </a:rPr>
                        <a:t>For appeasement</a:t>
                      </a: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p>
                      <a:pPr algn="ctr"/>
                      <a:endParaRPr lang="en-GB" u="sng"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u="sng" dirty="0">
                          <a:solidFill>
                            <a:sysClr val="windowText" lastClr="000000"/>
                          </a:solidFill>
                        </a:rPr>
                        <a:t>Against appeasement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0433445"/>
                  </a:ext>
                </a:extLst>
              </a:tr>
              <a:tr h="1743594">
                <a:tc gridSpan="2">
                  <a:txBody>
                    <a:bodyPr/>
                    <a:lstStyle/>
                    <a:p>
                      <a:pPr algn="l"/>
                      <a:r>
                        <a:rPr lang="en-GB" sz="1200" u="sng" dirty="0">
                          <a:solidFill>
                            <a:sysClr val="windowText" lastClr="000000"/>
                          </a:solidFill>
                        </a:rPr>
                        <a:t>In your opinion, was appeasement the right policy to use?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GB" u="sng"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3831053"/>
                  </a:ext>
                </a:extLst>
              </a:tr>
            </a:tbl>
          </a:graphicData>
        </a:graphic>
      </p:graphicFrame>
      <p:sp>
        <p:nvSpPr>
          <p:cNvPr id="4" name="Rectangle 3">
            <a:extLst>
              <a:ext uri="{FF2B5EF4-FFF2-40B4-BE49-F238E27FC236}">
                <a16:creationId xmlns:a16="http://schemas.microsoft.com/office/drawing/2014/main" id="{96B7570A-356A-43A8-ACC8-3F91CCC87292}"/>
              </a:ext>
            </a:extLst>
          </p:cNvPr>
          <p:cNvSpPr/>
          <p:nvPr/>
        </p:nvSpPr>
        <p:spPr>
          <a:xfrm>
            <a:off x="3429000" y="143928"/>
            <a:ext cx="3437022" cy="830997"/>
          </a:xfrm>
          <a:prstGeom prst="rect">
            <a:avLst/>
          </a:prstGeom>
        </p:spPr>
        <p:txBody>
          <a:bodyPr wrap="square">
            <a:spAutoFit/>
          </a:bodyPr>
          <a:lstStyle/>
          <a:p>
            <a:r>
              <a:rPr lang="en-GB" sz="1200" dirty="0"/>
              <a:t>25) Arguments for and against appeasement. Complete the diagram with as many points as you can to demonstrate whether appeasement was a good idea or not. </a:t>
            </a:r>
          </a:p>
        </p:txBody>
      </p:sp>
      <p:sp>
        <p:nvSpPr>
          <p:cNvPr id="2" name="Rectangle: Rounded Corners 1">
            <a:extLst>
              <a:ext uri="{FF2B5EF4-FFF2-40B4-BE49-F238E27FC236}">
                <a16:creationId xmlns:a16="http://schemas.microsoft.com/office/drawing/2014/main" id="{7C671F02-D886-42FA-BD29-640DB7078A47}"/>
              </a:ext>
            </a:extLst>
          </p:cNvPr>
          <p:cNvSpPr/>
          <p:nvPr/>
        </p:nvSpPr>
        <p:spPr>
          <a:xfrm>
            <a:off x="2588796" y="4543316"/>
            <a:ext cx="1696453" cy="81936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Appeasement</a:t>
            </a:r>
          </a:p>
        </p:txBody>
      </p:sp>
      <p:cxnSp>
        <p:nvCxnSpPr>
          <p:cNvPr id="8" name="Straight Connector 7">
            <a:extLst>
              <a:ext uri="{FF2B5EF4-FFF2-40B4-BE49-F238E27FC236}">
                <a16:creationId xmlns:a16="http://schemas.microsoft.com/office/drawing/2014/main" id="{ACAD39FB-58EC-43D4-8994-845F9F821D8F}"/>
              </a:ext>
            </a:extLst>
          </p:cNvPr>
          <p:cNvCxnSpPr>
            <a:cxnSpLocks/>
          </p:cNvCxnSpPr>
          <p:nvPr/>
        </p:nvCxnSpPr>
        <p:spPr>
          <a:xfrm flipV="1">
            <a:off x="3834063" y="2574453"/>
            <a:ext cx="451186" cy="1968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838D5EE-7AA6-4E38-A1D4-1EC1A7A40EB7}"/>
              </a:ext>
            </a:extLst>
          </p:cNvPr>
          <p:cNvSpPr txBox="1"/>
          <p:nvPr/>
        </p:nvSpPr>
        <p:spPr>
          <a:xfrm>
            <a:off x="3521075" y="1558790"/>
            <a:ext cx="2717800" cy="1015663"/>
          </a:xfrm>
          <a:prstGeom prst="rect">
            <a:avLst/>
          </a:prstGeom>
          <a:noFill/>
        </p:spPr>
        <p:txBody>
          <a:bodyPr wrap="square" rtlCol="0">
            <a:spAutoFit/>
          </a:bodyPr>
          <a:lstStyle/>
          <a:p>
            <a:r>
              <a:rPr lang="en-GB" sz="1200" dirty="0"/>
              <a:t>People misjudged Hitler. They thought he could be reasoned with. Everything he said throughout the 1920s indicated that he would use violence. They should have known better. </a:t>
            </a:r>
          </a:p>
        </p:txBody>
      </p:sp>
      <p:sp>
        <p:nvSpPr>
          <p:cNvPr id="9" name="Rectangle 8">
            <a:extLst>
              <a:ext uri="{FF2B5EF4-FFF2-40B4-BE49-F238E27FC236}">
                <a16:creationId xmlns:a16="http://schemas.microsoft.com/office/drawing/2014/main" id="{3071E42F-DC2F-4E89-BF42-0CDAF97EAE66}"/>
              </a:ext>
            </a:extLst>
          </p:cNvPr>
          <p:cNvSpPr/>
          <p:nvPr/>
        </p:nvSpPr>
        <p:spPr>
          <a:xfrm>
            <a:off x="78250" y="45998"/>
            <a:ext cx="2701786" cy="716568"/>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9">
            <a:extLst>
              <a:ext uri="{FF2B5EF4-FFF2-40B4-BE49-F238E27FC236}">
                <a16:creationId xmlns:a16="http://schemas.microsoft.com/office/drawing/2014/main" id="{49E8A54B-BC0A-4695-A707-54F1B579A59E}"/>
              </a:ext>
            </a:extLst>
          </p:cNvPr>
          <p:cNvGrpSpPr/>
          <p:nvPr/>
        </p:nvGrpSpPr>
        <p:grpSpPr>
          <a:xfrm>
            <a:off x="133258" y="511815"/>
            <a:ext cx="549218" cy="162428"/>
            <a:chOff x="-1940767" y="353866"/>
            <a:chExt cx="549218" cy="162428"/>
          </a:xfrm>
        </p:grpSpPr>
        <p:sp>
          <p:nvSpPr>
            <p:cNvPr id="11" name="Rectangle 10">
              <a:extLst>
                <a:ext uri="{FF2B5EF4-FFF2-40B4-BE49-F238E27FC236}">
                  <a16:creationId xmlns:a16="http://schemas.microsoft.com/office/drawing/2014/main" id="{CFFED38C-A580-40C1-8E4F-EA4444D520E2}"/>
                </a:ext>
              </a:extLst>
            </p:cNvPr>
            <p:cNvSpPr/>
            <p:nvPr/>
          </p:nvSpPr>
          <p:spPr>
            <a:xfrm>
              <a:off x="-1940767"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12" name="Rectangle 11">
              <a:extLst>
                <a:ext uri="{FF2B5EF4-FFF2-40B4-BE49-F238E27FC236}">
                  <a16:creationId xmlns:a16="http://schemas.microsoft.com/office/drawing/2014/main" id="{6A04EB72-3CEC-49D0-AA7C-70C8B7FE99C3}"/>
                </a:ext>
              </a:extLst>
            </p:cNvPr>
            <p:cNvSpPr/>
            <p:nvPr/>
          </p:nvSpPr>
          <p:spPr>
            <a:xfrm>
              <a:off x="-1749242"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13" name="Rectangle 12">
              <a:extLst>
                <a:ext uri="{FF2B5EF4-FFF2-40B4-BE49-F238E27FC236}">
                  <a16:creationId xmlns:a16="http://schemas.microsoft.com/office/drawing/2014/main" id="{3DA8DCF0-4157-49F0-9DA2-1D410CB798FA}"/>
                </a:ext>
              </a:extLst>
            </p:cNvPr>
            <p:cNvSpPr/>
            <p:nvPr/>
          </p:nvSpPr>
          <p:spPr>
            <a:xfrm>
              <a:off x="-1559500"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C</a:t>
              </a:r>
            </a:p>
          </p:txBody>
        </p:sp>
      </p:grpSp>
      <p:pic>
        <p:nvPicPr>
          <p:cNvPr id="16" name="Picture 2" descr="Seneca (@SenecaLearn) | Twitter">
            <a:extLst>
              <a:ext uri="{FF2B5EF4-FFF2-40B4-BE49-F238E27FC236}">
                <a16:creationId xmlns:a16="http://schemas.microsoft.com/office/drawing/2014/main" id="{32B56B44-2D31-4D33-804F-D0A35996ABC6}"/>
              </a:ext>
            </a:extLst>
          </p:cNvPr>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235604" y="98682"/>
            <a:ext cx="346307" cy="3604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B9FA7F3-D53D-4861-BF44-BA703612AB64}"/>
              </a:ext>
            </a:extLst>
          </p:cNvPr>
          <p:cNvPicPr>
            <a:picLocks noChangeAspect="1"/>
          </p:cNvPicPr>
          <p:nvPr/>
        </p:nvPicPr>
        <p:blipFill>
          <a:blip r:embed="rId3"/>
          <a:stretch>
            <a:fillRect/>
          </a:stretch>
        </p:blipFill>
        <p:spPr>
          <a:xfrm>
            <a:off x="870202" y="134319"/>
            <a:ext cx="532540" cy="539925"/>
          </a:xfrm>
          <a:prstGeom prst="rect">
            <a:avLst/>
          </a:prstGeom>
        </p:spPr>
      </p:pic>
      <p:pic>
        <p:nvPicPr>
          <p:cNvPr id="6" name="Picture 5">
            <a:extLst>
              <a:ext uri="{FF2B5EF4-FFF2-40B4-BE49-F238E27FC236}">
                <a16:creationId xmlns:a16="http://schemas.microsoft.com/office/drawing/2014/main" id="{7602AB00-F7E7-4962-BE83-3B6154E627D7}"/>
              </a:ext>
            </a:extLst>
          </p:cNvPr>
          <p:cNvPicPr>
            <a:picLocks noChangeAspect="1"/>
          </p:cNvPicPr>
          <p:nvPr/>
        </p:nvPicPr>
        <p:blipFill>
          <a:blip r:embed="rId4"/>
          <a:stretch>
            <a:fillRect/>
          </a:stretch>
        </p:blipFill>
        <p:spPr>
          <a:xfrm>
            <a:off x="1544291" y="134957"/>
            <a:ext cx="532539" cy="532539"/>
          </a:xfrm>
          <a:prstGeom prst="rect">
            <a:avLst/>
          </a:prstGeom>
        </p:spPr>
      </p:pic>
      <p:pic>
        <p:nvPicPr>
          <p:cNvPr id="17" name="Picture 16">
            <a:extLst>
              <a:ext uri="{FF2B5EF4-FFF2-40B4-BE49-F238E27FC236}">
                <a16:creationId xmlns:a16="http://schemas.microsoft.com/office/drawing/2014/main" id="{AEE49542-74ED-4A92-B035-E3AB23FD09D6}"/>
              </a:ext>
            </a:extLst>
          </p:cNvPr>
          <p:cNvPicPr>
            <a:picLocks noChangeAspect="1"/>
          </p:cNvPicPr>
          <p:nvPr/>
        </p:nvPicPr>
        <p:blipFill>
          <a:blip r:embed="rId5"/>
          <a:stretch>
            <a:fillRect/>
          </a:stretch>
        </p:blipFill>
        <p:spPr>
          <a:xfrm>
            <a:off x="2218379" y="134318"/>
            <a:ext cx="539064" cy="539925"/>
          </a:xfrm>
          <a:prstGeom prst="rect">
            <a:avLst/>
          </a:prstGeom>
        </p:spPr>
      </p:pic>
      <p:sp>
        <p:nvSpPr>
          <p:cNvPr id="18" name="TextBox 17">
            <a:extLst>
              <a:ext uri="{FF2B5EF4-FFF2-40B4-BE49-F238E27FC236}">
                <a16:creationId xmlns:a16="http://schemas.microsoft.com/office/drawing/2014/main" id="{F145372B-A106-4725-8A07-53806A4DF8D9}"/>
              </a:ext>
            </a:extLst>
          </p:cNvPr>
          <p:cNvSpPr txBox="1"/>
          <p:nvPr/>
        </p:nvSpPr>
        <p:spPr>
          <a:xfrm rot="16200000">
            <a:off x="393362" y="275656"/>
            <a:ext cx="801462" cy="230832"/>
          </a:xfrm>
          <a:prstGeom prst="rect">
            <a:avLst/>
          </a:prstGeom>
          <a:noFill/>
        </p:spPr>
        <p:txBody>
          <a:bodyPr wrap="square" rtlCol="0">
            <a:spAutoFit/>
          </a:bodyPr>
          <a:lstStyle/>
          <a:p>
            <a:pPr algn="ctr"/>
            <a:r>
              <a:rPr lang="en-US" sz="900" dirty="0"/>
              <a:t>For</a:t>
            </a:r>
            <a:endParaRPr lang="en-GB" sz="900" dirty="0"/>
          </a:p>
        </p:txBody>
      </p:sp>
      <p:sp>
        <p:nvSpPr>
          <p:cNvPr id="19" name="TextBox 18">
            <a:extLst>
              <a:ext uri="{FF2B5EF4-FFF2-40B4-BE49-F238E27FC236}">
                <a16:creationId xmlns:a16="http://schemas.microsoft.com/office/drawing/2014/main" id="{19C7DD5A-DB92-4603-859D-A72784622EEB}"/>
              </a:ext>
            </a:extLst>
          </p:cNvPr>
          <p:cNvSpPr txBox="1"/>
          <p:nvPr/>
        </p:nvSpPr>
        <p:spPr>
          <a:xfrm rot="16200000">
            <a:off x="1082010" y="270835"/>
            <a:ext cx="801462" cy="230832"/>
          </a:xfrm>
          <a:prstGeom prst="rect">
            <a:avLst/>
          </a:prstGeom>
          <a:noFill/>
        </p:spPr>
        <p:txBody>
          <a:bodyPr wrap="square" rtlCol="0">
            <a:spAutoFit/>
          </a:bodyPr>
          <a:lstStyle/>
          <a:p>
            <a:pPr algn="ctr"/>
            <a:r>
              <a:rPr lang="en-US" sz="900" dirty="0"/>
              <a:t>Against</a:t>
            </a:r>
            <a:endParaRPr lang="en-GB" sz="900" dirty="0"/>
          </a:p>
        </p:txBody>
      </p:sp>
      <p:sp>
        <p:nvSpPr>
          <p:cNvPr id="20" name="TextBox 19">
            <a:extLst>
              <a:ext uri="{FF2B5EF4-FFF2-40B4-BE49-F238E27FC236}">
                <a16:creationId xmlns:a16="http://schemas.microsoft.com/office/drawing/2014/main" id="{8BF05634-DDB8-4881-8C2A-2FEE0A47769D}"/>
              </a:ext>
            </a:extLst>
          </p:cNvPr>
          <p:cNvSpPr txBox="1"/>
          <p:nvPr/>
        </p:nvSpPr>
        <p:spPr>
          <a:xfrm rot="16200000">
            <a:off x="1761803" y="265527"/>
            <a:ext cx="801462" cy="230832"/>
          </a:xfrm>
          <a:prstGeom prst="rect">
            <a:avLst/>
          </a:prstGeom>
          <a:noFill/>
        </p:spPr>
        <p:txBody>
          <a:bodyPr wrap="square" rtlCol="0">
            <a:spAutoFit/>
          </a:bodyPr>
          <a:lstStyle/>
          <a:p>
            <a:pPr algn="ctr"/>
            <a:r>
              <a:rPr lang="en-US" sz="900" dirty="0"/>
              <a:t>Review</a:t>
            </a:r>
            <a:endParaRPr lang="en-GB" sz="900" dirty="0"/>
          </a:p>
        </p:txBody>
      </p:sp>
    </p:spTree>
    <p:extLst>
      <p:ext uri="{BB962C8B-B14F-4D97-AF65-F5344CB8AC3E}">
        <p14:creationId xmlns:p14="http://schemas.microsoft.com/office/powerpoint/2010/main" val="4052081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B7570A-356A-43A8-ACC8-3F91CCC87292}"/>
              </a:ext>
            </a:extLst>
          </p:cNvPr>
          <p:cNvSpPr/>
          <p:nvPr/>
        </p:nvSpPr>
        <p:spPr>
          <a:xfrm>
            <a:off x="0" y="752233"/>
            <a:ext cx="6858000" cy="3416320"/>
          </a:xfrm>
          <a:prstGeom prst="rect">
            <a:avLst/>
          </a:prstGeom>
        </p:spPr>
        <p:txBody>
          <a:bodyPr wrap="square">
            <a:spAutoFit/>
          </a:bodyPr>
          <a:lstStyle/>
          <a:p>
            <a:endParaRPr lang="en-GB" sz="1200" dirty="0"/>
          </a:p>
          <a:p>
            <a:r>
              <a:rPr lang="en-GB" sz="1200" dirty="0"/>
              <a:t>By late 1938 Hitler had taken over both Austria and Czechoslovakia. Poland was Hitler’s next step in his quest for Lebensraum. In the hatred Treaty of Versailles, areas of German land had been given away to form a new state of Poland. Many Germans lost their property or found themselves living outside Germany. When Hitler came to power he vowed to destroy the Treaty of Versailles, to reunite German-speaking people, and to claim Lebensraum in the east. Invading Poland would help him to achieve all of these aims. </a:t>
            </a:r>
          </a:p>
          <a:p>
            <a:endParaRPr lang="en-GB" sz="1200" dirty="0"/>
          </a:p>
          <a:p>
            <a:r>
              <a:rPr lang="en-GB" sz="1200" dirty="0"/>
              <a:t>Furthermore, Hitler had grown confident. He had seen Britain and France fail to take action against him as he broke the terms of Versailles and felt that, even though they had made agreements to protect Poland, they would do nothing to stop him invading the country. Finally, Poland had no natural borders e.g. mountains, so would be easy to attack. However, Hitler still had a problem… What would the USSR do if he invaded Poland?</a:t>
            </a:r>
          </a:p>
          <a:p>
            <a:endParaRPr lang="en-GB" sz="1200" dirty="0"/>
          </a:p>
          <a:p>
            <a:r>
              <a:rPr lang="en-GB" sz="1200" dirty="0"/>
              <a:t>Both Germany and the USSR despised Poland and had immediately started questioning it’s existence. Stalin was determined to reclaim this land and Hitler was concerned about what Stalin would do if the German’s invaded. Hitler could not risk Stalin intervening, so he sent his foreign minster, Joachim von Ribbentrop, to male a deal. If the USSR allowed Hitler to invade Poland, the USSR would be given Polish territory. On 23</a:t>
            </a:r>
            <a:r>
              <a:rPr lang="en-GB" sz="1200" baseline="30000" dirty="0"/>
              <a:t>rd</a:t>
            </a:r>
            <a:r>
              <a:rPr lang="en-GB" sz="1200" dirty="0"/>
              <a:t> August 1939 a non-aggression pact was signed. It was called the Nazi-Soviet Pact. </a:t>
            </a:r>
          </a:p>
        </p:txBody>
      </p:sp>
      <p:graphicFrame>
        <p:nvGraphicFramePr>
          <p:cNvPr id="3" name="Table 5">
            <a:extLst>
              <a:ext uri="{FF2B5EF4-FFF2-40B4-BE49-F238E27FC236}">
                <a16:creationId xmlns:a16="http://schemas.microsoft.com/office/drawing/2014/main" id="{BB0833DD-A4E0-4F22-ADA5-37D99B79CD19}"/>
              </a:ext>
            </a:extLst>
          </p:cNvPr>
          <p:cNvGraphicFramePr>
            <a:graphicFrameLocks noGrp="1"/>
          </p:cNvGraphicFramePr>
          <p:nvPr>
            <p:extLst>
              <p:ext uri="{D42A27DB-BD31-4B8C-83A1-F6EECF244321}">
                <p14:modId xmlns:p14="http://schemas.microsoft.com/office/powerpoint/2010/main" val="396970254"/>
              </p:ext>
            </p:extLst>
          </p:nvPr>
        </p:nvGraphicFramePr>
        <p:xfrm>
          <a:off x="0" y="5953657"/>
          <a:ext cx="6858000" cy="393700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3879602171"/>
                    </a:ext>
                  </a:extLst>
                </a:gridCol>
                <a:gridCol w="3429000">
                  <a:extLst>
                    <a:ext uri="{9D8B030D-6E8A-4147-A177-3AD203B41FA5}">
                      <a16:colId xmlns:a16="http://schemas.microsoft.com/office/drawing/2014/main" val="2690881448"/>
                    </a:ext>
                  </a:extLst>
                </a:gridCol>
              </a:tblGrid>
              <a:tr h="370840">
                <a:tc>
                  <a:txBody>
                    <a:bodyPr/>
                    <a:lstStyle/>
                    <a:p>
                      <a:r>
                        <a:rPr lang="en-GB" sz="1200" dirty="0">
                          <a:solidFill>
                            <a:sysClr val="windowText" lastClr="000000"/>
                          </a:solidFill>
                        </a:rPr>
                        <a:t>What was in it for Germany?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ysClr val="windowText" lastClr="000000"/>
                          </a:solidFill>
                        </a:rPr>
                        <a:t>What was in it for the USSR?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63676"/>
                  </a:ext>
                </a:extLst>
              </a:tr>
              <a:tr h="370840">
                <a:tc>
                  <a:txBody>
                    <a:bodyPr/>
                    <a:lstStyle/>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6114733"/>
                  </a:ext>
                </a:extLst>
              </a:tr>
            </a:tbl>
          </a:graphicData>
        </a:graphic>
      </p:graphicFrame>
      <p:sp>
        <p:nvSpPr>
          <p:cNvPr id="7" name="TextBox 6">
            <a:extLst>
              <a:ext uri="{FF2B5EF4-FFF2-40B4-BE49-F238E27FC236}">
                <a16:creationId xmlns:a16="http://schemas.microsoft.com/office/drawing/2014/main" id="{2A0CEF0B-9FC0-483C-98A4-3013E2C30A6D}"/>
              </a:ext>
            </a:extLst>
          </p:cNvPr>
          <p:cNvSpPr txBox="1"/>
          <p:nvPr/>
        </p:nvSpPr>
        <p:spPr>
          <a:xfrm>
            <a:off x="212739" y="4168553"/>
            <a:ext cx="6448567" cy="1785104"/>
          </a:xfrm>
          <a:prstGeom prst="rect">
            <a:avLst/>
          </a:prstGeom>
          <a:noFill/>
        </p:spPr>
        <p:txBody>
          <a:bodyPr wrap="square" numCol="1" rtlCol="0">
            <a:spAutoFit/>
          </a:bodyPr>
          <a:lstStyle/>
          <a:p>
            <a:pPr marL="285750" indent="-285750">
              <a:buFont typeface="Arial" panose="020B0604020202020204" pitchFamily="34" charset="0"/>
              <a:buChar char="•"/>
            </a:pPr>
            <a:r>
              <a:rPr lang="en-GB" sz="1100" dirty="0"/>
              <a:t>Hitler could invade Poland without facing a war on two fronts. Britain and France might act but the USSR would stay out of it. </a:t>
            </a:r>
          </a:p>
          <a:p>
            <a:pPr marL="285750" indent="-285750">
              <a:buFont typeface="Arial" panose="020B0604020202020204" pitchFamily="34" charset="0"/>
              <a:buChar char="•"/>
            </a:pPr>
            <a:r>
              <a:rPr lang="en-GB" sz="1100" dirty="0"/>
              <a:t>Becoming allies with Hitler meant that Stalin didn’t worry about attack from Germany.</a:t>
            </a:r>
          </a:p>
          <a:p>
            <a:pPr marL="285750" indent="-285750">
              <a:buFont typeface="Arial" panose="020B0604020202020204" pitchFamily="34" charset="0"/>
              <a:buChar char="•"/>
            </a:pPr>
            <a:r>
              <a:rPr lang="en-GB" sz="1100" dirty="0"/>
              <a:t>Land in Poland would act as a buffer zone if Hitler decided to invade the USSR.</a:t>
            </a:r>
          </a:p>
          <a:p>
            <a:pPr marL="285750" indent="-285750">
              <a:buFont typeface="Arial" panose="020B0604020202020204" pitchFamily="34" charset="0"/>
              <a:buChar char="•"/>
            </a:pPr>
            <a:r>
              <a:rPr lang="en-GB" sz="1100" dirty="0"/>
              <a:t>The USSR had a massive army that was no longer a threat.</a:t>
            </a:r>
          </a:p>
          <a:p>
            <a:pPr marL="285750" indent="-285750">
              <a:buFont typeface="Arial" panose="020B0604020202020204" pitchFamily="34" charset="0"/>
              <a:buChar char="•"/>
            </a:pPr>
            <a:r>
              <a:rPr lang="en-GB" sz="1100" dirty="0"/>
              <a:t>Stalin felt he had been ignored by GB and Fr. He knew he couldn’t trust them if Germany invaded the USSR</a:t>
            </a:r>
          </a:p>
          <a:p>
            <a:pPr marL="285750" indent="-285750">
              <a:buFont typeface="Arial" panose="020B0604020202020204" pitchFamily="34" charset="0"/>
              <a:buChar char="•"/>
            </a:pPr>
            <a:r>
              <a:rPr lang="en-GB" sz="1100" dirty="0"/>
              <a:t>Britain and France would now face a war with Germany without the USSR as an ally. </a:t>
            </a:r>
          </a:p>
          <a:p>
            <a:pPr marL="285750" indent="-285750">
              <a:buFont typeface="Arial" panose="020B0604020202020204" pitchFamily="34" charset="0"/>
              <a:buChar char="•"/>
            </a:pPr>
            <a:r>
              <a:rPr lang="en-GB" sz="1100" dirty="0"/>
              <a:t>Hitler seemed to respect the USSR. </a:t>
            </a:r>
          </a:p>
          <a:p>
            <a:pPr marL="285750" indent="-285750">
              <a:buFont typeface="Arial" panose="020B0604020202020204" pitchFamily="34" charset="0"/>
              <a:buChar char="•"/>
            </a:pPr>
            <a:r>
              <a:rPr lang="en-GB" sz="1100" dirty="0"/>
              <a:t>Hitler agreed that Stalin would be given Polish land and he wouldn’t even have to fight</a:t>
            </a:r>
          </a:p>
        </p:txBody>
      </p:sp>
      <p:pic>
        <p:nvPicPr>
          <p:cNvPr id="2" name="Picture 1">
            <a:extLst>
              <a:ext uri="{FF2B5EF4-FFF2-40B4-BE49-F238E27FC236}">
                <a16:creationId xmlns:a16="http://schemas.microsoft.com/office/drawing/2014/main" id="{0CBEFE47-10DD-4C6E-A044-0B2995ACDD5C}"/>
              </a:ext>
            </a:extLst>
          </p:cNvPr>
          <p:cNvPicPr>
            <a:picLocks noChangeAspect="1"/>
          </p:cNvPicPr>
          <p:nvPr/>
        </p:nvPicPr>
        <p:blipFill>
          <a:blip r:embed="rId2"/>
          <a:stretch>
            <a:fillRect/>
          </a:stretch>
        </p:blipFill>
        <p:spPr>
          <a:xfrm>
            <a:off x="950173" y="94114"/>
            <a:ext cx="615290" cy="619124"/>
          </a:xfrm>
          <a:prstGeom prst="rect">
            <a:avLst/>
          </a:prstGeom>
        </p:spPr>
      </p:pic>
      <p:sp>
        <p:nvSpPr>
          <p:cNvPr id="5" name="Rectangle 4">
            <a:extLst>
              <a:ext uri="{FF2B5EF4-FFF2-40B4-BE49-F238E27FC236}">
                <a16:creationId xmlns:a16="http://schemas.microsoft.com/office/drawing/2014/main" id="{DD389703-A42A-433A-A8B3-5919B2EDC8BA}"/>
              </a:ext>
            </a:extLst>
          </p:cNvPr>
          <p:cNvSpPr/>
          <p:nvPr/>
        </p:nvSpPr>
        <p:spPr>
          <a:xfrm>
            <a:off x="3429000" y="105902"/>
            <a:ext cx="3429000" cy="646331"/>
          </a:xfrm>
          <a:prstGeom prst="rect">
            <a:avLst/>
          </a:prstGeom>
        </p:spPr>
        <p:txBody>
          <a:bodyPr>
            <a:spAutoFit/>
          </a:bodyPr>
          <a:lstStyle/>
          <a:p>
            <a:r>
              <a:rPr lang="en-GB" sz="1200" dirty="0"/>
              <a:t>26) Read the background to the Nazi-Soviet Pact and highlight the information that challenges the Treaty of Versailles and completes Hitler’s aims. </a:t>
            </a:r>
          </a:p>
        </p:txBody>
      </p:sp>
      <p:sp>
        <p:nvSpPr>
          <p:cNvPr id="8" name="Rectangle 7">
            <a:extLst>
              <a:ext uri="{FF2B5EF4-FFF2-40B4-BE49-F238E27FC236}">
                <a16:creationId xmlns:a16="http://schemas.microsoft.com/office/drawing/2014/main" id="{97DEE1D0-6A8D-443E-93EC-17D4C5A9ADD7}"/>
              </a:ext>
            </a:extLst>
          </p:cNvPr>
          <p:cNvSpPr/>
          <p:nvPr/>
        </p:nvSpPr>
        <p:spPr>
          <a:xfrm>
            <a:off x="78250" y="45998"/>
            <a:ext cx="2701786" cy="716568"/>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2" descr="Seneca (@SenecaLearn) | Twitter">
            <a:extLst>
              <a:ext uri="{FF2B5EF4-FFF2-40B4-BE49-F238E27FC236}">
                <a16:creationId xmlns:a16="http://schemas.microsoft.com/office/drawing/2014/main" id="{B6DEA0D6-4971-4F1E-8055-C566386378A6}"/>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24171" y="57485"/>
            <a:ext cx="337585" cy="35137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FA35697-A8ED-4EBB-B9B5-39F14547C96C}"/>
              </a:ext>
            </a:extLst>
          </p:cNvPr>
          <p:cNvSpPr txBox="1"/>
          <p:nvPr/>
        </p:nvSpPr>
        <p:spPr>
          <a:xfrm rot="16200000">
            <a:off x="393362" y="275656"/>
            <a:ext cx="801462" cy="230832"/>
          </a:xfrm>
          <a:prstGeom prst="rect">
            <a:avLst/>
          </a:prstGeom>
          <a:noFill/>
        </p:spPr>
        <p:txBody>
          <a:bodyPr wrap="square" rtlCol="0">
            <a:spAutoFit/>
          </a:bodyPr>
          <a:lstStyle/>
          <a:p>
            <a:pPr algn="ctr"/>
            <a:r>
              <a:rPr lang="en-US" sz="900" dirty="0"/>
              <a:t>Outline</a:t>
            </a:r>
            <a:endParaRPr lang="en-GB" sz="900" dirty="0"/>
          </a:p>
        </p:txBody>
      </p:sp>
      <p:pic>
        <p:nvPicPr>
          <p:cNvPr id="6" name="Picture 5">
            <a:extLst>
              <a:ext uri="{FF2B5EF4-FFF2-40B4-BE49-F238E27FC236}">
                <a16:creationId xmlns:a16="http://schemas.microsoft.com/office/drawing/2014/main" id="{D0C88EE8-6435-4556-8F73-D82CC9CC5011}"/>
              </a:ext>
            </a:extLst>
          </p:cNvPr>
          <p:cNvPicPr>
            <a:picLocks noChangeAspect="1"/>
          </p:cNvPicPr>
          <p:nvPr/>
        </p:nvPicPr>
        <p:blipFill>
          <a:blip r:embed="rId4"/>
          <a:stretch>
            <a:fillRect/>
          </a:stretch>
        </p:blipFill>
        <p:spPr>
          <a:xfrm>
            <a:off x="1865104" y="83918"/>
            <a:ext cx="615291" cy="614308"/>
          </a:xfrm>
          <a:prstGeom prst="rect">
            <a:avLst/>
          </a:prstGeom>
        </p:spPr>
      </p:pic>
      <p:sp>
        <p:nvSpPr>
          <p:cNvPr id="18" name="TextBox 17">
            <a:extLst>
              <a:ext uri="{FF2B5EF4-FFF2-40B4-BE49-F238E27FC236}">
                <a16:creationId xmlns:a16="http://schemas.microsoft.com/office/drawing/2014/main" id="{4E8C43EA-74E5-43C7-A32F-5C89A3863FB4}"/>
              </a:ext>
            </a:extLst>
          </p:cNvPr>
          <p:cNvSpPr txBox="1"/>
          <p:nvPr/>
        </p:nvSpPr>
        <p:spPr>
          <a:xfrm rot="16200000">
            <a:off x="1328626" y="246419"/>
            <a:ext cx="801462" cy="230832"/>
          </a:xfrm>
          <a:prstGeom prst="rect">
            <a:avLst/>
          </a:prstGeom>
          <a:noFill/>
        </p:spPr>
        <p:txBody>
          <a:bodyPr wrap="square" rtlCol="0">
            <a:spAutoFit/>
          </a:bodyPr>
          <a:lstStyle/>
          <a:p>
            <a:pPr algn="ctr"/>
            <a:r>
              <a:rPr lang="en-US" sz="900" dirty="0"/>
              <a:t>Fast detail</a:t>
            </a:r>
            <a:endParaRPr lang="en-GB" sz="900" dirty="0"/>
          </a:p>
        </p:txBody>
      </p:sp>
      <p:pic>
        <p:nvPicPr>
          <p:cNvPr id="19" name="Picture 6" descr="Our new YouTube welcome video - The Model Cloud Magazine">
            <a:extLst>
              <a:ext uri="{FF2B5EF4-FFF2-40B4-BE49-F238E27FC236}">
                <a16:creationId xmlns:a16="http://schemas.microsoft.com/office/drawing/2014/main" id="{D2986A8E-7134-4B21-8695-0430215CEF6B}"/>
              </a:ext>
            </a:extLst>
          </p:cNvPr>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5308" y="391072"/>
            <a:ext cx="360450" cy="36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274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9A95C1-0DC8-4CE5-B92E-2DBC1489456B}"/>
              </a:ext>
            </a:extLst>
          </p:cNvPr>
          <p:cNvSpPr/>
          <p:nvPr/>
        </p:nvSpPr>
        <p:spPr>
          <a:xfrm>
            <a:off x="0" y="1010542"/>
            <a:ext cx="6858000" cy="2035301"/>
          </a:xfrm>
          <a:prstGeom prst="rect">
            <a:avLst/>
          </a:prstGeom>
        </p:spPr>
        <p:txBody>
          <a:bodyPr wrap="square">
            <a:spAutoFit/>
          </a:bodyPr>
          <a:lstStyle/>
          <a:p>
            <a:pPr>
              <a:lnSpc>
                <a:spcPct val="115000"/>
              </a:lnSpc>
              <a:spcAft>
                <a:spcPts val="1000"/>
              </a:spcAft>
            </a:pPr>
            <a:r>
              <a:rPr lang="en-GB" sz="1200" b="1" dirty="0">
                <a:latin typeface="Calibri" panose="020F0502020204030204" pitchFamily="34" charset="0"/>
                <a:ea typeface="Calibri" panose="020F0502020204030204" pitchFamily="34" charset="0"/>
                <a:cs typeface="Times New Roman" panose="02020603050405020304" pitchFamily="18" charset="0"/>
              </a:rPr>
              <a:t>The invasion of Poland</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dirty="0">
                <a:latin typeface="Calibri" panose="020F0502020204030204" pitchFamily="34" charset="0"/>
                <a:ea typeface="Calibri" panose="020F0502020204030204" pitchFamily="34" charset="0"/>
                <a:cs typeface="Times New Roman" panose="02020603050405020304" pitchFamily="18" charset="0"/>
              </a:rPr>
              <a:t>On 1</a:t>
            </a:r>
            <a:r>
              <a:rPr lang="en-GB" sz="1200" baseline="30000" dirty="0">
                <a:latin typeface="Calibri" panose="020F0502020204030204" pitchFamily="34" charset="0"/>
                <a:ea typeface="Calibri" panose="020F0502020204030204" pitchFamily="34" charset="0"/>
                <a:cs typeface="Times New Roman" panose="02020603050405020304" pitchFamily="18" charset="0"/>
              </a:rPr>
              <a:t>st</a:t>
            </a:r>
            <a:r>
              <a:rPr lang="en-GB" sz="1200" dirty="0">
                <a:latin typeface="Calibri" panose="020F0502020204030204" pitchFamily="34" charset="0"/>
                <a:ea typeface="Calibri" panose="020F0502020204030204" pitchFamily="34" charset="0"/>
                <a:cs typeface="Times New Roman" panose="02020603050405020304" pitchFamily="18" charset="0"/>
              </a:rPr>
              <a:t> September, 1939 the German battleship, the Schleswig-Holstein opened fire on the port of Danzig. Although Poland ran it, 90% of the population was German. At the same time, 62 divisions of the German army and 1300 Luftwaffe planes invaded Poland. The Polish air force was caught on the ground and obliterated. </a:t>
            </a:r>
          </a:p>
          <a:p>
            <a:pPr>
              <a:lnSpc>
                <a:spcPct val="115000"/>
              </a:lnSpc>
              <a:spcAft>
                <a:spcPts val="1000"/>
              </a:spcAft>
            </a:pPr>
            <a:r>
              <a:rPr lang="en-GB" sz="1200" dirty="0">
                <a:latin typeface="Calibri" panose="020F0502020204030204" pitchFamily="34" charset="0"/>
                <a:ea typeface="Calibri" panose="020F0502020204030204" pitchFamily="34" charset="0"/>
                <a:cs typeface="Times New Roman" panose="02020603050405020304" pitchFamily="18" charset="0"/>
              </a:rPr>
              <a:t>On 3</a:t>
            </a:r>
            <a:r>
              <a:rPr lang="en-GB" sz="1200" baseline="30000" dirty="0">
                <a:latin typeface="Calibri" panose="020F0502020204030204" pitchFamily="34" charset="0"/>
                <a:ea typeface="Calibri" panose="020F0502020204030204" pitchFamily="34" charset="0"/>
                <a:cs typeface="Times New Roman" panose="02020603050405020304" pitchFamily="18" charset="0"/>
              </a:rPr>
              <a:t>rd</a:t>
            </a:r>
            <a:r>
              <a:rPr lang="en-GB" sz="1200" dirty="0">
                <a:latin typeface="Calibri" panose="020F0502020204030204" pitchFamily="34" charset="0"/>
                <a:ea typeface="Calibri" panose="020F0502020204030204" pitchFamily="34" charset="0"/>
                <a:cs typeface="Times New Roman" panose="02020603050405020304" pitchFamily="18" charset="0"/>
              </a:rPr>
              <a:t> September, 1939 Britain sent an ultimatum to Hitler to withdraw his troops by 11am. When no reply came, Britain declared war on Germany. Poland was overrun by German and Soviet troops within 4 weeks. Hitler was convinced Britain and France would back down. He was wrong and WWII began. </a:t>
            </a:r>
          </a:p>
        </p:txBody>
      </p:sp>
      <p:sp>
        <p:nvSpPr>
          <p:cNvPr id="6" name="TextBox 5">
            <a:extLst>
              <a:ext uri="{FF2B5EF4-FFF2-40B4-BE49-F238E27FC236}">
                <a16:creationId xmlns:a16="http://schemas.microsoft.com/office/drawing/2014/main" id="{FA72A6B5-8E56-4C32-8C47-2C5415CA08C6}"/>
              </a:ext>
            </a:extLst>
          </p:cNvPr>
          <p:cNvSpPr txBox="1"/>
          <p:nvPr/>
        </p:nvSpPr>
        <p:spPr>
          <a:xfrm>
            <a:off x="3428999" y="67906"/>
            <a:ext cx="3413961" cy="646331"/>
          </a:xfrm>
          <a:prstGeom prst="rect">
            <a:avLst/>
          </a:prstGeom>
          <a:noFill/>
        </p:spPr>
        <p:txBody>
          <a:bodyPr wrap="square" rtlCol="0">
            <a:spAutoFit/>
          </a:bodyPr>
          <a:lstStyle/>
          <a:p>
            <a:r>
              <a:rPr lang="en-GB" sz="1200" dirty="0"/>
              <a:t>27) Read the final piece of the puzzle and annotate the cartoon to suggest what it might be trying to say about the state of Europe in 1939.</a:t>
            </a:r>
          </a:p>
        </p:txBody>
      </p:sp>
      <p:grpSp>
        <p:nvGrpSpPr>
          <p:cNvPr id="9" name="Group 8">
            <a:extLst>
              <a:ext uri="{FF2B5EF4-FFF2-40B4-BE49-F238E27FC236}">
                <a16:creationId xmlns:a16="http://schemas.microsoft.com/office/drawing/2014/main" id="{B2FA9604-2D78-4FBB-9526-C96BD23E4F48}"/>
              </a:ext>
            </a:extLst>
          </p:cNvPr>
          <p:cNvGrpSpPr/>
          <p:nvPr/>
        </p:nvGrpSpPr>
        <p:grpSpPr>
          <a:xfrm>
            <a:off x="1885950" y="4953000"/>
            <a:ext cx="3086100" cy="2916807"/>
            <a:chOff x="1885950" y="3943350"/>
            <a:chExt cx="3086100" cy="2916807"/>
          </a:xfrm>
        </p:grpSpPr>
        <p:pic>
          <p:nvPicPr>
            <p:cNvPr id="8" name="Picture 7">
              <a:extLst>
                <a:ext uri="{FF2B5EF4-FFF2-40B4-BE49-F238E27FC236}">
                  <a16:creationId xmlns:a16="http://schemas.microsoft.com/office/drawing/2014/main" id="{BB47ACEA-D7EE-476A-8FFD-5FF2D86F3C5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85950" y="3943350"/>
              <a:ext cx="3086100" cy="2019300"/>
            </a:xfrm>
            <a:prstGeom prst="rect">
              <a:avLst/>
            </a:prstGeom>
            <a:noFill/>
            <a:ln>
              <a:noFill/>
            </a:ln>
          </p:spPr>
        </p:pic>
        <p:sp>
          <p:nvSpPr>
            <p:cNvPr id="7" name="Rectangle 6">
              <a:extLst>
                <a:ext uri="{FF2B5EF4-FFF2-40B4-BE49-F238E27FC236}">
                  <a16:creationId xmlns:a16="http://schemas.microsoft.com/office/drawing/2014/main" id="{692E2995-17DD-41A6-A9F2-425AB67379A4}"/>
                </a:ext>
              </a:extLst>
            </p:cNvPr>
            <p:cNvSpPr/>
            <p:nvPr/>
          </p:nvSpPr>
          <p:spPr>
            <a:xfrm>
              <a:off x="1885950" y="5930800"/>
              <a:ext cx="3086100" cy="929357"/>
            </a:xfrm>
            <a:prstGeom prst="rect">
              <a:avLst/>
            </a:prstGeom>
          </p:spPr>
          <p:txBody>
            <a:bodyPr wrap="square">
              <a:spAutoFit/>
            </a:bodyPr>
            <a:lstStyle/>
            <a:p>
              <a:pPr>
                <a:lnSpc>
                  <a:spcPct val="115000"/>
                </a:lnSpc>
                <a:spcAft>
                  <a:spcPts val="1000"/>
                </a:spcAft>
              </a:pPr>
              <a:r>
                <a:rPr lang="en-GB" sz="1200" dirty="0">
                  <a:latin typeface="Calibri" panose="020F0502020204030204" pitchFamily="34" charset="0"/>
                  <a:ea typeface="Calibri" panose="020F0502020204030204" pitchFamily="34" charset="0"/>
                  <a:cs typeface="Times New Roman" panose="02020603050405020304" pitchFamily="18" charset="0"/>
                </a:rPr>
                <a:t>An American cartoon published on 1 September 1939. A psychopath is someone with a personality disorder, which can lead to dangerous and violent behaviour.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Picture 1">
            <a:extLst>
              <a:ext uri="{FF2B5EF4-FFF2-40B4-BE49-F238E27FC236}">
                <a16:creationId xmlns:a16="http://schemas.microsoft.com/office/drawing/2014/main" id="{8B1DC568-3C4F-4758-A2E4-8568F592B1E5}"/>
              </a:ext>
            </a:extLst>
          </p:cNvPr>
          <p:cNvPicPr>
            <a:picLocks noChangeAspect="1"/>
          </p:cNvPicPr>
          <p:nvPr/>
        </p:nvPicPr>
        <p:blipFill>
          <a:blip r:embed="rId3"/>
          <a:stretch>
            <a:fillRect/>
          </a:stretch>
        </p:blipFill>
        <p:spPr>
          <a:xfrm>
            <a:off x="913105" y="81509"/>
            <a:ext cx="621112" cy="619124"/>
          </a:xfrm>
          <a:prstGeom prst="rect">
            <a:avLst/>
          </a:prstGeom>
        </p:spPr>
      </p:pic>
      <p:sp>
        <p:nvSpPr>
          <p:cNvPr id="11" name="Rectangle 10">
            <a:extLst>
              <a:ext uri="{FF2B5EF4-FFF2-40B4-BE49-F238E27FC236}">
                <a16:creationId xmlns:a16="http://schemas.microsoft.com/office/drawing/2014/main" id="{1DF8143B-8D98-475E-AD3E-D958EFD9CCB9}"/>
              </a:ext>
            </a:extLst>
          </p:cNvPr>
          <p:cNvSpPr/>
          <p:nvPr/>
        </p:nvSpPr>
        <p:spPr>
          <a:xfrm>
            <a:off x="78250" y="45998"/>
            <a:ext cx="3022138" cy="716568"/>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3EB035F3-4EF5-440D-89C1-A134DBB494BD}"/>
              </a:ext>
            </a:extLst>
          </p:cNvPr>
          <p:cNvSpPr txBox="1"/>
          <p:nvPr/>
        </p:nvSpPr>
        <p:spPr>
          <a:xfrm rot="16200000">
            <a:off x="393362" y="275656"/>
            <a:ext cx="801462" cy="230832"/>
          </a:xfrm>
          <a:prstGeom prst="rect">
            <a:avLst/>
          </a:prstGeom>
          <a:noFill/>
        </p:spPr>
        <p:txBody>
          <a:bodyPr wrap="square" rtlCol="0">
            <a:spAutoFit/>
          </a:bodyPr>
          <a:lstStyle/>
          <a:p>
            <a:pPr algn="ctr"/>
            <a:r>
              <a:rPr lang="en-US" sz="900" dirty="0"/>
              <a:t>Declaration</a:t>
            </a:r>
            <a:endParaRPr lang="en-GB" sz="900" dirty="0"/>
          </a:p>
        </p:txBody>
      </p:sp>
      <p:pic>
        <p:nvPicPr>
          <p:cNvPr id="16" name="Picture 6" descr="Our new YouTube welcome video - The Model Cloud Magazine">
            <a:extLst>
              <a:ext uri="{FF2B5EF4-FFF2-40B4-BE49-F238E27FC236}">
                <a16:creationId xmlns:a16="http://schemas.microsoft.com/office/drawing/2014/main" id="{24EF9478-0BF6-46B2-A464-3AB287C6E66C}"/>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3247" y="210846"/>
            <a:ext cx="360450" cy="3604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DCD137A-2D72-4E07-A373-937136E25873}"/>
              </a:ext>
            </a:extLst>
          </p:cNvPr>
          <p:cNvPicPr>
            <a:picLocks noChangeAspect="1"/>
          </p:cNvPicPr>
          <p:nvPr/>
        </p:nvPicPr>
        <p:blipFill>
          <a:blip r:embed="rId5"/>
          <a:stretch>
            <a:fillRect/>
          </a:stretch>
        </p:blipFill>
        <p:spPr>
          <a:xfrm>
            <a:off x="1721580" y="81509"/>
            <a:ext cx="621112" cy="630756"/>
          </a:xfrm>
          <a:prstGeom prst="rect">
            <a:avLst/>
          </a:prstGeom>
        </p:spPr>
      </p:pic>
      <p:sp>
        <p:nvSpPr>
          <p:cNvPr id="17" name="TextBox 16">
            <a:extLst>
              <a:ext uri="{FF2B5EF4-FFF2-40B4-BE49-F238E27FC236}">
                <a16:creationId xmlns:a16="http://schemas.microsoft.com/office/drawing/2014/main" id="{EF98AD7A-3EDC-440D-BD27-9BE1B54D6D53}"/>
              </a:ext>
            </a:extLst>
          </p:cNvPr>
          <p:cNvSpPr txBox="1"/>
          <p:nvPr/>
        </p:nvSpPr>
        <p:spPr>
          <a:xfrm rot="16200000">
            <a:off x="1224622" y="285315"/>
            <a:ext cx="801462" cy="230832"/>
          </a:xfrm>
          <a:prstGeom prst="rect">
            <a:avLst/>
          </a:prstGeom>
          <a:noFill/>
        </p:spPr>
        <p:txBody>
          <a:bodyPr wrap="square" rtlCol="0">
            <a:spAutoFit/>
          </a:bodyPr>
          <a:lstStyle/>
          <a:p>
            <a:pPr algn="ctr"/>
            <a:r>
              <a:rPr lang="en-US" sz="900" dirty="0"/>
              <a:t>Topic test</a:t>
            </a:r>
            <a:endParaRPr lang="en-GB" sz="900" dirty="0"/>
          </a:p>
        </p:txBody>
      </p:sp>
    </p:spTree>
    <p:extLst>
      <p:ext uri="{BB962C8B-B14F-4D97-AF65-F5344CB8AC3E}">
        <p14:creationId xmlns:p14="http://schemas.microsoft.com/office/powerpoint/2010/main" val="2510316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1D2EC3-B6DE-426A-B341-1D6C2B163CC7}"/>
              </a:ext>
            </a:extLst>
          </p:cNvPr>
          <p:cNvSpPr/>
          <p:nvPr/>
        </p:nvSpPr>
        <p:spPr>
          <a:xfrm>
            <a:off x="0" y="0"/>
            <a:ext cx="6858000" cy="461665"/>
          </a:xfrm>
          <a:prstGeom prst="rect">
            <a:avLst/>
          </a:prstGeom>
        </p:spPr>
        <p:txBody>
          <a:bodyPr wrap="square">
            <a:spAutoFit/>
          </a:bodyPr>
          <a:lstStyle/>
          <a:p>
            <a:r>
              <a:rPr lang="en-GB" sz="1200" dirty="0"/>
              <a:t>28) Go over your work to enable you to complete the exam question planning in good detail. You may also want to use the diagrams on the next couple of pages to help you. </a:t>
            </a:r>
          </a:p>
        </p:txBody>
      </p:sp>
      <p:pic>
        <p:nvPicPr>
          <p:cNvPr id="6" name="Picture 5">
            <a:extLst>
              <a:ext uri="{FF2B5EF4-FFF2-40B4-BE49-F238E27FC236}">
                <a16:creationId xmlns:a16="http://schemas.microsoft.com/office/drawing/2014/main" id="{11BEBF5E-3BAA-4461-8940-BBB857559C87}"/>
              </a:ext>
            </a:extLst>
          </p:cNvPr>
          <p:cNvPicPr>
            <a:picLocks noChangeAspect="1"/>
          </p:cNvPicPr>
          <p:nvPr/>
        </p:nvPicPr>
        <p:blipFill rotWithShape="1">
          <a:blip r:embed="rId2"/>
          <a:srcRect l="39406" t="29687" r="18109" b="20783"/>
          <a:stretch/>
        </p:blipFill>
        <p:spPr>
          <a:xfrm rot="16200000">
            <a:off x="-1170014" y="1631676"/>
            <a:ext cx="9198029" cy="6857999"/>
          </a:xfrm>
          <a:prstGeom prst="rect">
            <a:avLst/>
          </a:prstGeom>
        </p:spPr>
      </p:pic>
      <p:sp>
        <p:nvSpPr>
          <p:cNvPr id="8" name="TextBox 7">
            <a:extLst>
              <a:ext uri="{FF2B5EF4-FFF2-40B4-BE49-F238E27FC236}">
                <a16:creationId xmlns:a16="http://schemas.microsoft.com/office/drawing/2014/main" id="{774656AD-09F4-4D90-A0DE-85B53B730E45}"/>
              </a:ext>
            </a:extLst>
          </p:cNvPr>
          <p:cNvSpPr txBox="1"/>
          <p:nvPr/>
        </p:nvSpPr>
        <p:spPr>
          <a:xfrm rot="10800000">
            <a:off x="-1" y="9428856"/>
            <a:ext cx="6857999" cy="477143"/>
          </a:xfrm>
          <a:prstGeom prst="rect">
            <a:avLst/>
          </a:prstGeom>
          <a:solidFill>
            <a:schemeClr val="bg1"/>
          </a:solidFill>
        </p:spPr>
        <p:txBody>
          <a:bodyPr wrap="square" rtlCol="0">
            <a:spAutoFit/>
          </a:bodyPr>
          <a:lstStyle/>
          <a:p>
            <a:r>
              <a:rPr lang="en-GB" sz="1200" dirty="0"/>
              <a:t>‘The Nazi-Soviet pact was the main reason for the outbreak of the Second World War in 1939.’ How far do you agree with this statement? Explain your answer. (16 +4) </a:t>
            </a:r>
          </a:p>
        </p:txBody>
      </p:sp>
    </p:spTree>
    <p:extLst>
      <p:ext uri="{BB962C8B-B14F-4D97-AF65-F5344CB8AC3E}">
        <p14:creationId xmlns:p14="http://schemas.microsoft.com/office/powerpoint/2010/main" val="2511033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4A43D6-AF2A-4A64-A56B-A2D85B44EE3D}"/>
              </a:ext>
            </a:extLst>
          </p:cNvPr>
          <p:cNvPicPr>
            <a:picLocks noChangeAspect="1"/>
          </p:cNvPicPr>
          <p:nvPr/>
        </p:nvPicPr>
        <p:blipFill rotWithShape="1">
          <a:blip r:embed="rId2"/>
          <a:srcRect l="35179" t="24443" r="20308" b="15387"/>
          <a:stretch/>
        </p:blipFill>
        <p:spPr>
          <a:xfrm rot="16200000">
            <a:off x="-1080655" y="1625963"/>
            <a:ext cx="9019309" cy="6858000"/>
          </a:xfrm>
          <a:prstGeom prst="rect">
            <a:avLst/>
          </a:prstGeom>
        </p:spPr>
      </p:pic>
    </p:spTree>
    <p:extLst>
      <p:ext uri="{BB962C8B-B14F-4D97-AF65-F5344CB8AC3E}">
        <p14:creationId xmlns:p14="http://schemas.microsoft.com/office/powerpoint/2010/main" val="630352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777F40-7A84-40B0-A7E2-66E272754974}"/>
              </a:ext>
            </a:extLst>
          </p:cNvPr>
          <p:cNvPicPr>
            <a:picLocks noChangeAspect="1"/>
          </p:cNvPicPr>
          <p:nvPr/>
        </p:nvPicPr>
        <p:blipFill rotWithShape="1">
          <a:blip r:embed="rId2"/>
          <a:srcRect l="34035" t="17667" r="37132" b="6232"/>
          <a:stretch/>
        </p:blipFill>
        <p:spPr>
          <a:xfrm>
            <a:off x="120316" y="0"/>
            <a:ext cx="6617368" cy="9824458"/>
          </a:xfrm>
          <a:prstGeom prst="rect">
            <a:avLst/>
          </a:prstGeom>
        </p:spPr>
      </p:pic>
    </p:spTree>
    <p:extLst>
      <p:ext uri="{BB962C8B-B14F-4D97-AF65-F5344CB8AC3E}">
        <p14:creationId xmlns:p14="http://schemas.microsoft.com/office/powerpoint/2010/main" val="123670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B532E-1D80-4ED8-8C0E-9F2B38A30AC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114C317-3F30-4332-A0BE-2726B12E8991}"/>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E50AE03C-9A1D-4518-B294-ED68659EAB87}"/>
              </a:ext>
            </a:extLst>
          </p:cNvPr>
          <p:cNvPicPr>
            <a:picLocks noChangeAspect="1"/>
          </p:cNvPicPr>
          <p:nvPr/>
        </p:nvPicPr>
        <p:blipFill rotWithShape="1">
          <a:blip r:embed="rId2"/>
          <a:srcRect l="21754" t="26088" r="33158" b="15276"/>
          <a:stretch/>
        </p:blipFill>
        <p:spPr>
          <a:xfrm rot="16200000">
            <a:off x="-1258515" y="1709720"/>
            <a:ext cx="9375031" cy="6857999"/>
          </a:xfrm>
          <a:prstGeom prst="rect">
            <a:avLst/>
          </a:prstGeom>
        </p:spPr>
      </p:pic>
    </p:spTree>
    <p:extLst>
      <p:ext uri="{BB962C8B-B14F-4D97-AF65-F5344CB8AC3E}">
        <p14:creationId xmlns:p14="http://schemas.microsoft.com/office/powerpoint/2010/main" val="2207774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CBB00DF-07D1-483B-ADE9-04B5D959221A}"/>
              </a:ext>
            </a:extLst>
          </p:cNvPr>
          <p:cNvGraphicFramePr>
            <a:graphicFrameLocks noGrp="1"/>
          </p:cNvGraphicFramePr>
          <p:nvPr>
            <p:extLst>
              <p:ext uri="{D42A27DB-BD31-4B8C-83A1-F6EECF244321}">
                <p14:modId xmlns:p14="http://schemas.microsoft.com/office/powerpoint/2010/main" val="3372442202"/>
              </p:ext>
            </p:extLst>
          </p:nvPr>
        </p:nvGraphicFramePr>
        <p:xfrm>
          <a:off x="205222" y="1313597"/>
          <a:ext cx="6447555" cy="6060440"/>
        </p:xfrm>
        <a:graphic>
          <a:graphicData uri="http://schemas.openxmlformats.org/drawingml/2006/table">
            <a:tbl>
              <a:tblPr firstRow="1" bandRow="1">
                <a:tableStyleId>{5C22544A-7EE6-4342-B048-85BDC9FD1C3A}</a:tableStyleId>
              </a:tblPr>
              <a:tblGrid>
                <a:gridCol w="932554">
                  <a:extLst>
                    <a:ext uri="{9D8B030D-6E8A-4147-A177-3AD203B41FA5}">
                      <a16:colId xmlns:a16="http://schemas.microsoft.com/office/drawing/2014/main" val="3446223307"/>
                    </a:ext>
                  </a:extLst>
                </a:gridCol>
                <a:gridCol w="3570017">
                  <a:extLst>
                    <a:ext uri="{9D8B030D-6E8A-4147-A177-3AD203B41FA5}">
                      <a16:colId xmlns:a16="http://schemas.microsoft.com/office/drawing/2014/main" val="560355248"/>
                    </a:ext>
                  </a:extLst>
                </a:gridCol>
                <a:gridCol w="655092">
                  <a:extLst>
                    <a:ext uri="{9D8B030D-6E8A-4147-A177-3AD203B41FA5}">
                      <a16:colId xmlns:a16="http://schemas.microsoft.com/office/drawing/2014/main" val="3444284975"/>
                    </a:ext>
                  </a:extLst>
                </a:gridCol>
                <a:gridCol w="661917">
                  <a:extLst>
                    <a:ext uri="{9D8B030D-6E8A-4147-A177-3AD203B41FA5}">
                      <a16:colId xmlns:a16="http://schemas.microsoft.com/office/drawing/2014/main" val="2436626484"/>
                    </a:ext>
                  </a:extLst>
                </a:gridCol>
                <a:gridCol w="627975">
                  <a:extLst>
                    <a:ext uri="{9D8B030D-6E8A-4147-A177-3AD203B41FA5}">
                      <a16:colId xmlns:a16="http://schemas.microsoft.com/office/drawing/2014/main" val="4043702950"/>
                    </a:ext>
                  </a:extLst>
                </a:gridCol>
              </a:tblGrid>
              <a:tr h="370840">
                <a:tc>
                  <a:txBody>
                    <a:bodyPr/>
                    <a:lstStyle/>
                    <a:p>
                      <a:r>
                        <a:rPr lang="en-GB" sz="1200" dirty="0">
                          <a:solidFill>
                            <a:schemeClr val="tx1"/>
                          </a:solidFill>
                        </a:rPr>
                        <a:t>Topic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I can explain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Amber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Green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9831939"/>
                  </a:ext>
                </a:extLst>
              </a:tr>
              <a:tr h="370840">
                <a:tc rowSpan="15">
                  <a:txBody>
                    <a:bodyPr/>
                    <a:lstStyle/>
                    <a:p>
                      <a:pPr algn="ctr" fontAlgn="base"/>
                      <a:r>
                        <a:rPr lang="en-US" sz="1350" b="0" i="0" kern="1200" dirty="0">
                          <a:solidFill>
                            <a:schemeClr val="dk1"/>
                          </a:solidFill>
                          <a:effectLst/>
                          <a:latin typeface="+mn-lt"/>
                          <a:ea typeface="+mn-ea"/>
                          <a:cs typeface="+mn-cs"/>
                        </a:rPr>
                        <a:t>The origins and outbreak of the Second World War</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effectLst/>
                          <a:latin typeface="+mn-lt"/>
                          <a:ea typeface="+mn-ea"/>
                          <a:cs typeface="+mn-cs"/>
                        </a:rPr>
                        <a:t>Hitler’s aims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0968318"/>
                  </a:ext>
                </a:extLst>
              </a:tr>
              <a:tr h="370840">
                <a:tc vMerge="1">
                  <a:txBody>
                    <a:bodyPr/>
                    <a:lstStyle/>
                    <a:p>
                      <a:endParaRPr lang="en-GB" sz="12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How did other countries react to Hitler’s foreign policies?</a:t>
                      </a:r>
                      <a:endParaRPr lang="en-GB"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1165604"/>
                  </a:ext>
                </a:extLst>
              </a:tr>
              <a:tr h="370840">
                <a:tc vMerge="1">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How did Hitler rearm Germany?</a:t>
                      </a:r>
                      <a:endParaRPr lang="en-GB"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6028419"/>
                  </a:ext>
                </a:extLst>
              </a:tr>
              <a:tr h="370840">
                <a:tc vMerge="1">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What was the road to war (timeline of events)?</a:t>
                      </a:r>
                      <a:endParaRPr lang="en-GB"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5602526"/>
                  </a:ext>
                </a:extLst>
              </a:tr>
              <a:tr h="370840">
                <a:tc vMerge="1">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How was the Rhineland remilitarised?</a:t>
                      </a:r>
                      <a:endParaRPr lang="en-GB"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5759965"/>
                  </a:ext>
                </a:extLst>
              </a:tr>
              <a:tr h="370840">
                <a:tc vMerge="1">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Which countries supported Hitler?</a:t>
                      </a:r>
                      <a:endParaRPr lang="en-GB"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872303"/>
                  </a:ext>
                </a:extLst>
              </a:tr>
              <a:tr h="370840">
                <a:tc vMerge="1">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rPr>
                        <a:t>How did Hitler achieve the Anschluss with Austria?</a:t>
                      </a:r>
                      <a:endParaRPr lang="en-GB"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4956336"/>
                  </a:ext>
                </a:extLst>
              </a:tr>
              <a:tr h="370840">
                <a:tc vMerge="1">
                  <a:txBody>
                    <a:bodyPr/>
                    <a:lstStyle/>
                    <a:p>
                      <a:pPr fontAlgn="base"/>
                      <a:endParaRPr lang="en-US" sz="1350" b="0" i="0" kern="1200" dirty="0">
                        <a:solidFill>
                          <a:schemeClr val="dk1"/>
                        </a:solidFill>
                        <a:effectLst/>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50" dirty="0">
                          <a:effectLst/>
                        </a:rPr>
                        <a:t>What was the Sudeten Crisis?</a:t>
                      </a:r>
                      <a:endParaRPr lang="en-GB"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1651692"/>
                  </a:ext>
                </a:extLst>
              </a:tr>
              <a:tr h="370840">
                <a:tc vMerge="1">
                  <a:txBody>
                    <a:bodyPr/>
                    <a:lstStyle/>
                    <a:p>
                      <a:pPr fontAlgn="base"/>
                      <a:endParaRPr lang="en-US" sz="1350" b="0" i="0" kern="1200" dirty="0">
                        <a:solidFill>
                          <a:schemeClr val="dk1"/>
                        </a:solidFill>
                        <a:effectLst/>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50" dirty="0">
                          <a:effectLst/>
                        </a:rPr>
                        <a:t>Why was Chamberlain so hopeful of peace in our time?</a:t>
                      </a:r>
                      <a:endParaRPr lang="en-GB"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294927"/>
                  </a:ext>
                </a:extLst>
              </a:tr>
              <a:tr h="370840">
                <a:tc vMerge="1">
                  <a:txBody>
                    <a:bodyPr/>
                    <a:lstStyle/>
                    <a:p>
                      <a:pPr fontAlgn="base"/>
                      <a:endParaRPr lang="en-US" sz="1350" b="0" i="0" kern="1200" dirty="0">
                        <a:solidFill>
                          <a:schemeClr val="dk1"/>
                        </a:solidFill>
                        <a:effectLst/>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50" dirty="0">
                          <a:effectLst/>
                        </a:rPr>
                        <a:t>How did Britain and France react to Hitler’s actions?</a:t>
                      </a:r>
                      <a:endParaRPr lang="en-GB"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956036"/>
                  </a:ext>
                </a:extLst>
              </a:tr>
              <a:tr h="370840">
                <a:tc vMerge="1">
                  <a:txBody>
                    <a:bodyPr/>
                    <a:lstStyle/>
                    <a:p>
                      <a:pPr fontAlgn="base"/>
                      <a:endParaRPr lang="en-US" sz="1350" b="0" i="0" kern="1200" dirty="0">
                        <a:solidFill>
                          <a:schemeClr val="dk1"/>
                        </a:solidFill>
                        <a:effectLst/>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50" dirty="0">
                          <a:effectLst/>
                        </a:rPr>
                        <a:t>Was appeasement a good idea?</a:t>
                      </a:r>
                      <a:endParaRPr lang="en-GB"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4331173"/>
                  </a:ext>
                </a:extLst>
              </a:tr>
              <a:tr h="370840">
                <a:tc vMerge="1">
                  <a:txBody>
                    <a:bodyPr/>
                    <a:lstStyle/>
                    <a:p>
                      <a:pPr fontAlgn="base"/>
                      <a:endParaRPr lang="en-US" sz="1350" b="0" i="0" kern="1200" dirty="0">
                        <a:solidFill>
                          <a:schemeClr val="dk1"/>
                        </a:solidFill>
                        <a:effectLst/>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50" dirty="0">
                          <a:effectLst/>
                        </a:rPr>
                        <a:t>Why was appeasement a bad idea and where can we see it in action?</a:t>
                      </a:r>
                      <a:endParaRPr lang="en-GB"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8510452"/>
                  </a:ext>
                </a:extLst>
              </a:tr>
              <a:tr h="370840">
                <a:tc vMerge="1">
                  <a:txBody>
                    <a:bodyPr/>
                    <a:lstStyle/>
                    <a:p>
                      <a:pPr algn="ctr" fontAlgn="base"/>
                      <a:endParaRPr lang="en-US" sz="1350" b="0" i="0" kern="1200" dirty="0">
                        <a:solidFill>
                          <a:schemeClr val="dk1"/>
                        </a:solidFill>
                        <a:effectLst/>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effectLst/>
                          <a:latin typeface="Times New Roman" panose="02020603050405020304" pitchFamily="18" charset="0"/>
                          <a:ea typeface="Times New Roman" panose="02020603050405020304" pitchFamily="18" charset="0"/>
                          <a:cs typeface="Times New Roman" panose="02020603050405020304" pitchFamily="18" charset="0"/>
                        </a:rPr>
                        <a:t>The Nazi Soviet 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7639029"/>
                  </a:ext>
                </a:extLst>
              </a:tr>
              <a:tr h="370840">
                <a:tc vMerge="1">
                  <a:txBody>
                    <a:bodyPr/>
                    <a:lstStyle/>
                    <a:p>
                      <a:pPr algn="ctr" fontAlgn="base"/>
                      <a:endParaRPr lang="en-US" sz="1350" b="0" i="0" kern="1200" dirty="0">
                        <a:solidFill>
                          <a:schemeClr val="dk1"/>
                        </a:solidFill>
                        <a:effectLst/>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effectLst/>
                          <a:latin typeface="Times New Roman" panose="02020603050405020304" pitchFamily="18" charset="0"/>
                          <a:ea typeface="Times New Roman" panose="02020603050405020304" pitchFamily="18" charset="0"/>
                          <a:cs typeface="Times New Roman" panose="02020603050405020304" pitchFamily="18" charset="0"/>
                        </a:rPr>
                        <a:t>The consequences of the Nazi Soviet 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3486259"/>
                  </a:ext>
                </a:extLst>
              </a:tr>
              <a:tr h="370840">
                <a:tc vMerge="1">
                  <a:txBody>
                    <a:bodyPr/>
                    <a:lstStyle/>
                    <a:p>
                      <a:pPr algn="ctr" fontAlgn="base"/>
                      <a:endParaRPr lang="en-US" sz="1350" b="0" i="0" kern="1200" dirty="0">
                        <a:solidFill>
                          <a:schemeClr val="dk1"/>
                        </a:solidFill>
                        <a:effectLst/>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effectLst/>
                          <a:latin typeface="Times New Roman" panose="02020603050405020304" pitchFamily="18" charset="0"/>
                          <a:ea typeface="Times New Roman" panose="02020603050405020304" pitchFamily="18" charset="0"/>
                          <a:cs typeface="Times New Roman" panose="02020603050405020304" pitchFamily="18" charset="0"/>
                        </a:rPr>
                        <a:t>Why did the Second World War break out?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9023070"/>
                  </a:ext>
                </a:extLst>
              </a:tr>
            </a:tbl>
          </a:graphicData>
        </a:graphic>
      </p:graphicFrame>
      <p:sp>
        <p:nvSpPr>
          <p:cNvPr id="11" name="TextBox 10">
            <a:extLst>
              <a:ext uri="{FF2B5EF4-FFF2-40B4-BE49-F238E27FC236}">
                <a16:creationId xmlns:a16="http://schemas.microsoft.com/office/drawing/2014/main" id="{1302E965-4936-4499-983E-8F0E80822A27}"/>
              </a:ext>
            </a:extLst>
          </p:cNvPr>
          <p:cNvSpPr txBox="1"/>
          <p:nvPr/>
        </p:nvSpPr>
        <p:spPr>
          <a:xfrm>
            <a:off x="205222" y="529389"/>
            <a:ext cx="4555958" cy="307777"/>
          </a:xfrm>
          <a:prstGeom prst="rect">
            <a:avLst/>
          </a:prstGeom>
          <a:noFill/>
        </p:spPr>
        <p:txBody>
          <a:bodyPr wrap="square" rtlCol="0">
            <a:spAutoFit/>
          </a:bodyPr>
          <a:lstStyle/>
          <a:p>
            <a:r>
              <a:rPr lang="en-GB" sz="1400" b="1" u="sng" dirty="0"/>
              <a:t>Knowledge check list</a:t>
            </a:r>
          </a:p>
        </p:txBody>
      </p:sp>
    </p:spTree>
    <p:extLst>
      <p:ext uri="{BB962C8B-B14F-4D97-AF65-F5344CB8AC3E}">
        <p14:creationId xmlns:p14="http://schemas.microsoft.com/office/powerpoint/2010/main" val="3330817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B6C7-167E-4BE3-8C61-19033506B10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F893D92-9C88-4E36-8FBE-A0297893FCAD}"/>
              </a:ext>
            </a:extLst>
          </p:cNvPr>
          <p:cNvSpPr>
            <a:spLocks noGrp="1"/>
          </p:cNvSpPr>
          <p:nvPr>
            <p:ph idx="1"/>
          </p:nvPr>
        </p:nvSpPr>
        <p:spPr/>
        <p:txBody>
          <a:bodyPr/>
          <a:lstStyle/>
          <a:p>
            <a:endParaRPr lang="en-GB"/>
          </a:p>
        </p:txBody>
      </p:sp>
      <p:pic>
        <p:nvPicPr>
          <p:cNvPr id="17" name="Picture 16">
            <a:extLst>
              <a:ext uri="{FF2B5EF4-FFF2-40B4-BE49-F238E27FC236}">
                <a16:creationId xmlns:a16="http://schemas.microsoft.com/office/drawing/2014/main" id="{50FEDF82-061D-4305-B939-D400F3B66966}"/>
              </a:ext>
            </a:extLst>
          </p:cNvPr>
          <p:cNvPicPr>
            <a:picLocks noChangeAspect="1"/>
          </p:cNvPicPr>
          <p:nvPr/>
        </p:nvPicPr>
        <p:blipFill rotWithShape="1">
          <a:blip r:embed="rId2"/>
          <a:srcRect l="21891" t="25794" r="33234" b="16008"/>
          <a:stretch/>
        </p:blipFill>
        <p:spPr>
          <a:xfrm rot="16200000">
            <a:off x="-1267084" y="1536031"/>
            <a:ext cx="9368105" cy="6833937"/>
          </a:xfrm>
          <a:prstGeom prst="rect">
            <a:avLst/>
          </a:prstGeom>
        </p:spPr>
      </p:pic>
    </p:spTree>
    <p:extLst>
      <p:ext uri="{BB962C8B-B14F-4D97-AF65-F5344CB8AC3E}">
        <p14:creationId xmlns:p14="http://schemas.microsoft.com/office/powerpoint/2010/main" val="2313097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8B18-31E4-4C0C-8E6C-40EA1A0F682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D4766FB-744B-4F71-A30D-5C025C4B99B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DD5B3C4-A1EE-4D02-B7D5-48E8A9256407}"/>
              </a:ext>
            </a:extLst>
          </p:cNvPr>
          <p:cNvPicPr>
            <a:picLocks noChangeAspect="1"/>
          </p:cNvPicPr>
          <p:nvPr/>
        </p:nvPicPr>
        <p:blipFill rotWithShape="1">
          <a:blip r:embed="rId2"/>
          <a:srcRect l="21579" t="26088" r="33333" b="15900"/>
          <a:stretch/>
        </p:blipFill>
        <p:spPr>
          <a:xfrm rot="16200000">
            <a:off x="-1308919" y="1711978"/>
            <a:ext cx="9475838" cy="6858000"/>
          </a:xfrm>
          <a:prstGeom prst="rect">
            <a:avLst/>
          </a:prstGeom>
        </p:spPr>
      </p:pic>
    </p:spTree>
    <p:extLst>
      <p:ext uri="{BB962C8B-B14F-4D97-AF65-F5344CB8AC3E}">
        <p14:creationId xmlns:p14="http://schemas.microsoft.com/office/powerpoint/2010/main" val="539090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8B18-31E4-4C0C-8E6C-40EA1A0F682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D4766FB-744B-4F71-A30D-5C025C4B99B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955CDB6-54BD-4C5A-A84E-05732828DCDA}"/>
              </a:ext>
            </a:extLst>
          </p:cNvPr>
          <p:cNvPicPr>
            <a:picLocks noChangeAspect="1"/>
          </p:cNvPicPr>
          <p:nvPr/>
        </p:nvPicPr>
        <p:blipFill rotWithShape="1">
          <a:blip r:embed="rId2"/>
          <a:srcRect l="22161" t="25902" r="33241" b="16229"/>
          <a:stretch/>
        </p:blipFill>
        <p:spPr>
          <a:xfrm rot="16200000">
            <a:off x="-1268922" y="1552929"/>
            <a:ext cx="9395846" cy="6857999"/>
          </a:xfrm>
          <a:prstGeom prst="rect">
            <a:avLst/>
          </a:prstGeom>
        </p:spPr>
      </p:pic>
    </p:spTree>
    <p:extLst>
      <p:ext uri="{BB962C8B-B14F-4D97-AF65-F5344CB8AC3E}">
        <p14:creationId xmlns:p14="http://schemas.microsoft.com/office/powerpoint/2010/main" val="8529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8B18-31E4-4C0C-8E6C-40EA1A0F682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D4766FB-744B-4F71-A30D-5C025C4B99B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C049190-3393-4CD6-AD1D-68D181802BDB}"/>
              </a:ext>
            </a:extLst>
          </p:cNvPr>
          <p:cNvPicPr>
            <a:picLocks noChangeAspect="1"/>
          </p:cNvPicPr>
          <p:nvPr/>
        </p:nvPicPr>
        <p:blipFill rotWithShape="1">
          <a:blip r:embed="rId2"/>
          <a:srcRect l="21783" t="25601" r="33241" b="16308"/>
          <a:stretch/>
        </p:blipFill>
        <p:spPr>
          <a:xfrm rot="16200000">
            <a:off x="-1290802" y="1524001"/>
            <a:ext cx="9439603" cy="6858000"/>
          </a:xfrm>
          <a:prstGeom prst="rect">
            <a:avLst/>
          </a:prstGeom>
        </p:spPr>
      </p:pic>
    </p:spTree>
    <p:extLst>
      <p:ext uri="{BB962C8B-B14F-4D97-AF65-F5344CB8AC3E}">
        <p14:creationId xmlns:p14="http://schemas.microsoft.com/office/powerpoint/2010/main" val="10832591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8B18-31E4-4C0C-8E6C-40EA1A0F682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D4766FB-744B-4F71-A30D-5C025C4B99B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2862B0C-F8A5-4066-9ED5-2DEDA3A66371}"/>
              </a:ext>
            </a:extLst>
          </p:cNvPr>
          <p:cNvPicPr>
            <a:picLocks noChangeAspect="1"/>
          </p:cNvPicPr>
          <p:nvPr/>
        </p:nvPicPr>
        <p:blipFill rotWithShape="1">
          <a:blip r:embed="rId2"/>
          <a:srcRect l="21890" t="26149" r="33135" b="15830"/>
          <a:stretch/>
        </p:blipFill>
        <p:spPr>
          <a:xfrm rot="16200000">
            <a:off x="-1296327" y="1679880"/>
            <a:ext cx="9450656" cy="6857999"/>
          </a:xfrm>
          <a:prstGeom prst="rect">
            <a:avLst/>
          </a:prstGeom>
        </p:spPr>
      </p:pic>
    </p:spTree>
    <p:extLst>
      <p:ext uri="{BB962C8B-B14F-4D97-AF65-F5344CB8AC3E}">
        <p14:creationId xmlns:p14="http://schemas.microsoft.com/office/powerpoint/2010/main" val="4137827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8B18-31E4-4C0C-8E6C-40EA1A0F682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D4766FB-744B-4F71-A30D-5C025C4B99B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59F3D37-DF7C-4C60-9440-740E69011172}"/>
              </a:ext>
            </a:extLst>
          </p:cNvPr>
          <p:cNvPicPr>
            <a:picLocks noChangeAspect="1"/>
          </p:cNvPicPr>
          <p:nvPr/>
        </p:nvPicPr>
        <p:blipFill rotWithShape="1">
          <a:blip r:embed="rId2"/>
          <a:srcRect l="22297" t="25981" r="33221" b="16453"/>
          <a:stretch/>
        </p:blipFill>
        <p:spPr>
          <a:xfrm rot="16200000">
            <a:off x="-1281427" y="1524001"/>
            <a:ext cx="9420853" cy="6858000"/>
          </a:xfrm>
          <a:prstGeom prst="rect">
            <a:avLst/>
          </a:prstGeom>
        </p:spPr>
      </p:pic>
    </p:spTree>
    <p:extLst>
      <p:ext uri="{BB962C8B-B14F-4D97-AF65-F5344CB8AC3E}">
        <p14:creationId xmlns:p14="http://schemas.microsoft.com/office/powerpoint/2010/main" val="2504762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012C-CB4F-4EB5-A1DC-064DCE6CCAD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62201D5-AF7F-4C0B-9019-8CF813D7FFA1}"/>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1F8F4C5-6A1C-4896-ACD8-B6DED882A6EC}"/>
              </a:ext>
            </a:extLst>
          </p:cNvPr>
          <p:cNvPicPr>
            <a:picLocks noChangeAspect="1"/>
          </p:cNvPicPr>
          <p:nvPr/>
        </p:nvPicPr>
        <p:blipFill rotWithShape="1">
          <a:blip r:embed="rId2"/>
          <a:srcRect l="32281" t="24737" r="16959" b="10805"/>
          <a:stretch/>
        </p:blipFill>
        <p:spPr>
          <a:xfrm rot="16200000">
            <a:off x="-1371599" y="1524001"/>
            <a:ext cx="9601199" cy="6858000"/>
          </a:xfrm>
          <a:prstGeom prst="rect">
            <a:avLst/>
          </a:prstGeom>
        </p:spPr>
      </p:pic>
    </p:spTree>
    <p:extLst>
      <p:ext uri="{BB962C8B-B14F-4D97-AF65-F5344CB8AC3E}">
        <p14:creationId xmlns:p14="http://schemas.microsoft.com/office/powerpoint/2010/main" val="3849582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4">
            <a:extLst>
              <a:ext uri="{FF2B5EF4-FFF2-40B4-BE49-F238E27FC236}">
                <a16:creationId xmlns:a16="http://schemas.microsoft.com/office/drawing/2014/main" id="{42617874-178A-4C06-BE1D-B9EB7465CA35}"/>
              </a:ext>
            </a:extLst>
          </p:cNvPr>
          <p:cNvSpPr/>
          <p:nvPr/>
        </p:nvSpPr>
        <p:spPr>
          <a:xfrm>
            <a:off x="162426" y="1022411"/>
            <a:ext cx="6533148" cy="8606589"/>
          </a:xfrm>
          <a:prstGeom prst="rect">
            <a:avLst/>
          </a:prstGeom>
          <a:blipFill>
            <a:blip r:embed="rId2" cstate="print"/>
            <a:stretch>
              <a:fillRect/>
            </a:stretch>
          </a:blipFill>
        </p:spPr>
        <p:txBody>
          <a:bodyPr wrap="square" lIns="0" tIns="0" rIns="0" bIns="0" rtlCol="0"/>
          <a:lstStyle/>
          <a:p>
            <a:endParaRPr/>
          </a:p>
        </p:txBody>
      </p:sp>
      <p:sp>
        <p:nvSpPr>
          <p:cNvPr id="18" name="TextBox 17">
            <a:extLst>
              <a:ext uri="{FF2B5EF4-FFF2-40B4-BE49-F238E27FC236}">
                <a16:creationId xmlns:a16="http://schemas.microsoft.com/office/drawing/2014/main" id="{7F43299C-C625-4252-9C8A-6680902592C4}"/>
              </a:ext>
            </a:extLst>
          </p:cNvPr>
          <p:cNvSpPr txBox="1"/>
          <p:nvPr/>
        </p:nvSpPr>
        <p:spPr>
          <a:xfrm>
            <a:off x="2782174" y="276725"/>
            <a:ext cx="4075826" cy="461665"/>
          </a:xfrm>
          <a:prstGeom prst="rect">
            <a:avLst/>
          </a:prstGeom>
          <a:noFill/>
        </p:spPr>
        <p:txBody>
          <a:bodyPr wrap="square" rtlCol="0">
            <a:spAutoFit/>
          </a:bodyPr>
          <a:lstStyle/>
          <a:p>
            <a:r>
              <a:rPr lang="en-GB" sz="1200" dirty="0"/>
              <a:t>1) Complete the table to show the aims of the ‘Big Three’ at the Paris Peace talks. Make sure you complete all of the boxes. </a:t>
            </a:r>
          </a:p>
        </p:txBody>
      </p:sp>
      <p:grpSp>
        <p:nvGrpSpPr>
          <p:cNvPr id="4" name="Group 3">
            <a:extLst>
              <a:ext uri="{FF2B5EF4-FFF2-40B4-BE49-F238E27FC236}">
                <a16:creationId xmlns:a16="http://schemas.microsoft.com/office/drawing/2014/main" id="{2BF2ED7D-5ECC-4CEF-A5E2-2BB4DFCFC8C7}"/>
              </a:ext>
            </a:extLst>
          </p:cNvPr>
          <p:cNvGrpSpPr/>
          <p:nvPr/>
        </p:nvGrpSpPr>
        <p:grpSpPr>
          <a:xfrm>
            <a:off x="30220" y="45997"/>
            <a:ext cx="2795112" cy="913697"/>
            <a:chOff x="30220" y="45997"/>
            <a:chExt cx="2624576" cy="913697"/>
          </a:xfrm>
        </p:grpSpPr>
        <p:sp>
          <p:nvSpPr>
            <p:cNvPr id="5" name="Rectangle 4">
              <a:extLst>
                <a:ext uri="{FF2B5EF4-FFF2-40B4-BE49-F238E27FC236}">
                  <a16:creationId xmlns:a16="http://schemas.microsoft.com/office/drawing/2014/main" id="{5453E9AB-88AC-4F2D-ADBE-BD2297F9DE76}"/>
                </a:ext>
              </a:extLst>
            </p:cNvPr>
            <p:cNvSpPr/>
            <p:nvPr/>
          </p:nvSpPr>
          <p:spPr>
            <a:xfrm>
              <a:off x="80211" y="45997"/>
              <a:ext cx="2574585"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Seneca (@SenecaLearn) | Twitter">
              <a:extLst>
                <a:ext uri="{FF2B5EF4-FFF2-40B4-BE49-F238E27FC236}">
                  <a16:creationId xmlns:a16="http://schemas.microsoft.com/office/drawing/2014/main" id="{D8CBD006-FB09-4943-A57A-E49609B4811B}"/>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54250" y="214750"/>
              <a:ext cx="503159" cy="5031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1CD2D30-CECA-44B5-B15F-9385DDDB59BA}"/>
                </a:ext>
              </a:extLst>
            </p:cNvPr>
            <p:cNvSpPr txBox="1"/>
            <p:nvPr/>
          </p:nvSpPr>
          <p:spPr>
            <a:xfrm rot="16200000">
              <a:off x="380634" y="322891"/>
              <a:ext cx="801462" cy="369332"/>
            </a:xfrm>
            <a:prstGeom prst="rect">
              <a:avLst/>
            </a:prstGeom>
            <a:noFill/>
          </p:spPr>
          <p:txBody>
            <a:bodyPr wrap="square" rtlCol="0">
              <a:spAutoFit/>
            </a:bodyPr>
            <a:lstStyle/>
            <a:p>
              <a:pPr algn="ctr"/>
              <a:r>
                <a:rPr lang="en-US" sz="900" dirty="0"/>
                <a:t>Peace conference</a:t>
              </a:r>
              <a:endParaRPr lang="en-GB" sz="900" dirty="0"/>
            </a:p>
          </p:txBody>
        </p:sp>
        <p:sp>
          <p:nvSpPr>
            <p:cNvPr id="10" name="TextBox 9">
              <a:extLst>
                <a:ext uri="{FF2B5EF4-FFF2-40B4-BE49-F238E27FC236}">
                  <a16:creationId xmlns:a16="http://schemas.microsoft.com/office/drawing/2014/main" id="{93C0325F-4218-43AA-8B09-DF096FC4B5DE}"/>
                </a:ext>
              </a:extLst>
            </p:cNvPr>
            <p:cNvSpPr txBox="1"/>
            <p:nvPr/>
          </p:nvSpPr>
          <p:spPr>
            <a:xfrm rot="16200000">
              <a:off x="1351038" y="383096"/>
              <a:ext cx="801462" cy="230832"/>
            </a:xfrm>
            <a:prstGeom prst="rect">
              <a:avLst/>
            </a:prstGeom>
            <a:noFill/>
          </p:spPr>
          <p:txBody>
            <a:bodyPr wrap="square" rtlCol="0">
              <a:spAutoFit/>
            </a:bodyPr>
            <a:lstStyle/>
            <a:p>
              <a:pPr algn="ctr"/>
              <a:r>
                <a:rPr lang="en-US" sz="900" dirty="0"/>
                <a:t>Aims of Big 3</a:t>
              </a:r>
              <a:endParaRPr lang="en-GB" sz="900" dirty="0"/>
            </a:p>
          </p:txBody>
        </p:sp>
        <p:sp>
          <p:nvSpPr>
            <p:cNvPr id="11" name="TextBox 10">
              <a:extLst>
                <a:ext uri="{FF2B5EF4-FFF2-40B4-BE49-F238E27FC236}">
                  <a16:creationId xmlns:a16="http://schemas.microsoft.com/office/drawing/2014/main" id="{968A528F-D3DA-45C5-9EE4-668F670B34CA}"/>
                </a:ext>
              </a:extLst>
            </p:cNvPr>
            <p:cNvSpPr txBox="1"/>
            <p:nvPr/>
          </p:nvSpPr>
          <p:spPr>
            <a:xfrm>
              <a:off x="30220" y="102579"/>
              <a:ext cx="728670" cy="184666"/>
            </a:xfrm>
            <a:prstGeom prst="rect">
              <a:avLst/>
            </a:prstGeom>
            <a:noFill/>
          </p:spPr>
          <p:txBody>
            <a:bodyPr wrap="square" rtlCol="0">
              <a:spAutoFit/>
            </a:bodyPr>
            <a:lstStyle/>
            <a:p>
              <a:endParaRPr lang="en-GB" sz="600" dirty="0"/>
            </a:p>
          </p:txBody>
        </p:sp>
      </p:grpSp>
      <p:pic>
        <p:nvPicPr>
          <p:cNvPr id="2" name="Picture 1">
            <a:extLst>
              <a:ext uri="{FF2B5EF4-FFF2-40B4-BE49-F238E27FC236}">
                <a16:creationId xmlns:a16="http://schemas.microsoft.com/office/drawing/2014/main" id="{A714F57F-55EB-4D11-B8AD-D4112030FD30}"/>
              </a:ext>
            </a:extLst>
          </p:cNvPr>
          <p:cNvPicPr>
            <a:picLocks noChangeAspect="1"/>
          </p:cNvPicPr>
          <p:nvPr/>
        </p:nvPicPr>
        <p:blipFill>
          <a:blip r:embed="rId4"/>
          <a:stretch>
            <a:fillRect/>
          </a:stretch>
        </p:blipFill>
        <p:spPr>
          <a:xfrm>
            <a:off x="992708" y="96102"/>
            <a:ext cx="778816" cy="778816"/>
          </a:xfrm>
          <a:prstGeom prst="rect">
            <a:avLst/>
          </a:prstGeom>
        </p:spPr>
      </p:pic>
      <p:pic>
        <p:nvPicPr>
          <p:cNvPr id="3" name="Picture 2">
            <a:extLst>
              <a:ext uri="{FF2B5EF4-FFF2-40B4-BE49-F238E27FC236}">
                <a16:creationId xmlns:a16="http://schemas.microsoft.com/office/drawing/2014/main" id="{0A5C0880-37D6-4973-9292-9B08976BF524}"/>
              </a:ext>
            </a:extLst>
          </p:cNvPr>
          <p:cNvPicPr>
            <a:picLocks noChangeAspect="1"/>
          </p:cNvPicPr>
          <p:nvPr/>
        </p:nvPicPr>
        <p:blipFill>
          <a:blip r:embed="rId5"/>
          <a:stretch>
            <a:fillRect/>
          </a:stretch>
        </p:blipFill>
        <p:spPr>
          <a:xfrm>
            <a:off x="2016530" y="96015"/>
            <a:ext cx="778817" cy="776413"/>
          </a:xfrm>
          <a:prstGeom prst="rect">
            <a:avLst/>
          </a:prstGeom>
        </p:spPr>
      </p:pic>
    </p:spTree>
    <p:extLst>
      <p:ext uri="{BB962C8B-B14F-4D97-AF65-F5344CB8AC3E}">
        <p14:creationId xmlns:p14="http://schemas.microsoft.com/office/powerpoint/2010/main" val="3205145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F43299C-C625-4252-9C8A-6680902592C4}"/>
              </a:ext>
            </a:extLst>
          </p:cNvPr>
          <p:cNvSpPr txBox="1"/>
          <p:nvPr/>
        </p:nvSpPr>
        <p:spPr>
          <a:xfrm>
            <a:off x="0" y="276725"/>
            <a:ext cx="6858000" cy="276999"/>
          </a:xfrm>
          <a:prstGeom prst="rect">
            <a:avLst/>
          </a:prstGeom>
          <a:noFill/>
        </p:spPr>
        <p:txBody>
          <a:bodyPr wrap="square" rtlCol="0">
            <a:spAutoFit/>
          </a:bodyPr>
          <a:lstStyle/>
          <a:p>
            <a:pPr algn="r"/>
            <a:r>
              <a:rPr lang="en-GB" sz="1200" dirty="0"/>
              <a:t>2) Read the speech bubbles carefully and complete the task  </a:t>
            </a:r>
          </a:p>
        </p:txBody>
      </p:sp>
      <p:sp>
        <p:nvSpPr>
          <p:cNvPr id="5" name="object 3">
            <a:extLst>
              <a:ext uri="{FF2B5EF4-FFF2-40B4-BE49-F238E27FC236}">
                <a16:creationId xmlns:a16="http://schemas.microsoft.com/office/drawing/2014/main" id="{5CD1D382-77E1-425E-87B4-250C5073421F}"/>
              </a:ext>
            </a:extLst>
          </p:cNvPr>
          <p:cNvSpPr/>
          <p:nvPr/>
        </p:nvSpPr>
        <p:spPr>
          <a:xfrm>
            <a:off x="107950" y="1099564"/>
            <a:ext cx="6687562" cy="4065152"/>
          </a:xfrm>
          <a:prstGeom prst="rect">
            <a:avLst/>
          </a:prstGeom>
          <a:blipFill>
            <a:blip r:embed="rId2" cstate="print"/>
            <a:stretch>
              <a:fillRect/>
            </a:stretch>
          </a:blipFill>
        </p:spPr>
        <p:txBody>
          <a:bodyPr wrap="square" lIns="0" tIns="0" rIns="0" bIns="0" rtlCol="0"/>
          <a:lstStyle/>
          <a:p>
            <a:endParaRPr/>
          </a:p>
        </p:txBody>
      </p:sp>
      <p:sp>
        <p:nvSpPr>
          <p:cNvPr id="6" name="object 4">
            <a:extLst>
              <a:ext uri="{FF2B5EF4-FFF2-40B4-BE49-F238E27FC236}">
                <a16:creationId xmlns:a16="http://schemas.microsoft.com/office/drawing/2014/main" id="{0235059B-994D-4009-80C0-33BEF4F2FA4D}"/>
              </a:ext>
            </a:extLst>
          </p:cNvPr>
          <p:cNvSpPr/>
          <p:nvPr/>
        </p:nvSpPr>
        <p:spPr>
          <a:xfrm>
            <a:off x="76706" y="5164716"/>
            <a:ext cx="6750050" cy="4263760"/>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41D7437C-8289-4D44-A7BF-9A7937892F7F}"/>
              </a:ext>
            </a:extLst>
          </p:cNvPr>
          <p:cNvSpPr txBox="1">
            <a:spLocks/>
          </p:cNvSpPr>
          <p:nvPr/>
        </p:nvSpPr>
        <p:spPr>
          <a:xfrm>
            <a:off x="6467853" y="9917683"/>
            <a:ext cx="219709" cy="165734"/>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150"/>
              </a:lnSpc>
            </a:pPr>
            <a:fld id="{81D60167-4931-47E6-BA6A-407CBD079E47}" type="slidenum">
              <a:rPr lang="en-GB" smtClean="0"/>
              <a:pPr marL="38100">
                <a:lnSpc>
                  <a:spcPts val="1150"/>
                </a:lnSpc>
              </a:pPr>
              <a:t>7</a:t>
            </a:fld>
            <a:endParaRPr lang="en-GB" dirty="0"/>
          </a:p>
        </p:txBody>
      </p:sp>
      <p:grpSp>
        <p:nvGrpSpPr>
          <p:cNvPr id="8" name="Group 7">
            <a:extLst>
              <a:ext uri="{FF2B5EF4-FFF2-40B4-BE49-F238E27FC236}">
                <a16:creationId xmlns:a16="http://schemas.microsoft.com/office/drawing/2014/main" id="{8195E7D8-A561-4518-A2CE-242C849E57F2}"/>
              </a:ext>
            </a:extLst>
          </p:cNvPr>
          <p:cNvGrpSpPr/>
          <p:nvPr/>
        </p:nvGrpSpPr>
        <p:grpSpPr>
          <a:xfrm>
            <a:off x="30220" y="45997"/>
            <a:ext cx="2795112" cy="913697"/>
            <a:chOff x="30220" y="45997"/>
            <a:chExt cx="2624576" cy="913697"/>
          </a:xfrm>
        </p:grpSpPr>
        <p:sp>
          <p:nvSpPr>
            <p:cNvPr id="9" name="Rectangle 8">
              <a:extLst>
                <a:ext uri="{FF2B5EF4-FFF2-40B4-BE49-F238E27FC236}">
                  <a16:creationId xmlns:a16="http://schemas.microsoft.com/office/drawing/2014/main" id="{629AC6E5-23A2-43C2-BE90-C7E44B391A79}"/>
                </a:ext>
              </a:extLst>
            </p:cNvPr>
            <p:cNvSpPr/>
            <p:nvPr/>
          </p:nvSpPr>
          <p:spPr>
            <a:xfrm>
              <a:off x="80211" y="45997"/>
              <a:ext cx="2574585"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descr="Seneca (@SenecaLearn) | Twitter">
              <a:extLst>
                <a:ext uri="{FF2B5EF4-FFF2-40B4-BE49-F238E27FC236}">
                  <a16:creationId xmlns:a16="http://schemas.microsoft.com/office/drawing/2014/main" id="{96AE378B-9DCA-464D-B850-CE7D9ADE20D7}"/>
                </a:ext>
              </a:extLst>
            </p:cNvPr>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40062" y="194912"/>
              <a:ext cx="503159" cy="5031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B01D37E-6400-4945-839D-8C03906CC27E}"/>
                </a:ext>
              </a:extLst>
            </p:cNvPr>
            <p:cNvSpPr txBox="1"/>
            <p:nvPr/>
          </p:nvSpPr>
          <p:spPr>
            <a:xfrm rot="16200000">
              <a:off x="395947" y="312080"/>
              <a:ext cx="801462" cy="369332"/>
            </a:xfrm>
            <a:prstGeom prst="rect">
              <a:avLst/>
            </a:prstGeom>
            <a:noFill/>
          </p:spPr>
          <p:txBody>
            <a:bodyPr wrap="square" rtlCol="0">
              <a:spAutoFit/>
            </a:bodyPr>
            <a:lstStyle/>
            <a:p>
              <a:pPr algn="ctr"/>
              <a:r>
                <a:rPr lang="en-US" sz="900" dirty="0"/>
                <a:t>Peace conference</a:t>
              </a:r>
              <a:endParaRPr lang="en-GB" sz="900" dirty="0"/>
            </a:p>
          </p:txBody>
        </p:sp>
        <p:sp>
          <p:nvSpPr>
            <p:cNvPr id="12" name="TextBox 11">
              <a:extLst>
                <a:ext uri="{FF2B5EF4-FFF2-40B4-BE49-F238E27FC236}">
                  <a16:creationId xmlns:a16="http://schemas.microsoft.com/office/drawing/2014/main" id="{834911F3-D139-4021-B6EC-0FBE6AF6EB3D}"/>
                </a:ext>
              </a:extLst>
            </p:cNvPr>
            <p:cNvSpPr txBox="1"/>
            <p:nvPr/>
          </p:nvSpPr>
          <p:spPr>
            <a:xfrm rot="16200000">
              <a:off x="1351038" y="383096"/>
              <a:ext cx="801462" cy="230832"/>
            </a:xfrm>
            <a:prstGeom prst="rect">
              <a:avLst/>
            </a:prstGeom>
            <a:noFill/>
          </p:spPr>
          <p:txBody>
            <a:bodyPr wrap="square" rtlCol="0">
              <a:spAutoFit/>
            </a:bodyPr>
            <a:lstStyle/>
            <a:p>
              <a:pPr algn="ctr"/>
              <a:r>
                <a:rPr lang="en-US" sz="900" dirty="0"/>
                <a:t>Aims of Big 3</a:t>
              </a:r>
              <a:endParaRPr lang="en-GB" sz="900" dirty="0"/>
            </a:p>
          </p:txBody>
        </p:sp>
        <p:sp>
          <p:nvSpPr>
            <p:cNvPr id="13" name="TextBox 12">
              <a:extLst>
                <a:ext uri="{FF2B5EF4-FFF2-40B4-BE49-F238E27FC236}">
                  <a16:creationId xmlns:a16="http://schemas.microsoft.com/office/drawing/2014/main" id="{281F7842-465D-41EC-9EFA-96463E944AD1}"/>
                </a:ext>
              </a:extLst>
            </p:cNvPr>
            <p:cNvSpPr txBox="1"/>
            <p:nvPr/>
          </p:nvSpPr>
          <p:spPr>
            <a:xfrm>
              <a:off x="30220" y="102579"/>
              <a:ext cx="728670" cy="184666"/>
            </a:xfrm>
            <a:prstGeom prst="rect">
              <a:avLst/>
            </a:prstGeom>
            <a:noFill/>
          </p:spPr>
          <p:txBody>
            <a:bodyPr wrap="square" rtlCol="0">
              <a:spAutoFit/>
            </a:bodyPr>
            <a:lstStyle/>
            <a:p>
              <a:endParaRPr lang="en-GB" sz="600" dirty="0"/>
            </a:p>
          </p:txBody>
        </p:sp>
      </p:grpSp>
      <p:pic>
        <p:nvPicPr>
          <p:cNvPr id="14" name="Picture 13">
            <a:extLst>
              <a:ext uri="{FF2B5EF4-FFF2-40B4-BE49-F238E27FC236}">
                <a16:creationId xmlns:a16="http://schemas.microsoft.com/office/drawing/2014/main" id="{09FF696B-E5C7-4C6E-84FB-0B9B91B8BA38}"/>
              </a:ext>
            </a:extLst>
          </p:cNvPr>
          <p:cNvPicPr>
            <a:picLocks noChangeAspect="1"/>
          </p:cNvPicPr>
          <p:nvPr/>
        </p:nvPicPr>
        <p:blipFill>
          <a:blip r:embed="rId5"/>
          <a:stretch>
            <a:fillRect/>
          </a:stretch>
        </p:blipFill>
        <p:spPr>
          <a:xfrm>
            <a:off x="992708" y="96102"/>
            <a:ext cx="778816" cy="778816"/>
          </a:xfrm>
          <a:prstGeom prst="rect">
            <a:avLst/>
          </a:prstGeom>
        </p:spPr>
      </p:pic>
      <p:pic>
        <p:nvPicPr>
          <p:cNvPr id="15" name="Picture 14">
            <a:extLst>
              <a:ext uri="{FF2B5EF4-FFF2-40B4-BE49-F238E27FC236}">
                <a16:creationId xmlns:a16="http://schemas.microsoft.com/office/drawing/2014/main" id="{FA905FCF-6E0E-4306-8E9F-4E35459D3775}"/>
              </a:ext>
            </a:extLst>
          </p:cNvPr>
          <p:cNvPicPr>
            <a:picLocks noChangeAspect="1"/>
          </p:cNvPicPr>
          <p:nvPr/>
        </p:nvPicPr>
        <p:blipFill>
          <a:blip r:embed="rId6"/>
          <a:stretch>
            <a:fillRect/>
          </a:stretch>
        </p:blipFill>
        <p:spPr>
          <a:xfrm>
            <a:off x="2016530" y="96015"/>
            <a:ext cx="778817" cy="776413"/>
          </a:xfrm>
          <a:prstGeom prst="rect">
            <a:avLst/>
          </a:prstGeom>
        </p:spPr>
      </p:pic>
    </p:spTree>
    <p:extLst>
      <p:ext uri="{BB962C8B-B14F-4D97-AF65-F5344CB8AC3E}">
        <p14:creationId xmlns:p14="http://schemas.microsoft.com/office/powerpoint/2010/main" val="1999796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a:extLst>
              <a:ext uri="{FF2B5EF4-FFF2-40B4-BE49-F238E27FC236}">
                <a16:creationId xmlns:a16="http://schemas.microsoft.com/office/drawing/2014/main" id="{1D700AE4-8B85-4BB6-9620-2EB2748242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0982" y="1452797"/>
            <a:ext cx="594996" cy="43954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5B5F1FC4-BA77-44E3-A951-FA74F0015E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9502" y="2100864"/>
            <a:ext cx="617591" cy="43954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6DF1E884-06F8-4F14-A9E0-480DC7D6F7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68" y="2695213"/>
            <a:ext cx="745126" cy="5286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95BBA567-CCDC-4C5E-8F9D-9B2B8167C4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68" y="3350939"/>
            <a:ext cx="657225" cy="528637"/>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a:extLst>
              <a:ext uri="{FF2B5EF4-FFF2-40B4-BE49-F238E27FC236}">
                <a16:creationId xmlns:a16="http://schemas.microsoft.com/office/drawing/2014/main" id="{6BDEED7C-6C11-4B7D-A6B3-5E4005F133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1584" y="3945504"/>
            <a:ext cx="733425" cy="61436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F43299C-C625-4252-9C8A-6680902592C4}"/>
              </a:ext>
            </a:extLst>
          </p:cNvPr>
          <p:cNvSpPr txBox="1"/>
          <p:nvPr/>
        </p:nvSpPr>
        <p:spPr>
          <a:xfrm>
            <a:off x="2551814" y="276725"/>
            <a:ext cx="4306186" cy="276999"/>
          </a:xfrm>
          <a:prstGeom prst="rect">
            <a:avLst/>
          </a:prstGeom>
          <a:noFill/>
        </p:spPr>
        <p:txBody>
          <a:bodyPr wrap="square" rtlCol="0">
            <a:spAutoFit/>
          </a:bodyPr>
          <a:lstStyle/>
          <a:p>
            <a:r>
              <a:rPr lang="en-GB" sz="1200" dirty="0"/>
              <a:t>3) Match the keyword to the definition and answer the questions.</a:t>
            </a:r>
          </a:p>
        </p:txBody>
      </p:sp>
      <p:sp>
        <p:nvSpPr>
          <p:cNvPr id="7" name="object 5">
            <a:extLst>
              <a:ext uri="{FF2B5EF4-FFF2-40B4-BE49-F238E27FC236}">
                <a16:creationId xmlns:a16="http://schemas.microsoft.com/office/drawing/2014/main" id="{41D7437C-8289-4D44-A7BF-9A7937892F7F}"/>
              </a:ext>
            </a:extLst>
          </p:cNvPr>
          <p:cNvSpPr txBox="1">
            <a:spLocks/>
          </p:cNvSpPr>
          <p:nvPr/>
        </p:nvSpPr>
        <p:spPr>
          <a:xfrm>
            <a:off x="6467853" y="9917683"/>
            <a:ext cx="219709" cy="165734"/>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150"/>
              </a:lnSpc>
            </a:pPr>
            <a:fld id="{81D60167-4931-47E6-BA6A-407CBD079E47}" type="slidenum">
              <a:rPr lang="en-GB" smtClean="0"/>
              <a:pPr marL="38100">
                <a:lnSpc>
                  <a:spcPts val="1150"/>
                </a:lnSpc>
              </a:pPr>
              <a:t>8</a:t>
            </a:fld>
            <a:endParaRPr lang="en-GB" dirty="0"/>
          </a:p>
        </p:txBody>
      </p:sp>
      <p:graphicFrame>
        <p:nvGraphicFramePr>
          <p:cNvPr id="5" name="Table 4">
            <a:extLst>
              <a:ext uri="{FF2B5EF4-FFF2-40B4-BE49-F238E27FC236}">
                <a16:creationId xmlns:a16="http://schemas.microsoft.com/office/drawing/2014/main" id="{42AE375E-BBFD-4857-85EB-B78B31FFF9E6}"/>
              </a:ext>
            </a:extLst>
          </p:cNvPr>
          <p:cNvGraphicFramePr>
            <a:graphicFrameLocks noGrp="1"/>
          </p:cNvGraphicFramePr>
          <p:nvPr>
            <p:extLst>
              <p:ext uri="{D42A27DB-BD31-4B8C-83A1-F6EECF244321}">
                <p14:modId xmlns:p14="http://schemas.microsoft.com/office/powerpoint/2010/main" val="1986930446"/>
              </p:ext>
            </p:extLst>
          </p:nvPr>
        </p:nvGraphicFramePr>
        <p:xfrm>
          <a:off x="131246" y="1020923"/>
          <a:ext cx="6556316" cy="3561712"/>
        </p:xfrm>
        <a:graphic>
          <a:graphicData uri="http://schemas.openxmlformats.org/drawingml/2006/table">
            <a:tbl>
              <a:tblPr firstRow="1" firstCol="1" lastRow="1" lastCol="1" bandRow="1" bandCol="1">
                <a:tableStyleId>{5C22544A-7EE6-4342-B048-85BDC9FD1C3A}</a:tableStyleId>
              </a:tblPr>
              <a:tblGrid>
                <a:gridCol w="2564480">
                  <a:extLst>
                    <a:ext uri="{9D8B030D-6E8A-4147-A177-3AD203B41FA5}">
                      <a16:colId xmlns:a16="http://schemas.microsoft.com/office/drawing/2014/main" val="3728745128"/>
                    </a:ext>
                  </a:extLst>
                </a:gridCol>
                <a:gridCol w="3991836">
                  <a:extLst>
                    <a:ext uri="{9D8B030D-6E8A-4147-A177-3AD203B41FA5}">
                      <a16:colId xmlns:a16="http://schemas.microsoft.com/office/drawing/2014/main" val="738923167"/>
                    </a:ext>
                  </a:extLst>
                </a:gridCol>
              </a:tblGrid>
              <a:tr h="402580">
                <a:tc>
                  <a:txBody>
                    <a:bodyPr/>
                    <a:lstStyle/>
                    <a:p>
                      <a:pPr algn="l">
                        <a:spcAft>
                          <a:spcPts val="0"/>
                        </a:spcAft>
                      </a:pPr>
                      <a:r>
                        <a:rPr lang="en-US" sz="1300" dirty="0">
                          <a:solidFill>
                            <a:sysClr val="windowText" lastClr="000000"/>
                          </a:solidFill>
                          <a:effectLst/>
                        </a:rPr>
                        <a:t>Key word:</a:t>
                      </a:r>
                      <a:endParaRPr lang="en-GB" sz="110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300">
                          <a:solidFill>
                            <a:sysClr val="windowText" lastClr="000000"/>
                          </a:solidFill>
                          <a:effectLst/>
                        </a:rPr>
                        <a:t>Definition: </a:t>
                      </a:r>
                      <a:endParaRPr lang="en-GB" sz="110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8405992"/>
                  </a:ext>
                </a:extLst>
              </a:tr>
              <a:tr h="582410">
                <a:tc>
                  <a:txBody>
                    <a:bodyPr/>
                    <a:lstStyle/>
                    <a:p>
                      <a:pPr algn="l">
                        <a:spcAft>
                          <a:spcPts val="0"/>
                        </a:spcAft>
                      </a:pPr>
                      <a:r>
                        <a:rPr lang="en-US" sz="1200" dirty="0">
                          <a:solidFill>
                            <a:sysClr val="windowText" lastClr="000000"/>
                          </a:solidFill>
                          <a:effectLst/>
                        </a:rPr>
                        <a:t>Military restrictions                                                             </a:t>
                      </a:r>
                      <a:endParaRPr lang="en-GB" sz="120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200" b="0" dirty="0">
                          <a:solidFill>
                            <a:sysClr val="windowText" lastClr="000000"/>
                          </a:solidFill>
                          <a:effectLst/>
                        </a:rPr>
                        <a:t>a decree forced upon someone regardless of               </a:t>
                      </a:r>
                      <a:endParaRPr lang="en-GB" sz="1200" b="0" dirty="0">
                        <a:solidFill>
                          <a:sysClr val="windowText" lastClr="000000"/>
                        </a:solidFill>
                        <a:effectLst/>
                      </a:endParaRPr>
                    </a:p>
                    <a:p>
                      <a:pPr algn="l">
                        <a:spcAft>
                          <a:spcPts val="0"/>
                        </a:spcAft>
                      </a:pPr>
                      <a:r>
                        <a:rPr lang="en-US" sz="1200" b="0" dirty="0">
                          <a:solidFill>
                            <a:sysClr val="windowText" lastClr="000000"/>
                          </a:solidFill>
                          <a:effectLst/>
                        </a:rPr>
                        <a:t>whether they like it or not.     </a:t>
                      </a:r>
                      <a:endParaRPr lang="en-GB" sz="1200" b="0" dirty="0">
                        <a:solidFill>
                          <a:sysClr val="windowText" lastClr="000000"/>
                        </a:solidFill>
                        <a:effectLst/>
                      </a:endParaRPr>
                    </a:p>
                    <a:p>
                      <a:pPr algn="l">
                        <a:spcAft>
                          <a:spcPts val="0"/>
                        </a:spcAft>
                      </a:pPr>
                      <a:r>
                        <a:rPr lang="en-US" sz="1200" b="0" dirty="0">
                          <a:solidFill>
                            <a:sysClr val="windowText" lastClr="000000"/>
                          </a:solidFill>
                          <a:effectLst/>
                        </a:rPr>
                        <a:t>                                          </a:t>
                      </a:r>
                      <a:endParaRPr lang="en-GB" sz="12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8039352"/>
                  </a:ext>
                </a:extLst>
              </a:tr>
              <a:tr h="653005">
                <a:tc>
                  <a:txBody>
                    <a:bodyPr/>
                    <a:lstStyle/>
                    <a:p>
                      <a:pPr algn="l">
                        <a:spcAft>
                          <a:spcPts val="0"/>
                        </a:spcAft>
                      </a:pPr>
                      <a:endParaRPr lang="en-GB" sz="1200" dirty="0">
                        <a:solidFill>
                          <a:sysClr val="windowText" lastClr="000000"/>
                        </a:solidFill>
                        <a:effectLst/>
                      </a:endParaRPr>
                    </a:p>
                    <a:p>
                      <a:pPr algn="l">
                        <a:spcAft>
                          <a:spcPts val="0"/>
                        </a:spcAft>
                      </a:pPr>
                      <a:r>
                        <a:rPr lang="en-US" sz="1200" dirty="0">
                          <a:solidFill>
                            <a:sysClr val="windowText" lastClr="000000"/>
                          </a:solidFill>
                          <a:effectLst/>
                        </a:rPr>
                        <a:t>Territorial changes                                                                                              </a:t>
                      </a:r>
                      <a:endParaRPr lang="en-GB" sz="1200" dirty="0">
                        <a:solidFill>
                          <a:sysClr val="windowText" lastClr="000000"/>
                        </a:solidFill>
                        <a:effectLst/>
                      </a:endParaRPr>
                    </a:p>
                    <a:p>
                      <a:pPr algn="l"/>
                      <a:r>
                        <a:rPr lang="en-US" sz="1200" dirty="0">
                          <a:solidFill>
                            <a:sysClr val="windowText" lastClr="000000"/>
                          </a:solidFill>
                          <a:effectLst/>
                        </a:rPr>
                        <a:t> </a:t>
                      </a:r>
                      <a:r>
                        <a:rPr lang="en-GB" sz="1200" dirty="0">
                          <a:solidFill>
                            <a:sysClr val="windowText" lastClr="000000"/>
                          </a:solidFill>
                          <a:effectLst/>
                        </a:rPr>
                        <a:t> </a:t>
                      </a:r>
                      <a:endParaRPr lang="en-GB" sz="1200" dirty="0">
                        <a:solidFill>
                          <a:sysClr val="windowText" lastClr="000000"/>
                        </a:solidFill>
                        <a:effectLst/>
                        <a:latin typeface="Times New Roman" panose="02020603050405020304" pitchFamily="18" charset="0"/>
                      </a:endParaRPr>
                    </a:p>
                  </a:txBody>
                  <a:tcPr marL="62703" marR="627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200" b="0" dirty="0">
                          <a:solidFill>
                            <a:sysClr val="windowText" lastClr="000000"/>
                          </a:solidFill>
                          <a:effectLst/>
                        </a:rPr>
                        <a:t>alterations to the ownership of areas of land.</a:t>
                      </a:r>
                      <a:endParaRPr lang="en-GB" sz="1200" b="0" dirty="0">
                        <a:solidFill>
                          <a:sysClr val="windowText" lastClr="000000"/>
                        </a:solidFill>
                        <a:effectLst/>
                      </a:endParaRPr>
                    </a:p>
                    <a:p>
                      <a:pPr algn="l">
                        <a:spcAft>
                          <a:spcPts val="0"/>
                        </a:spcAft>
                      </a:pPr>
                      <a:r>
                        <a:rPr lang="en-US" sz="1200" b="0" dirty="0">
                          <a:solidFill>
                            <a:sysClr val="windowText" lastClr="000000"/>
                          </a:solidFill>
                          <a:effectLst/>
                        </a:rPr>
                        <a:t> </a:t>
                      </a:r>
                      <a:endParaRPr lang="en-GB" sz="12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2420031"/>
                  </a:ext>
                </a:extLst>
              </a:tr>
              <a:tr h="617707">
                <a:tc>
                  <a:txBody>
                    <a:bodyPr/>
                    <a:lstStyle/>
                    <a:p>
                      <a:pPr algn="l">
                        <a:spcAft>
                          <a:spcPts val="0"/>
                        </a:spcAft>
                      </a:pPr>
                      <a:endParaRPr lang="en-GB" sz="1200" dirty="0">
                        <a:solidFill>
                          <a:sysClr val="windowText" lastClr="000000"/>
                        </a:solidFill>
                        <a:effectLst/>
                      </a:endParaRPr>
                    </a:p>
                    <a:p>
                      <a:pPr algn="l">
                        <a:spcAft>
                          <a:spcPts val="0"/>
                        </a:spcAft>
                      </a:pPr>
                      <a:r>
                        <a:rPr lang="en-US" sz="1200" dirty="0">
                          <a:solidFill>
                            <a:sysClr val="windowText" lastClr="000000"/>
                          </a:solidFill>
                          <a:effectLst/>
                        </a:rPr>
                        <a:t>Reparations          </a:t>
                      </a:r>
                    </a:p>
                    <a:p>
                      <a:pPr algn="l">
                        <a:spcAft>
                          <a:spcPts val="0"/>
                        </a:spcAft>
                      </a:pPr>
                      <a:endParaRPr lang="en-GB" sz="120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200" b="0" dirty="0">
                          <a:solidFill>
                            <a:sysClr val="windowText" lastClr="000000"/>
                          </a:solidFill>
                          <a:effectLst/>
                        </a:rPr>
                        <a:t>limiting the amount of  soldiers or armed forces.   </a:t>
                      </a:r>
                      <a:endParaRPr lang="en-GB" sz="1200" b="0" dirty="0">
                        <a:solidFill>
                          <a:sysClr val="windowText" lastClr="000000"/>
                        </a:solidFill>
                        <a:effectLst/>
                      </a:endParaRPr>
                    </a:p>
                    <a:p>
                      <a:pPr algn="l">
                        <a:spcAft>
                          <a:spcPts val="0"/>
                        </a:spcAft>
                      </a:pPr>
                      <a:r>
                        <a:rPr lang="en-US" sz="1200" b="0" dirty="0">
                          <a:solidFill>
                            <a:sysClr val="windowText" lastClr="000000"/>
                          </a:solidFill>
                          <a:effectLst/>
                        </a:rPr>
                        <a:t> </a:t>
                      </a:r>
                      <a:endParaRPr lang="en-GB" sz="12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5156388"/>
                  </a:ext>
                </a:extLst>
              </a:tr>
              <a:tr h="653005">
                <a:tc>
                  <a:txBody>
                    <a:bodyPr/>
                    <a:lstStyle/>
                    <a:p>
                      <a:pPr algn="l">
                        <a:spcAft>
                          <a:spcPts val="0"/>
                        </a:spcAft>
                      </a:pPr>
                      <a:endParaRPr lang="en-GB" sz="1200" dirty="0">
                        <a:solidFill>
                          <a:sysClr val="windowText" lastClr="000000"/>
                        </a:solidFill>
                        <a:effectLst/>
                      </a:endParaRPr>
                    </a:p>
                    <a:p>
                      <a:pPr algn="l">
                        <a:spcAft>
                          <a:spcPts val="0"/>
                        </a:spcAft>
                      </a:pPr>
                      <a:r>
                        <a:rPr lang="en-US" sz="1200" dirty="0">
                          <a:solidFill>
                            <a:sysClr val="windowText" lastClr="000000"/>
                          </a:solidFill>
                          <a:effectLst/>
                        </a:rPr>
                        <a:t>Diktat        </a:t>
                      </a:r>
                      <a:endParaRPr lang="en-GB" sz="1200" dirty="0">
                        <a:solidFill>
                          <a:sysClr val="windowText" lastClr="000000"/>
                        </a:solidFill>
                        <a:effectLst/>
                      </a:endParaRPr>
                    </a:p>
                    <a:p>
                      <a:pPr algn="l">
                        <a:spcAft>
                          <a:spcPts val="0"/>
                        </a:spcAft>
                      </a:pPr>
                      <a:r>
                        <a:rPr lang="en-US" sz="1200" dirty="0">
                          <a:solidFill>
                            <a:sysClr val="windowText" lastClr="000000"/>
                          </a:solidFill>
                          <a:effectLst/>
                        </a:rPr>
                        <a:t>      </a:t>
                      </a:r>
                      <a:endParaRPr lang="en-GB" sz="120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200" b="0" dirty="0">
                          <a:solidFill>
                            <a:sysClr val="windowText" lastClr="000000"/>
                          </a:solidFill>
                          <a:effectLst/>
                        </a:rPr>
                        <a:t>accepting the blame for starting the war. </a:t>
                      </a:r>
                      <a:endParaRPr lang="en-GB" sz="12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5207965"/>
                  </a:ext>
                </a:extLst>
              </a:tr>
              <a:tr h="653005">
                <a:tc>
                  <a:txBody>
                    <a:bodyPr/>
                    <a:lstStyle/>
                    <a:p>
                      <a:pPr algn="l">
                        <a:spcAft>
                          <a:spcPts val="0"/>
                        </a:spcAft>
                      </a:pPr>
                      <a:endParaRPr lang="en-GB" sz="1200" dirty="0">
                        <a:solidFill>
                          <a:sysClr val="windowText" lastClr="000000"/>
                        </a:solidFill>
                        <a:effectLst/>
                      </a:endParaRPr>
                    </a:p>
                    <a:p>
                      <a:pPr algn="l">
                        <a:spcAft>
                          <a:spcPts val="0"/>
                        </a:spcAft>
                      </a:pPr>
                      <a:r>
                        <a:rPr lang="en-US" sz="1200" dirty="0">
                          <a:solidFill>
                            <a:sysClr val="windowText" lastClr="000000"/>
                          </a:solidFill>
                          <a:effectLst/>
                        </a:rPr>
                        <a:t>War guilt                                                 </a:t>
                      </a:r>
                      <a:endParaRPr lang="en-GB" sz="1200" dirty="0">
                        <a:solidFill>
                          <a:sysClr val="windowText" lastClr="000000"/>
                        </a:solidFill>
                        <a:effectLst/>
                      </a:endParaRPr>
                    </a:p>
                    <a:p>
                      <a:pPr algn="l"/>
                      <a:r>
                        <a:rPr lang="en-US" sz="1200" dirty="0">
                          <a:solidFill>
                            <a:sysClr val="windowText" lastClr="000000"/>
                          </a:solidFill>
                          <a:effectLst/>
                        </a:rPr>
                        <a:t> </a:t>
                      </a:r>
                      <a:r>
                        <a:rPr lang="en-GB" sz="1200" dirty="0">
                          <a:solidFill>
                            <a:sysClr val="windowText" lastClr="000000"/>
                          </a:solidFill>
                          <a:effectLst/>
                        </a:rPr>
                        <a:t> </a:t>
                      </a:r>
                      <a:endParaRPr lang="en-GB" sz="1200" dirty="0">
                        <a:solidFill>
                          <a:sysClr val="windowText" lastClr="000000"/>
                        </a:solidFill>
                        <a:effectLst/>
                        <a:latin typeface="Times New Roman" panose="02020603050405020304" pitchFamily="18" charset="0"/>
                      </a:endParaRPr>
                    </a:p>
                  </a:txBody>
                  <a:tcPr marL="62703" marR="627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200" b="0" dirty="0">
                          <a:solidFill>
                            <a:sysClr val="windowText" lastClr="000000"/>
                          </a:solidFill>
                          <a:effectLst/>
                        </a:rPr>
                        <a:t>compensation for war damage that is paid by </a:t>
                      </a:r>
                      <a:endParaRPr lang="en-GB" sz="1200" b="0" dirty="0">
                        <a:solidFill>
                          <a:sysClr val="windowText" lastClr="000000"/>
                        </a:solidFill>
                        <a:effectLst/>
                      </a:endParaRPr>
                    </a:p>
                    <a:p>
                      <a:pPr algn="l">
                        <a:spcAft>
                          <a:spcPts val="0"/>
                        </a:spcAft>
                      </a:pPr>
                      <a:r>
                        <a:rPr lang="en-US" sz="1200" b="0" dirty="0">
                          <a:solidFill>
                            <a:sysClr val="windowText" lastClr="000000"/>
                          </a:solidFill>
                          <a:effectLst/>
                        </a:rPr>
                        <a:t>a defeated country.            </a:t>
                      </a:r>
                      <a:endParaRPr lang="en-GB" sz="12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9535797"/>
                  </a:ext>
                </a:extLst>
              </a:tr>
            </a:tbl>
          </a:graphicData>
        </a:graphic>
      </p:graphicFrame>
      <p:sp>
        <p:nvSpPr>
          <p:cNvPr id="15" name="Rectangle 16">
            <a:extLst>
              <a:ext uri="{FF2B5EF4-FFF2-40B4-BE49-F238E27FC236}">
                <a16:creationId xmlns:a16="http://schemas.microsoft.com/office/drawing/2014/main" id="{17C94756-1F68-43FB-BBEB-BA9B81D4E23B}"/>
              </a:ext>
            </a:extLst>
          </p:cNvPr>
          <p:cNvSpPr>
            <a:spLocks noChangeArrowheads="1"/>
          </p:cNvSpPr>
          <p:nvPr/>
        </p:nvSpPr>
        <p:spPr bwMode="auto">
          <a:xfrm>
            <a:off x="131246" y="4907867"/>
            <a:ext cx="6545846"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Key facts: </a:t>
            </a: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 1919 the Treaty of Versailles was signed by the victorious countries at the Palace of Versailles near Paris. It dealt only with Germany. Two representatives of the new German government were summoned. The Germans had been allowed no say in the discussions. They were simply invited to agree to the ‘</a:t>
            </a: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diktat</a:t>
            </a: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(dictated peace) that was forced upon them. </a:t>
            </a:r>
            <a:endParaRPr kumimoji="0" lang="en-GB" altLang="en-US" sz="1200" b="0" i="0" u="none" strike="noStrike" cap="none" normalizeH="0" baseline="0" dirty="0">
              <a:ln>
                <a:noFill/>
              </a:ln>
              <a:solidFill>
                <a:schemeClr val="tx1"/>
              </a:solidFill>
              <a:effectLst/>
              <a:latin typeface="Arial" panose="020B0604020202020204" pitchFamily="34" charset="0"/>
            </a:endParaRPr>
          </a:p>
        </p:txBody>
      </p:sp>
      <p:sp>
        <p:nvSpPr>
          <p:cNvPr id="29" name="Rectangle 16">
            <a:extLst>
              <a:ext uri="{FF2B5EF4-FFF2-40B4-BE49-F238E27FC236}">
                <a16:creationId xmlns:a16="http://schemas.microsoft.com/office/drawing/2014/main" id="{2DC7E27E-6D66-4881-A782-E4FC62873618}"/>
              </a:ext>
            </a:extLst>
          </p:cNvPr>
          <p:cNvSpPr>
            <a:spLocks noChangeArrowheads="1"/>
          </p:cNvSpPr>
          <p:nvPr/>
        </p:nvSpPr>
        <p:spPr bwMode="auto">
          <a:xfrm>
            <a:off x="131246" y="5937556"/>
            <a:ext cx="6545846" cy="156966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1200" b="1" dirty="0">
                <a:latin typeface="Calibri" panose="020F0502020204030204" pitchFamily="34" charset="0"/>
                <a:cs typeface="Calibri" panose="020F0502020204030204" pitchFamily="34" charset="0"/>
              </a:rPr>
              <a:t>Why were the German representatives not allowed a say in the treaty?</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p>
          <a:p>
            <a:pPr algn="just" eaLnBrk="0" fontAlgn="base" hangingPunct="0">
              <a:lnSpc>
                <a:spcPct val="150000"/>
              </a:lnSpc>
              <a:spcBef>
                <a:spcPct val="0"/>
              </a:spcBef>
              <a:spcAft>
                <a:spcPct val="0"/>
              </a:spcAft>
            </a:pPr>
            <a:r>
              <a:rPr lang="en-US" altLang="en-US" sz="1200" dirty="0">
                <a:latin typeface="Calibri" panose="020F0502020204030204" pitchFamily="34" charset="0"/>
                <a:cs typeface="Calibri" panose="020F0502020204030204" pitchFamily="34" charset="0"/>
              </a:rPr>
              <a:t>………………………………………………………………………………………………………………………………………………………………..</a:t>
            </a:r>
            <a:endParaRPr lang="en-GB" altLang="en-US" sz="1200" dirty="0">
              <a:latin typeface="Arial" panose="020B0604020202020204" pitchFamily="34" charset="0"/>
            </a:endParaRPr>
          </a:p>
          <a:p>
            <a:pPr algn="just" eaLnBrk="0" fontAlgn="base" hangingPunct="0">
              <a:lnSpc>
                <a:spcPct val="150000"/>
              </a:lnSpc>
              <a:spcBef>
                <a:spcPct val="0"/>
              </a:spcBef>
              <a:spcAft>
                <a:spcPct val="0"/>
              </a:spcAft>
            </a:pPr>
            <a:r>
              <a:rPr lang="en-US" altLang="en-US" sz="1200" dirty="0">
                <a:latin typeface="Calibri" panose="020F0502020204030204" pitchFamily="34" charset="0"/>
                <a:cs typeface="Calibri" panose="020F0502020204030204" pitchFamily="34" charset="0"/>
              </a:rPr>
              <a:t>………………………………………………………………………………………………………………………………………………………………..</a:t>
            </a:r>
            <a:endParaRPr lang="en-GB" altLang="en-US" sz="1200" dirty="0">
              <a:latin typeface="Arial" panose="020B0604020202020204" pitchFamily="34" charset="0"/>
            </a:endParaRPr>
          </a:p>
          <a:p>
            <a:pPr algn="just" eaLnBrk="0" fontAlgn="base" hangingPunct="0">
              <a:lnSpc>
                <a:spcPct val="150000"/>
              </a:lnSpc>
              <a:spcBef>
                <a:spcPct val="0"/>
              </a:spcBef>
              <a:spcAft>
                <a:spcPct val="0"/>
              </a:spcAft>
            </a:pPr>
            <a:r>
              <a:rPr lang="en-US" altLang="en-US" sz="1200" dirty="0">
                <a:latin typeface="Calibri" panose="020F0502020204030204" pitchFamily="34" charset="0"/>
                <a:cs typeface="Calibri" panose="020F0502020204030204" pitchFamily="34" charset="0"/>
              </a:rPr>
              <a:t>………………………………………………………………………………………………………………………………………………………………..</a:t>
            </a:r>
            <a:endParaRPr lang="en-GB" altLang="en-US" sz="1200"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200" i="0" u="none" strike="noStrike" cap="none" normalizeH="0" baseline="0" dirty="0">
              <a:ln>
                <a:noFill/>
              </a:ln>
              <a:solidFill>
                <a:schemeClr val="tx1"/>
              </a:solidFill>
              <a:effectLst/>
              <a:latin typeface="Arial" panose="020B0604020202020204" pitchFamily="34" charset="0"/>
            </a:endParaRPr>
          </a:p>
        </p:txBody>
      </p:sp>
      <p:sp>
        <p:nvSpPr>
          <p:cNvPr id="30" name="Rectangle 16">
            <a:extLst>
              <a:ext uri="{FF2B5EF4-FFF2-40B4-BE49-F238E27FC236}">
                <a16:creationId xmlns:a16="http://schemas.microsoft.com/office/drawing/2014/main" id="{96BD9E0A-A234-4AFC-8F95-228E2B6E5EC3}"/>
              </a:ext>
            </a:extLst>
          </p:cNvPr>
          <p:cNvSpPr>
            <a:spLocks noChangeArrowheads="1"/>
          </p:cNvSpPr>
          <p:nvPr/>
        </p:nvSpPr>
        <p:spPr bwMode="auto">
          <a:xfrm>
            <a:off x="131246" y="7484448"/>
            <a:ext cx="6545846" cy="156966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1200" b="1" dirty="0">
                <a:latin typeface="Calibri" panose="020F0502020204030204" pitchFamily="34" charset="0"/>
                <a:cs typeface="Calibri" panose="020F0502020204030204" pitchFamily="34" charset="0"/>
              </a:rPr>
              <a:t>Why did Germany have to accept blame for starting the war?</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p>
          <a:p>
            <a:pPr algn="just" eaLnBrk="0" fontAlgn="base" hangingPunct="0">
              <a:lnSpc>
                <a:spcPct val="150000"/>
              </a:lnSpc>
              <a:spcBef>
                <a:spcPct val="0"/>
              </a:spcBef>
              <a:spcAft>
                <a:spcPct val="0"/>
              </a:spcAft>
            </a:pPr>
            <a:r>
              <a:rPr lang="en-US" altLang="en-US" sz="1200" dirty="0">
                <a:latin typeface="Calibri" panose="020F0502020204030204" pitchFamily="34" charset="0"/>
                <a:cs typeface="Calibri" panose="020F0502020204030204" pitchFamily="34" charset="0"/>
              </a:rPr>
              <a:t>………………………………………………………………………………………………………………………………………………………………..</a:t>
            </a:r>
            <a:endParaRPr lang="en-GB" altLang="en-US" sz="1200" dirty="0">
              <a:latin typeface="Arial" panose="020B0604020202020204" pitchFamily="34" charset="0"/>
            </a:endParaRPr>
          </a:p>
          <a:p>
            <a:pPr algn="just" eaLnBrk="0" fontAlgn="base" hangingPunct="0">
              <a:lnSpc>
                <a:spcPct val="150000"/>
              </a:lnSpc>
              <a:spcBef>
                <a:spcPct val="0"/>
              </a:spcBef>
              <a:spcAft>
                <a:spcPct val="0"/>
              </a:spcAft>
            </a:pPr>
            <a:r>
              <a:rPr lang="en-US" altLang="en-US" sz="1200" dirty="0">
                <a:latin typeface="Calibri" panose="020F0502020204030204" pitchFamily="34" charset="0"/>
                <a:cs typeface="Calibri" panose="020F0502020204030204" pitchFamily="34" charset="0"/>
              </a:rPr>
              <a:t>………………………………………………………………………………………………………………………………………………………………..</a:t>
            </a:r>
            <a:endParaRPr lang="en-GB" altLang="en-US" sz="1200" dirty="0">
              <a:latin typeface="Arial" panose="020B0604020202020204" pitchFamily="34" charset="0"/>
            </a:endParaRPr>
          </a:p>
          <a:p>
            <a:pPr algn="just" eaLnBrk="0" fontAlgn="base" hangingPunct="0">
              <a:lnSpc>
                <a:spcPct val="150000"/>
              </a:lnSpc>
              <a:spcBef>
                <a:spcPct val="0"/>
              </a:spcBef>
              <a:spcAft>
                <a:spcPct val="0"/>
              </a:spcAft>
            </a:pPr>
            <a:r>
              <a:rPr lang="en-US" altLang="en-US" sz="1200" dirty="0">
                <a:latin typeface="Calibri" panose="020F0502020204030204" pitchFamily="34" charset="0"/>
                <a:cs typeface="Calibri" panose="020F0502020204030204" pitchFamily="34" charset="0"/>
              </a:rPr>
              <a:t>………………………………………………………………………………………………………………………………………………………………..</a:t>
            </a:r>
            <a:endParaRPr lang="en-GB" altLang="en-US" sz="1200"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20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D522360B-5596-481F-A387-BCD5F8B122CA}"/>
              </a:ext>
            </a:extLst>
          </p:cNvPr>
          <p:cNvPicPr>
            <a:picLocks noChangeAspect="1"/>
          </p:cNvPicPr>
          <p:nvPr/>
        </p:nvPicPr>
        <p:blipFill>
          <a:blip r:embed="rId7"/>
          <a:stretch>
            <a:fillRect/>
          </a:stretch>
        </p:blipFill>
        <p:spPr>
          <a:xfrm>
            <a:off x="1272694" y="96013"/>
            <a:ext cx="797764" cy="801463"/>
          </a:xfrm>
          <a:prstGeom prst="rect">
            <a:avLst/>
          </a:prstGeom>
        </p:spPr>
      </p:pic>
      <p:grpSp>
        <p:nvGrpSpPr>
          <p:cNvPr id="14" name="Group 13">
            <a:extLst>
              <a:ext uri="{FF2B5EF4-FFF2-40B4-BE49-F238E27FC236}">
                <a16:creationId xmlns:a16="http://schemas.microsoft.com/office/drawing/2014/main" id="{96274A15-720D-470B-8DF0-DDCAA6BD6FE2}"/>
              </a:ext>
            </a:extLst>
          </p:cNvPr>
          <p:cNvGrpSpPr/>
          <p:nvPr/>
        </p:nvGrpSpPr>
        <p:grpSpPr>
          <a:xfrm>
            <a:off x="30220" y="45997"/>
            <a:ext cx="2521594" cy="913697"/>
            <a:chOff x="30220" y="45997"/>
            <a:chExt cx="2624576" cy="913697"/>
          </a:xfrm>
        </p:grpSpPr>
        <p:sp>
          <p:nvSpPr>
            <p:cNvPr id="16" name="Rectangle 15">
              <a:extLst>
                <a:ext uri="{FF2B5EF4-FFF2-40B4-BE49-F238E27FC236}">
                  <a16:creationId xmlns:a16="http://schemas.microsoft.com/office/drawing/2014/main" id="{2CC6F920-2264-4C77-A71F-474E000C5ACF}"/>
                </a:ext>
              </a:extLst>
            </p:cNvPr>
            <p:cNvSpPr/>
            <p:nvPr/>
          </p:nvSpPr>
          <p:spPr>
            <a:xfrm>
              <a:off x="80211" y="45997"/>
              <a:ext cx="2574585"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descr="Seneca (@SenecaLearn) | Twitter">
              <a:extLst>
                <a:ext uri="{FF2B5EF4-FFF2-40B4-BE49-F238E27FC236}">
                  <a16:creationId xmlns:a16="http://schemas.microsoft.com/office/drawing/2014/main" id="{4E5ED43B-5184-4090-8D6C-D90375A67696}"/>
                </a:ext>
              </a:extLst>
            </p:cNvPr>
            <p:cNvPicPr>
              <a:picLocks noChangeAspect="1" noChangeArrowheads="1"/>
            </p:cNvPicPr>
            <p:nvPr/>
          </p:nvPicPr>
          <p:blipFill>
            <a:blip r:embed="rId8" cstate="print">
              <a:grayscl/>
              <a:extLst>
                <a:ext uri="{28A0092B-C50C-407E-A947-70E740481C1C}">
                  <a14:useLocalDpi xmlns:a14="http://schemas.microsoft.com/office/drawing/2010/main" val="0"/>
                </a:ext>
              </a:extLst>
            </a:blip>
            <a:srcRect/>
            <a:stretch>
              <a:fillRect/>
            </a:stretch>
          </p:blipFill>
          <p:spPr bwMode="auto">
            <a:xfrm>
              <a:off x="198665" y="245164"/>
              <a:ext cx="503159" cy="50315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BEA549B-EDAA-4653-899A-1D3EFAB8A056}"/>
                </a:ext>
              </a:extLst>
            </p:cNvPr>
            <p:cNvSpPr txBox="1"/>
            <p:nvPr/>
          </p:nvSpPr>
          <p:spPr>
            <a:xfrm rot="16200000">
              <a:off x="776543" y="388372"/>
              <a:ext cx="801462" cy="216748"/>
            </a:xfrm>
            <a:prstGeom prst="rect">
              <a:avLst/>
            </a:prstGeom>
            <a:noFill/>
          </p:spPr>
          <p:txBody>
            <a:bodyPr wrap="square" rtlCol="0">
              <a:spAutoFit/>
            </a:bodyPr>
            <a:lstStyle/>
            <a:p>
              <a:pPr algn="ctr"/>
              <a:r>
                <a:rPr lang="en-US" sz="900" dirty="0"/>
                <a:t>Background</a:t>
              </a:r>
              <a:endParaRPr lang="en-GB" sz="900" dirty="0"/>
            </a:p>
          </p:txBody>
        </p:sp>
        <p:sp>
          <p:nvSpPr>
            <p:cNvPr id="21" name="TextBox 20">
              <a:extLst>
                <a:ext uri="{FF2B5EF4-FFF2-40B4-BE49-F238E27FC236}">
                  <a16:creationId xmlns:a16="http://schemas.microsoft.com/office/drawing/2014/main" id="{CF96F01B-3C54-439E-98A4-42533F1263CB}"/>
                </a:ext>
              </a:extLst>
            </p:cNvPr>
            <p:cNvSpPr txBox="1"/>
            <p:nvPr/>
          </p:nvSpPr>
          <p:spPr>
            <a:xfrm>
              <a:off x="30220" y="102579"/>
              <a:ext cx="728670" cy="184666"/>
            </a:xfrm>
            <a:prstGeom prst="rect">
              <a:avLst/>
            </a:prstGeom>
            <a:noFill/>
          </p:spPr>
          <p:txBody>
            <a:bodyPr wrap="square" rtlCol="0">
              <a:spAutoFit/>
            </a:bodyPr>
            <a:lstStyle/>
            <a:p>
              <a:endParaRPr lang="en-GB" sz="600" dirty="0"/>
            </a:p>
          </p:txBody>
        </p:sp>
      </p:grpSp>
    </p:spTree>
    <p:extLst>
      <p:ext uri="{BB962C8B-B14F-4D97-AF65-F5344CB8AC3E}">
        <p14:creationId xmlns:p14="http://schemas.microsoft.com/office/powerpoint/2010/main" val="1647130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F43299C-C625-4252-9C8A-6680902592C4}"/>
              </a:ext>
            </a:extLst>
          </p:cNvPr>
          <p:cNvSpPr txBox="1"/>
          <p:nvPr/>
        </p:nvSpPr>
        <p:spPr>
          <a:xfrm>
            <a:off x="30220" y="1389281"/>
            <a:ext cx="2814087" cy="1754326"/>
          </a:xfrm>
          <a:prstGeom prst="rect">
            <a:avLst/>
          </a:prstGeom>
          <a:noFill/>
        </p:spPr>
        <p:txBody>
          <a:bodyPr wrap="square" rtlCol="0">
            <a:spAutoFit/>
          </a:bodyPr>
          <a:lstStyle/>
          <a:p>
            <a:r>
              <a:rPr lang="en-GB" sz="1200" dirty="0"/>
              <a:t>4) Next to each of the terms of the Treaty of Versailles add the category it belongs to. The categories are:</a:t>
            </a:r>
          </a:p>
          <a:p>
            <a:r>
              <a:rPr lang="en-GB" sz="1200" dirty="0"/>
              <a:t>● Territorial changes </a:t>
            </a:r>
            <a:r>
              <a:rPr lang="en-GB" sz="1200" b="1" dirty="0"/>
              <a:t>TC</a:t>
            </a:r>
            <a:r>
              <a:rPr lang="en-GB" sz="1200" dirty="0"/>
              <a:t>   ● Military restrictions </a:t>
            </a:r>
            <a:r>
              <a:rPr lang="en-GB" sz="1200" b="1" dirty="0"/>
              <a:t>MR</a:t>
            </a:r>
            <a:r>
              <a:rPr lang="en-GB" sz="1200" dirty="0"/>
              <a:t>   ● War Guilt </a:t>
            </a:r>
            <a:r>
              <a:rPr lang="en-GB" sz="1200" b="1" dirty="0"/>
              <a:t>WG</a:t>
            </a:r>
            <a:r>
              <a:rPr lang="en-GB" sz="1200" dirty="0"/>
              <a:t>   ● Reparations</a:t>
            </a:r>
            <a:r>
              <a:rPr lang="en-GB" sz="1200" b="1" dirty="0"/>
              <a:t> R</a:t>
            </a:r>
            <a:r>
              <a:rPr lang="en-GB" sz="1200" dirty="0"/>
              <a:t>. </a:t>
            </a:r>
          </a:p>
          <a:p>
            <a:endParaRPr lang="en-GB" sz="1200" dirty="0"/>
          </a:p>
          <a:p>
            <a:r>
              <a:rPr lang="en-GB" sz="1200" b="1" dirty="0"/>
              <a:t>Tip: </a:t>
            </a:r>
            <a:r>
              <a:rPr lang="en-GB" sz="1200" dirty="0"/>
              <a:t>Use the </a:t>
            </a:r>
            <a:r>
              <a:rPr lang="en-GB" sz="1200" dirty="0" err="1"/>
              <a:t>Qr</a:t>
            </a:r>
            <a:r>
              <a:rPr lang="en-GB" sz="1200" dirty="0"/>
              <a:t> codes and the map to help you</a:t>
            </a:r>
          </a:p>
        </p:txBody>
      </p:sp>
      <p:pic>
        <p:nvPicPr>
          <p:cNvPr id="3074" name="Picture 2" descr="MAP">
            <a:extLst>
              <a:ext uri="{FF2B5EF4-FFF2-40B4-BE49-F238E27FC236}">
                <a16:creationId xmlns:a16="http://schemas.microsoft.com/office/drawing/2014/main" id="{B726721B-F1CE-49CE-86AA-A4ADF7DF10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1647" y="1170309"/>
            <a:ext cx="3856037" cy="219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462E53FD-8769-4106-AAAB-AA1E1437B645}"/>
              </a:ext>
            </a:extLst>
          </p:cNvPr>
          <p:cNvGraphicFramePr>
            <a:graphicFrameLocks noGrp="1"/>
          </p:cNvGraphicFramePr>
          <p:nvPr>
            <p:extLst>
              <p:ext uri="{D42A27DB-BD31-4B8C-83A1-F6EECF244321}">
                <p14:modId xmlns:p14="http://schemas.microsoft.com/office/powerpoint/2010/main" val="2513138824"/>
              </p:ext>
            </p:extLst>
          </p:nvPr>
        </p:nvGraphicFramePr>
        <p:xfrm>
          <a:off x="122572" y="3579119"/>
          <a:ext cx="6615112" cy="6150875"/>
        </p:xfrm>
        <a:graphic>
          <a:graphicData uri="http://schemas.openxmlformats.org/drawingml/2006/table">
            <a:tbl>
              <a:tblPr firstRow="1" firstCol="1" bandRow="1">
                <a:tableStyleId>{5C22544A-7EE6-4342-B048-85BDC9FD1C3A}</a:tableStyleId>
              </a:tblPr>
              <a:tblGrid>
                <a:gridCol w="5652586">
                  <a:extLst>
                    <a:ext uri="{9D8B030D-6E8A-4147-A177-3AD203B41FA5}">
                      <a16:colId xmlns:a16="http://schemas.microsoft.com/office/drawing/2014/main" val="3620537321"/>
                    </a:ext>
                  </a:extLst>
                </a:gridCol>
                <a:gridCol w="962526">
                  <a:extLst>
                    <a:ext uri="{9D8B030D-6E8A-4147-A177-3AD203B41FA5}">
                      <a16:colId xmlns:a16="http://schemas.microsoft.com/office/drawing/2014/main" val="4212765207"/>
                    </a:ext>
                  </a:extLst>
                </a:gridCol>
              </a:tblGrid>
              <a:tr h="390155">
                <a:tc>
                  <a:txBody>
                    <a:bodyPr/>
                    <a:lstStyle/>
                    <a:p>
                      <a:pPr>
                        <a:spcAft>
                          <a:spcPts val="0"/>
                        </a:spcAft>
                      </a:pPr>
                      <a:r>
                        <a:rPr lang="en-GB" sz="1300" dirty="0">
                          <a:solidFill>
                            <a:sysClr val="windowText" lastClr="000000"/>
                          </a:solidFill>
                          <a:effectLst/>
                        </a:rPr>
                        <a:t>Term of the treaty:</a:t>
                      </a:r>
                      <a:endParaRPr lang="en-GB" sz="110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300">
                          <a:solidFill>
                            <a:sysClr val="windowText" lastClr="000000"/>
                          </a:solidFill>
                          <a:effectLst/>
                        </a:rPr>
                        <a:t>Category:</a:t>
                      </a:r>
                      <a:endParaRPr lang="en-GB" sz="110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6720607"/>
                  </a:ext>
                </a:extLst>
              </a:tr>
              <a:tr h="445891">
                <a:tc>
                  <a:txBody>
                    <a:bodyPr/>
                    <a:lstStyle/>
                    <a:p>
                      <a:pPr marL="342900" lvl="0" indent="-342900">
                        <a:spcAft>
                          <a:spcPts val="0"/>
                        </a:spcAft>
                        <a:buClr>
                          <a:srgbClr val="000000"/>
                        </a:buClr>
                        <a:buFont typeface="Symbol" panose="05050102010706020507" pitchFamily="18" charset="2"/>
                        <a:buChar char=""/>
                      </a:pPr>
                      <a:r>
                        <a:rPr lang="en-GB" sz="1300" b="0" dirty="0">
                          <a:solidFill>
                            <a:sysClr val="windowText" lastClr="000000"/>
                          </a:solidFill>
                          <a:effectLst/>
                        </a:rPr>
                        <a:t>The War Guilt Clause (Article 231) forced Germany to accept responsibility for starting the war.</a:t>
                      </a:r>
                      <a:endParaRPr lang="en-GB" sz="1100" b="0" dirty="0">
                        <a:solidFill>
                          <a:sysClr val="windowText" lastClr="000000"/>
                        </a:solidFill>
                        <a:effectLst/>
                      </a:endParaRPr>
                    </a:p>
                    <a:p>
                      <a:pPr marL="228600">
                        <a:spcAft>
                          <a:spcPts val="0"/>
                        </a:spcAft>
                      </a:pPr>
                      <a:r>
                        <a:rPr lang="en-GB" sz="400" b="0" dirty="0">
                          <a:solidFill>
                            <a:sysClr val="windowText" lastClr="000000"/>
                          </a:solidFill>
                          <a:effectLst/>
                        </a:rPr>
                        <a:t> </a:t>
                      </a:r>
                      <a:endParaRPr lang="en-GB" sz="11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300">
                          <a:solidFill>
                            <a:sysClr val="windowText" lastClr="000000"/>
                          </a:solidFill>
                          <a:effectLst/>
                        </a:rPr>
                        <a:t> </a:t>
                      </a:r>
                      <a:endParaRPr lang="en-GB" sz="110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8705841"/>
                  </a:ext>
                </a:extLst>
              </a:tr>
              <a:tr h="445891">
                <a:tc>
                  <a:txBody>
                    <a:bodyPr/>
                    <a:lstStyle/>
                    <a:p>
                      <a:pPr marL="342900" lvl="0" indent="-342900">
                        <a:spcAft>
                          <a:spcPts val="0"/>
                        </a:spcAft>
                        <a:buClr>
                          <a:srgbClr val="000000"/>
                        </a:buClr>
                        <a:buFont typeface="Symbol" panose="05050102010706020507" pitchFamily="18" charset="2"/>
                        <a:buChar char=""/>
                      </a:pPr>
                      <a:r>
                        <a:rPr lang="en-GB" sz="1300" b="0" dirty="0">
                          <a:solidFill>
                            <a:sysClr val="windowText" lastClr="000000"/>
                          </a:solidFill>
                          <a:effectLst/>
                        </a:rPr>
                        <a:t>Alsace and Lorraine were returned to France. They had been French before 1871. See the map on page 7.</a:t>
                      </a:r>
                      <a:endParaRPr lang="en-GB" sz="1100" b="0" dirty="0">
                        <a:solidFill>
                          <a:sysClr val="windowText" lastClr="000000"/>
                        </a:solidFill>
                        <a:effectLst/>
                      </a:endParaRPr>
                    </a:p>
                    <a:p>
                      <a:pPr>
                        <a:spcAft>
                          <a:spcPts val="0"/>
                        </a:spcAft>
                      </a:pPr>
                      <a:r>
                        <a:rPr lang="en-GB" sz="400" b="0" dirty="0">
                          <a:solidFill>
                            <a:sysClr val="windowText" lastClr="000000"/>
                          </a:solidFill>
                          <a:effectLst/>
                        </a:rPr>
                        <a:t> </a:t>
                      </a:r>
                      <a:endParaRPr lang="en-GB" sz="11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300">
                          <a:solidFill>
                            <a:sysClr val="windowText" lastClr="000000"/>
                          </a:solidFill>
                          <a:effectLst/>
                        </a:rPr>
                        <a:t> </a:t>
                      </a:r>
                      <a:endParaRPr lang="en-GB" sz="110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5592393"/>
                  </a:ext>
                </a:extLst>
              </a:tr>
              <a:tr h="836046">
                <a:tc>
                  <a:txBody>
                    <a:bodyPr/>
                    <a:lstStyle/>
                    <a:p>
                      <a:pPr marL="342900" lvl="0" indent="-342900">
                        <a:spcAft>
                          <a:spcPts val="0"/>
                        </a:spcAft>
                        <a:buClr>
                          <a:srgbClr val="000000"/>
                        </a:buClr>
                        <a:buFont typeface="Symbol" panose="05050102010706020507" pitchFamily="18" charset="2"/>
                        <a:buChar char=""/>
                      </a:pPr>
                      <a:r>
                        <a:rPr lang="en-GB" sz="1300" b="0" dirty="0">
                          <a:solidFill>
                            <a:sysClr val="windowText" lastClr="000000"/>
                          </a:solidFill>
                          <a:effectLst/>
                        </a:rPr>
                        <a:t>The size and power of Germany’s armed forces were a major concern of all the powers, especially France. To solve this, the treaty limited the army to 100,000 men. Conscription was also banned; all soldiers had to be volunteers.</a:t>
                      </a:r>
                      <a:endParaRPr lang="en-GB" sz="1100" b="0" dirty="0">
                        <a:solidFill>
                          <a:sysClr val="windowText" lastClr="000000"/>
                        </a:solidFill>
                        <a:effectLst/>
                      </a:endParaRPr>
                    </a:p>
                    <a:p>
                      <a:pPr marL="228600">
                        <a:spcAft>
                          <a:spcPts val="0"/>
                        </a:spcAft>
                      </a:pPr>
                      <a:r>
                        <a:rPr lang="en-GB" sz="400" b="0" dirty="0">
                          <a:solidFill>
                            <a:sysClr val="windowText" lastClr="000000"/>
                          </a:solidFill>
                          <a:effectLst/>
                        </a:rPr>
                        <a:t> </a:t>
                      </a:r>
                      <a:endParaRPr lang="en-GB" sz="11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300">
                          <a:solidFill>
                            <a:sysClr val="windowText" lastClr="000000"/>
                          </a:solidFill>
                          <a:effectLst/>
                        </a:rPr>
                        <a:t> </a:t>
                      </a:r>
                      <a:endParaRPr lang="en-GB" sz="110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0049097"/>
                  </a:ext>
                </a:extLst>
              </a:tr>
              <a:tr h="640969">
                <a:tc>
                  <a:txBody>
                    <a:bodyPr/>
                    <a:lstStyle/>
                    <a:p>
                      <a:pPr marL="342900" lvl="0" indent="-342900">
                        <a:spcAft>
                          <a:spcPts val="0"/>
                        </a:spcAft>
                        <a:buClr>
                          <a:srgbClr val="000000"/>
                        </a:buClr>
                        <a:buFont typeface="Symbol" panose="05050102010706020507" pitchFamily="18" charset="2"/>
                        <a:buChar char=""/>
                      </a:pPr>
                      <a:r>
                        <a:rPr lang="en-GB" sz="1300" b="0" dirty="0">
                          <a:solidFill>
                            <a:sysClr val="windowText" lastClr="000000"/>
                          </a:solidFill>
                          <a:effectLst/>
                        </a:rPr>
                        <a:t>West Prussia was given to Poland. This meant East Prussia was separated from the rest of Germany by Polish land (Germany was divided into two). See map.</a:t>
                      </a:r>
                      <a:endParaRPr lang="en-GB" sz="1100" b="0" dirty="0">
                        <a:solidFill>
                          <a:sysClr val="windowText" lastClr="000000"/>
                        </a:solidFill>
                        <a:effectLst/>
                      </a:endParaRPr>
                    </a:p>
                    <a:p>
                      <a:pPr marL="228600">
                        <a:spcAft>
                          <a:spcPts val="0"/>
                        </a:spcAft>
                      </a:pPr>
                      <a:r>
                        <a:rPr lang="en-GB" sz="400" b="0" dirty="0">
                          <a:solidFill>
                            <a:sysClr val="windowText" lastClr="000000"/>
                          </a:solidFill>
                          <a:effectLst/>
                        </a:rPr>
                        <a:t> </a:t>
                      </a:r>
                      <a:endParaRPr lang="en-GB" sz="11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300">
                          <a:solidFill>
                            <a:sysClr val="windowText" lastClr="000000"/>
                          </a:solidFill>
                          <a:effectLst/>
                        </a:rPr>
                        <a:t> </a:t>
                      </a:r>
                      <a:endParaRPr lang="en-GB" sz="110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7233350"/>
                  </a:ext>
                </a:extLst>
              </a:tr>
              <a:tr h="445891">
                <a:tc>
                  <a:txBody>
                    <a:bodyPr/>
                    <a:lstStyle/>
                    <a:p>
                      <a:pPr marL="342900" lvl="0" indent="-342900">
                        <a:spcAft>
                          <a:spcPts val="0"/>
                        </a:spcAft>
                        <a:buClr>
                          <a:srgbClr val="000000"/>
                        </a:buClr>
                        <a:buFont typeface="Symbol" panose="05050102010706020507" pitchFamily="18" charset="2"/>
                        <a:buChar char=""/>
                      </a:pPr>
                      <a:r>
                        <a:rPr lang="en-GB" sz="1300" b="0" dirty="0">
                          <a:solidFill>
                            <a:sysClr val="windowText" lastClr="000000"/>
                          </a:solidFill>
                          <a:effectLst/>
                        </a:rPr>
                        <a:t>Germany was not allowed tanks, submarines or military aircraft. The navy could only have six battleships.</a:t>
                      </a:r>
                      <a:endParaRPr lang="en-GB" sz="1100" b="0" dirty="0">
                        <a:solidFill>
                          <a:sysClr val="windowText" lastClr="000000"/>
                        </a:solidFill>
                        <a:effectLst/>
                      </a:endParaRPr>
                    </a:p>
                    <a:p>
                      <a:pPr marL="228600">
                        <a:spcAft>
                          <a:spcPts val="0"/>
                        </a:spcAft>
                      </a:pPr>
                      <a:r>
                        <a:rPr lang="en-GB" sz="400" b="0" dirty="0">
                          <a:solidFill>
                            <a:sysClr val="windowText" lastClr="000000"/>
                          </a:solidFill>
                          <a:effectLst/>
                        </a:rPr>
                        <a:t> </a:t>
                      </a:r>
                      <a:endParaRPr lang="en-GB" sz="11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300">
                          <a:solidFill>
                            <a:sysClr val="windowText" lastClr="000000"/>
                          </a:solidFill>
                          <a:effectLst/>
                        </a:rPr>
                        <a:t> </a:t>
                      </a:r>
                      <a:endParaRPr lang="en-GB" sz="110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4916554"/>
                  </a:ext>
                </a:extLst>
              </a:tr>
              <a:tr h="640969">
                <a:tc>
                  <a:txBody>
                    <a:bodyPr/>
                    <a:lstStyle/>
                    <a:p>
                      <a:pPr marL="342900" lvl="0" indent="-342900">
                        <a:spcAft>
                          <a:spcPts val="0"/>
                        </a:spcAft>
                        <a:buFont typeface="Symbol" panose="05050102010706020507" pitchFamily="18" charset="2"/>
                        <a:buChar char=""/>
                      </a:pPr>
                      <a:r>
                        <a:rPr lang="en-GB" sz="1300" b="0">
                          <a:solidFill>
                            <a:sysClr val="windowText" lastClr="000000"/>
                          </a:solidFill>
                          <a:effectLst/>
                        </a:rPr>
                        <a:t>The Rhineland, a strip of land on the border between Germany and France, became a demilitarised zone. This meant that no German troops were allowed in this area, near the French border. See map.</a:t>
                      </a:r>
                      <a:endParaRPr lang="en-GB" sz="1100" b="0">
                        <a:solidFill>
                          <a:sysClr val="windowText" lastClr="000000"/>
                        </a:solidFill>
                        <a:effectLst/>
                      </a:endParaRPr>
                    </a:p>
                    <a:p>
                      <a:pPr marL="228600">
                        <a:spcAft>
                          <a:spcPts val="0"/>
                        </a:spcAft>
                      </a:pPr>
                      <a:r>
                        <a:rPr lang="en-GB" sz="400" b="0">
                          <a:solidFill>
                            <a:sysClr val="windowText" lastClr="000000"/>
                          </a:solidFill>
                          <a:effectLst/>
                        </a:rPr>
                        <a:t> </a:t>
                      </a:r>
                      <a:endParaRPr lang="en-GB" sz="1100" b="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300" dirty="0">
                          <a:solidFill>
                            <a:sysClr val="windowText" lastClr="000000"/>
                          </a:solidFill>
                          <a:effectLst/>
                        </a:rPr>
                        <a:t>MR</a:t>
                      </a:r>
                      <a:endParaRPr lang="en-GB" sz="110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567743"/>
                  </a:ext>
                </a:extLst>
              </a:tr>
              <a:tr h="836046">
                <a:tc>
                  <a:txBody>
                    <a:bodyPr/>
                    <a:lstStyle/>
                    <a:p>
                      <a:pPr marL="342900" lvl="0" indent="-342900">
                        <a:spcAft>
                          <a:spcPts val="0"/>
                        </a:spcAft>
                        <a:buClr>
                          <a:srgbClr val="000000"/>
                        </a:buClr>
                        <a:buFont typeface="Symbol" panose="05050102010706020507" pitchFamily="18" charset="2"/>
                        <a:buChar char=""/>
                      </a:pPr>
                      <a:r>
                        <a:rPr lang="en-GB" sz="1300" b="0" dirty="0">
                          <a:solidFill>
                            <a:sysClr val="windowText" lastClr="000000"/>
                          </a:solidFill>
                          <a:effectLst/>
                        </a:rPr>
                        <a:t>Germany had to pay for the damage caused by the war. The sum was not fixed in the Treaty, but was later set in 1921 at the huge figure of £6600 million. Germany was supposed to pay a certain amount each year- originally for 42 years.</a:t>
                      </a:r>
                      <a:endParaRPr lang="en-GB" sz="1100" b="0" dirty="0">
                        <a:solidFill>
                          <a:sysClr val="windowText" lastClr="000000"/>
                        </a:solidFill>
                        <a:effectLst/>
                      </a:endParaRPr>
                    </a:p>
                    <a:p>
                      <a:pPr marL="228600">
                        <a:spcAft>
                          <a:spcPts val="0"/>
                        </a:spcAft>
                      </a:pPr>
                      <a:r>
                        <a:rPr lang="en-GB" sz="400" b="0" dirty="0">
                          <a:solidFill>
                            <a:sysClr val="windowText" lastClr="000000"/>
                          </a:solidFill>
                          <a:effectLst/>
                        </a:rPr>
                        <a:t> </a:t>
                      </a:r>
                      <a:endParaRPr lang="en-GB" sz="11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300" dirty="0">
                          <a:solidFill>
                            <a:sysClr val="windowText" lastClr="000000"/>
                          </a:solidFill>
                          <a:effectLst/>
                        </a:rPr>
                        <a:t> </a:t>
                      </a:r>
                      <a:endParaRPr lang="en-GB" sz="110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0773684"/>
                  </a:ext>
                </a:extLst>
              </a:tr>
              <a:tr h="250814">
                <a:tc>
                  <a:txBody>
                    <a:bodyPr/>
                    <a:lstStyle/>
                    <a:p>
                      <a:pPr marL="342900" lvl="0" indent="-342900">
                        <a:spcAft>
                          <a:spcPts val="0"/>
                        </a:spcAft>
                        <a:buClr>
                          <a:srgbClr val="000000"/>
                        </a:buClr>
                        <a:buFont typeface="Symbol" panose="05050102010706020507" pitchFamily="18" charset="2"/>
                        <a:buChar char=""/>
                      </a:pPr>
                      <a:r>
                        <a:rPr lang="en-GB" sz="1300" b="0" dirty="0">
                          <a:solidFill>
                            <a:sysClr val="windowText" lastClr="000000"/>
                          </a:solidFill>
                          <a:effectLst/>
                        </a:rPr>
                        <a:t>Germany was forbidden to unite with Austria. See map.</a:t>
                      </a:r>
                      <a:endParaRPr lang="en-GB" sz="1100" b="0" dirty="0">
                        <a:solidFill>
                          <a:sysClr val="windowText" lastClr="000000"/>
                        </a:solidFill>
                        <a:effectLst/>
                      </a:endParaRPr>
                    </a:p>
                    <a:p>
                      <a:pPr marL="228600">
                        <a:spcAft>
                          <a:spcPts val="0"/>
                        </a:spcAft>
                      </a:pPr>
                      <a:r>
                        <a:rPr lang="en-GB" sz="400" b="0" dirty="0">
                          <a:solidFill>
                            <a:sysClr val="windowText" lastClr="000000"/>
                          </a:solidFill>
                          <a:effectLst/>
                        </a:rPr>
                        <a:t> </a:t>
                      </a:r>
                      <a:endParaRPr lang="en-GB" sz="11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300" dirty="0">
                          <a:solidFill>
                            <a:sysClr val="windowText" lastClr="000000"/>
                          </a:solidFill>
                          <a:effectLst/>
                        </a:rPr>
                        <a:t> </a:t>
                      </a:r>
                      <a:endParaRPr lang="en-GB" sz="110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4420966"/>
                  </a:ext>
                </a:extLst>
              </a:tr>
              <a:tr h="640969">
                <a:tc>
                  <a:txBody>
                    <a:bodyPr/>
                    <a:lstStyle/>
                    <a:p>
                      <a:pPr marL="342900" lvl="0" indent="-342900">
                        <a:spcAft>
                          <a:spcPts val="0"/>
                        </a:spcAft>
                        <a:buClr>
                          <a:srgbClr val="000000"/>
                        </a:buClr>
                        <a:buFont typeface="Symbol" panose="05050102010706020507" pitchFamily="18" charset="2"/>
                        <a:buChar char=""/>
                      </a:pPr>
                      <a:r>
                        <a:rPr lang="en-GB" sz="1300" b="0" dirty="0">
                          <a:solidFill>
                            <a:sysClr val="windowText" lastClr="000000"/>
                          </a:solidFill>
                          <a:effectLst/>
                        </a:rPr>
                        <a:t>Germany’s colonies in Africa were taken away. Former German colonies became mandates controlled by the League of Nations, which effectively meant that Britain and France controlled them.</a:t>
                      </a:r>
                      <a:endParaRPr lang="en-GB" sz="1100" b="0" dirty="0">
                        <a:solidFill>
                          <a:sysClr val="windowText" lastClr="000000"/>
                        </a:solidFill>
                        <a:effectLst/>
                      </a:endParaRPr>
                    </a:p>
                    <a:p>
                      <a:pPr marL="228600">
                        <a:spcAft>
                          <a:spcPts val="0"/>
                        </a:spcAft>
                      </a:pPr>
                      <a:r>
                        <a:rPr lang="en-GB" sz="400" b="0" dirty="0">
                          <a:solidFill>
                            <a:sysClr val="windowText" lastClr="000000"/>
                          </a:solidFill>
                          <a:effectLst/>
                        </a:rPr>
                        <a:t> </a:t>
                      </a:r>
                      <a:endParaRPr lang="en-GB" sz="11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300" dirty="0">
                          <a:solidFill>
                            <a:sysClr val="windowText" lastClr="000000"/>
                          </a:solidFill>
                          <a:effectLst/>
                        </a:rPr>
                        <a:t> </a:t>
                      </a:r>
                      <a:endParaRPr lang="en-GB" sz="110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6345076"/>
                  </a:ext>
                </a:extLst>
              </a:tr>
              <a:tr h="445891">
                <a:tc>
                  <a:txBody>
                    <a:bodyPr/>
                    <a:lstStyle/>
                    <a:p>
                      <a:pPr marL="342900" lvl="0" indent="-342900">
                        <a:spcAft>
                          <a:spcPts val="0"/>
                        </a:spcAft>
                        <a:buClr>
                          <a:srgbClr val="000000"/>
                        </a:buClr>
                        <a:buFont typeface="Symbol" panose="05050102010706020507" pitchFamily="18" charset="2"/>
                        <a:buChar char=""/>
                      </a:pPr>
                      <a:r>
                        <a:rPr lang="en-GB" sz="1300" b="0" dirty="0">
                          <a:solidFill>
                            <a:sysClr val="windowText" lastClr="000000"/>
                          </a:solidFill>
                          <a:effectLst/>
                        </a:rPr>
                        <a:t>The League of Nations was to control the Saar for 15 years, but France controlled the coalfields.</a:t>
                      </a:r>
                      <a:endParaRPr lang="en-GB" sz="1100" b="0" dirty="0">
                        <a:solidFill>
                          <a:sysClr val="windowText" lastClr="000000"/>
                        </a:solidFill>
                        <a:effectLst/>
                      </a:endParaRPr>
                    </a:p>
                    <a:p>
                      <a:pPr marL="228600">
                        <a:spcAft>
                          <a:spcPts val="0"/>
                        </a:spcAft>
                      </a:pPr>
                      <a:r>
                        <a:rPr lang="en-GB" sz="400" b="0" dirty="0">
                          <a:solidFill>
                            <a:sysClr val="windowText" lastClr="000000"/>
                          </a:solidFill>
                          <a:effectLst/>
                        </a:rPr>
                        <a:t> </a:t>
                      </a:r>
                      <a:endParaRPr lang="en-GB" sz="1100" b="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300" dirty="0">
                          <a:solidFill>
                            <a:sysClr val="windowText" lastClr="000000"/>
                          </a:solidFill>
                          <a:effectLst/>
                        </a:rPr>
                        <a:t> </a:t>
                      </a:r>
                      <a:endParaRPr lang="en-GB" sz="1100" dirty="0">
                        <a:solidFill>
                          <a:sysClr val="windowText" lastClr="000000"/>
                        </a:solidFill>
                        <a:effectLst/>
                        <a:latin typeface="Times New Roman" panose="02020603050405020304" pitchFamily="18" charset="0"/>
                        <a:ea typeface="Times New Roman" panose="02020603050405020304" pitchFamily="18" charset="0"/>
                      </a:endParaRPr>
                    </a:p>
                  </a:txBody>
                  <a:tcPr marL="62703" marR="627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4514674"/>
                  </a:ext>
                </a:extLst>
              </a:tr>
            </a:tbl>
          </a:graphicData>
        </a:graphic>
      </p:graphicFrame>
      <p:grpSp>
        <p:nvGrpSpPr>
          <p:cNvPr id="6" name="Group 5">
            <a:extLst>
              <a:ext uri="{FF2B5EF4-FFF2-40B4-BE49-F238E27FC236}">
                <a16:creationId xmlns:a16="http://schemas.microsoft.com/office/drawing/2014/main" id="{5BF7699F-63C6-4828-9454-D0AFC6959E7E}"/>
              </a:ext>
            </a:extLst>
          </p:cNvPr>
          <p:cNvGrpSpPr/>
          <p:nvPr/>
        </p:nvGrpSpPr>
        <p:grpSpPr>
          <a:xfrm>
            <a:off x="30220" y="45997"/>
            <a:ext cx="3995870" cy="913697"/>
            <a:chOff x="30220" y="45997"/>
            <a:chExt cx="4159062" cy="913697"/>
          </a:xfrm>
        </p:grpSpPr>
        <p:sp>
          <p:nvSpPr>
            <p:cNvPr id="7" name="Rectangle 6">
              <a:extLst>
                <a:ext uri="{FF2B5EF4-FFF2-40B4-BE49-F238E27FC236}">
                  <a16:creationId xmlns:a16="http://schemas.microsoft.com/office/drawing/2014/main" id="{63C9B77A-EFD2-4B70-9378-09B6DFFDAA59}"/>
                </a:ext>
              </a:extLst>
            </p:cNvPr>
            <p:cNvSpPr/>
            <p:nvPr/>
          </p:nvSpPr>
          <p:spPr>
            <a:xfrm>
              <a:off x="80211" y="45997"/>
              <a:ext cx="4109071" cy="913697"/>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2" descr="Seneca (@SenecaLearn) | Twitter">
              <a:extLst>
                <a:ext uri="{FF2B5EF4-FFF2-40B4-BE49-F238E27FC236}">
                  <a16:creationId xmlns:a16="http://schemas.microsoft.com/office/drawing/2014/main" id="{FD60BC84-26D8-474E-90CC-5392639DB5D1}"/>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54495" y="83525"/>
              <a:ext cx="503159" cy="5031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0F415A-3121-42BE-822A-DEF19B18562A}"/>
                </a:ext>
              </a:extLst>
            </p:cNvPr>
            <p:cNvSpPr txBox="1"/>
            <p:nvPr/>
          </p:nvSpPr>
          <p:spPr>
            <a:xfrm rot="16200000">
              <a:off x="377054" y="385055"/>
              <a:ext cx="801462" cy="240259"/>
            </a:xfrm>
            <a:prstGeom prst="rect">
              <a:avLst/>
            </a:prstGeom>
            <a:noFill/>
          </p:spPr>
          <p:txBody>
            <a:bodyPr wrap="square" rtlCol="0">
              <a:spAutoFit/>
            </a:bodyPr>
            <a:lstStyle/>
            <a:p>
              <a:pPr algn="ctr"/>
              <a:r>
                <a:rPr lang="en-US" sz="900" dirty="0"/>
                <a:t>BBC Bitesize</a:t>
              </a:r>
              <a:endParaRPr lang="en-GB" sz="900" dirty="0"/>
            </a:p>
          </p:txBody>
        </p:sp>
        <p:sp>
          <p:nvSpPr>
            <p:cNvPr id="10" name="TextBox 9">
              <a:extLst>
                <a:ext uri="{FF2B5EF4-FFF2-40B4-BE49-F238E27FC236}">
                  <a16:creationId xmlns:a16="http://schemas.microsoft.com/office/drawing/2014/main" id="{23F1543C-E397-4863-98D4-3140335717CC}"/>
                </a:ext>
              </a:extLst>
            </p:cNvPr>
            <p:cNvSpPr txBox="1"/>
            <p:nvPr/>
          </p:nvSpPr>
          <p:spPr>
            <a:xfrm>
              <a:off x="30220" y="102579"/>
              <a:ext cx="728670" cy="184666"/>
            </a:xfrm>
            <a:prstGeom prst="rect">
              <a:avLst/>
            </a:prstGeom>
            <a:noFill/>
          </p:spPr>
          <p:txBody>
            <a:bodyPr wrap="square" rtlCol="0">
              <a:spAutoFit/>
            </a:bodyPr>
            <a:lstStyle/>
            <a:p>
              <a:endParaRPr lang="en-GB" sz="600" dirty="0"/>
            </a:p>
          </p:txBody>
        </p:sp>
      </p:grpSp>
      <p:pic>
        <p:nvPicPr>
          <p:cNvPr id="3" name="Picture 2">
            <a:extLst>
              <a:ext uri="{FF2B5EF4-FFF2-40B4-BE49-F238E27FC236}">
                <a16:creationId xmlns:a16="http://schemas.microsoft.com/office/drawing/2014/main" id="{4CEB94E4-0B71-4B7B-B8AF-A2ABAE809876}"/>
              </a:ext>
            </a:extLst>
          </p:cNvPr>
          <p:cNvPicPr>
            <a:picLocks noChangeAspect="1"/>
          </p:cNvPicPr>
          <p:nvPr/>
        </p:nvPicPr>
        <p:blipFill>
          <a:blip r:embed="rId4"/>
          <a:stretch>
            <a:fillRect/>
          </a:stretch>
        </p:blipFill>
        <p:spPr>
          <a:xfrm>
            <a:off x="900798" y="130347"/>
            <a:ext cx="740258" cy="744996"/>
          </a:xfrm>
          <a:prstGeom prst="rect">
            <a:avLst/>
          </a:prstGeom>
        </p:spPr>
      </p:pic>
      <p:pic>
        <p:nvPicPr>
          <p:cNvPr id="4" name="Picture 3">
            <a:extLst>
              <a:ext uri="{FF2B5EF4-FFF2-40B4-BE49-F238E27FC236}">
                <a16:creationId xmlns:a16="http://schemas.microsoft.com/office/drawing/2014/main" id="{29ABF4A1-D442-4BFF-83C1-6E43AA3309F9}"/>
              </a:ext>
            </a:extLst>
          </p:cNvPr>
          <p:cNvPicPr>
            <a:picLocks noChangeAspect="1"/>
          </p:cNvPicPr>
          <p:nvPr/>
        </p:nvPicPr>
        <p:blipFill>
          <a:blip r:embed="rId5"/>
          <a:stretch>
            <a:fillRect/>
          </a:stretch>
        </p:blipFill>
        <p:spPr>
          <a:xfrm>
            <a:off x="2006479" y="130347"/>
            <a:ext cx="775569" cy="775569"/>
          </a:xfrm>
          <a:prstGeom prst="rect">
            <a:avLst/>
          </a:prstGeom>
        </p:spPr>
      </p:pic>
      <p:pic>
        <p:nvPicPr>
          <p:cNvPr id="11" name="Picture 10">
            <a:extLst>
              <a:ext uri="{FF2B5EF4-FFF2-40B4-BE49-F238E27FC236}">
                <a16:creationId xmlns:a16="http://schemas.microsoft.com/office/drawing/2014/main" id="{4C6C805C-9738-40B7-9867-9F76B8EF934E}"/>
              </a:ext>
            </a:extLst>
          </p:cNvPr>
          <p:cNvPicPr>
            <a:picLocks noChangeAspect="1"/>
          </p:cNvPicPr>
          <p:nvPr/>
        </p:nvPicPr>
        <p:blipFill>
          <a:blip r:embed="rId6"/>
          <a:stretch>
            <a:fillRect/>
          </a:stretch>
        </p:blipFill>
        <p:spPr>
          <a:xfrm>
            <a:off x="3147890" y="102579"/>
            <a:ext cx="776769" cy="775569"/>
          </a:xfrm>
          <a:prstGeom prst="rect">
            <a:avLst/>
          </a:prstGeom>
        </p:spPr>
      </p:pic>
      <p:sp>
        <p:nvSpPr>
          <p:cNvPr id="15" name="TextBox 14">
            <a:extLst>
              <a:ext uri="{FF2B5EF4-FFF2-40B4-BE49-F238E27FC236}">
                <a16:creationId xmlns:a16="http://schemas.microsoft.com/office/drawing/2014/main" id="{FE0F33A7-65B1-4D13-A993-1F7CC14E2EEF}"/>
              </a:ext>
            </a:extLst>
          </p:cNvPr>
          <p:cNvSpPr txBox="1"/>
          <p:nvPr/>
        </p:nvSpPr>
        <p:spPr>
          <a:xfrm rot="16200000">
            <a:off x="1460648" y="389769"/>
            <a:ext cx="801462" cy="230832"/>
          </a:xfrm>
          <a:prstGeom prst="rect">
            <a:avLst/>
          </a:prstGeom>
          <a:noFill/>
        </p:spPr>
        <p:txBody>
          <a:bodyPr wrap="square" rtlCol="0">
            <a:spAutoFit/>
          </a:bodyPr>
          <a:lstStyle/>
          <a:p>
            <a:pPr algn="ctr"/>
            <a:r>
              <a:rPr lang="en-US" sz="900" dirty="0"/>
              <a:t>Terms 1</a:t>
            </a:r>
            <a:endParaRPr lang="en-GB" sz="900" dirty="0"/>
          </a:p>
        </p:txBody>
      </p:sp>
      <p:sp>
        <p:nvSpPr>
          <p:cNvPr id="16" name="TextBox 15">
            <a:extLst>
              <a:ext uri="{FF2B5EF4-FFF2-40B4-BE49-F238E27FC236}">
                <a16:creationId xmlns:a16="http://schemas.microsoft.com/office/drawing/2014/main" id="{5B2DE47C-0EC5-42C3-83D1-B5CC8C302C70}"/>
              </a:ext>
            </a:extLst>
          </p:cNvPr>
          <p:cNvSpPr txBox="1"/>
          <p:nvPr/>
        </p:nvSpPr>
        <p:spPr>
          <a:xfrm rot="16200000">
            <a:off x="2638815" y="337339"/>
            <a:ext cx="801462" cy="230832"/>
          </a:xfrm>
          <a:prstGeom prst="rect">
            <a:avLst/>
          </a:prstGeom>
          <a:noFill/>
        </p:spPr>
        <p:txBody>
          <a:bodyPr wrap="square" rtlCol="0">
            <a:spAutoFit/>
          </a:bodyPr>
          <a:lstStyle/>
          <a:p>
            <a:pPr algn="ctr"/>
            <a:r>
              <a:rPr lang="en-US" sz="900" dirty="0"/>
              <a:t>Terms 2</a:t>
            </a:r>
            <a:endParaRPr lang="en-GB" sz="900" dirty="0"/>
          </a:p>
        </p:txBody>
      </p:sp>
      <p:grpSp>
        <p:nvGrpSpPr>
          <p:cNvPr id="17" name="Group 16">
            <a:extLst>
              <a:ext uri="{FF2B5EF4-FFF2-40B4-BE49-F238E27FC236}">
                <a16:creationId xmlns:a16="http://schemas.microsoft.com/office/drawing/2014/main" id="{AD529B96-9266-49F4-9995-72CA504CAF39}"/>
              </a:ext>
            </a:extLst>
          </p:cNvPr>
          <p:cNvGrpSpPr/>
          <p:nvPr/>
        </p:nvGrpSpPr>
        <p:grpSpPr>
          <a:xfrm>
            <a:off x="116718" y="688773"/>
            <a:ext cx="549218" cy="162428"/>
            <a:chOff x="-1940767" y="353866"/>
            <a:chExt cx="549218" cy="162428"/>
          </a:xfrm>
        </p:grpSpPr>
        <p:sp>
          <p:nvSpPr>
            <p:cNvPr id="19" name="Rectangle 18">
              <a:extLst>
                <a:ext uri="{FF2B5EF4-FFF2-40B4-BE49-F238E27FC236}">
                  <a16:creationId xmlns:a16="http://schemas.microsoft.com/office/drawing/2014/main" id="{6AAF1934-EE03-44FA-8BEA-E5544886F926}"/>
                </a:ext>
              </a:extLst>
            </p:cNvPr>
            <p:cNvSpPr/>
            <p:nvPr/>
          </p:nvSpPr>
          <p:spPr>
            <a:xfrm>
              <a:off x="-1940767"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20" name="Rectangle 19">
              <a:extLst>
                <a:ext uri="{FF2B5EF4-FFF2-40B4-BE49-F238E27FC236}">
                  <a16:creationId xmlns:a16="http://schemas.microsoft.com/office/drawing/2014/main" id="{FE319ECD-10A4-4B2C-AE13-171B382FC15D}"/>
                </a:ext>
              </a:extLst>
            </p:cNvPr>
            <p:cNvSpPr/>
            <p:nvPr/>
          </p:nvSpPr>
          <p:spPr>
            <a:xfrm>
              <a:off x="-1749242"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21" name="Rectangle 20">
              <a:extLst>
                <a:ext uri="{FF2B5EF4-FFF2-40B4-BE49-F238E27FC236}">
                  <a16:creationId xmlns:a16="http://schemas.microsoft.com/office/drawing/2014/main" id="{E3FB5907-667C-4B8E-9C98-A25E8AC1479D}"/>
                </a:ext>
              </a:extLst>
            </p:cNvPr>
            <p:cNvSpPr/>
            <p:nvPr/>
          </p:nvSpPr>
          <p:spPr>
            <a:xfrm>
              <a:off x="-1559500" y="353866"/>
              <a:ext cx="167951" cy="1624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C</a:t>
              </a:r>
            </a:p>
          </p:txBody>
        </p:sp>
      </p:grpSp>
    </p:spTree>
    <p:extLst>
      <p:ext uri="{BB962C8B-B14F-4D97-AF65-F5344CB8AC3E}">
        <p14:creationId xmlns:p14="http://schemas.microsoft.com/office/powerpoint/2010/main" val="42800630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4226</TotalTime>
  <Words>3981</Words>
  <Application>Microsoft Office PowerPoint</Application>
  <PresentationFormat>A4 Paper (210x297 mm)</PresentationFormat>
  <Paragraphs>778</Paragraphs>
  <Slides>45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Calibri Light</vt:lpstr>
      <vt:lpstr>Symbol</vt:lpstr>
      <vt:lpstr>Times New Roman</vt:lpstr>
      <vt:lpstr>Wingdings</vt:lpstr>
      <vt:lpstr>Office Theme</vt:lpstr>
      <vt:lpstr>PowerPoint Presentation</vt:lpstr>
      <vt:lpstr>Instructions for using the revision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Dewsnip</dc:creator>
  <cp:lastModifiedBy>Catherine Vose</cp:lastModifiedBy>
  <cp:revision>160</cp:revision>
  <dcterms:created xsi:type="dcterms:W3CDTF">2020-04-25T11:06:48Z</dcterms:created>
  <dcterms:modified xsi:type="dcterms:W3CDTF">2020-06-19T14:15:21Z</dcterms:modified>
</cp:coreProperties>
</file>